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3" r:id="rId2"/>
    <p:sldMasterId id="2147483704" r:id="rId3"/>
    <p:sldMasterId id="2147483740" r:id="rId4"/>
  </p:sldMasterIdLst>
  <p:notesMasterIdLst>
    <p:notesMasterId r:id="rId36"/>
  </p:notesMasterIdLst>
  <p:handoutMasterIdLst>
    <p:handoutMasterId r:id="rId37"/>
  </p:handoutMasterIdLst>
  <p:sldIdLst>
    <p:sldId id="291" r:id="rId5"/>
    <p:sldId id="320" r:id="rId6"/>
    <p:sldId id="321" r:id="rId7"/>
    <p:sldId id="322" r:id="rId8"/>
    <p:sldId id="325" r:id="rId9"/>
    <p:sldId id="323" r:id="rId10"/>
    <p:sldId id="271" r:id="rId11"/>
    <p:sldId id="274" r:id="rId12"/>
    <p:sldId id="275" r:id="rId13"/>
    <p:sldId id="276" r:id="rId14"/>
    <p:sldId id="277" r:id="rId15"/>
    <p:sldId id="278" r:id="rId16"/>
    <p:sldId id="311" r:id="rId17"/>
    <p:sldId id="280" r:id="rId18"/>
    <p:sldId id="318" r:id="rId19"/>
    <p:sldId id="308" r:id="rId20"/>
    <p:sldId id="307" r:id="rId21"/>
    <p:sldId id="309" r:id="rId22"/>
    <p:sldId id="315" r:id="rId23"/>
    <p:sldId id="302" r:id="rId24"/>
    <p:sldId id="312" r:id="rId25"/>
    <p:sldId id="313" r:id="rId26"/>
    <p:sldId id="316" r:id="rId27"/>
    <p:sldId id="317" r:id="rId28"/>
    <p:sldId id="326" r:id="rId29"/>
    <p:sldId id="328" r:id="rId30"/>
    <p:sldId id="327" r:id="rId31"/>
    <p:sldId id="298" r:id="rId32"/>
    <p:sldId id="314" r:id="rId33"/>
    <p:sldId id="329" r:id="rId34"/>
    <p:sldId id="305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B8178"/>
    <a:srgbClr val="F7E654"/>
    <a:srgbClr val="FCD189"/>
    <a:srgbClr val="64A0C8"/>
    <a:srgbClr val="B7D2E3"/>
    <a:srgbClr val="F13B3F"/>
    <a:srgbClr val="F339EA"/>
    <a:srgbClr val="36F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5" autoAdjust="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1680"/>
        <p:guide orient="horz" pos="4176"/>
        <p:guide orient="horz" pos="3072"/>
        <p:guide orient="horz" pos="1344"/>
        <p:guide orient="horz" pos="528"/>
        <p:guide orient="horz" pos="1104"/>
        <p:guide orient="horz" pos="3312"/>
        <p:guide orient="horz" pos="2784"/>
        <p:guide pos="2880"/>
        <p:guide pos="480"/>
        <p:guide pos="4368"/>
        <p:guide pos="5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3EA7F88B-0AE3-4E9A-8D52-41D1B6ED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38450E26-E184-48BE-AF34-9456F72D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99E04-5601-4366-AE6D-240FDA94911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Start to see some important changes in this picture:  bus stop, trees, new median, bump out curbs, nice distance between sidewalk and zooming cars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498FE-E981-439A-902C-4D2B1F3340F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And we see even more changes here.  Retail on both sides, farmer’s market line indicates that they’re near a farmers market, safer, more inviting walking environment.  Sends the right message and “normalizes” walking as the first choice.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61F40-99D6-41DF-985B-887C68941DC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Now let’s look behind the scenes to see what it took to create these changes.  A number of different changes, some big P (complete streets, advertising ban) and some small P (lighting, comprehensive plan).  Lots of systems and environmental change.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Obviously these kind of changes don’t happen overnight, but investing in them creates healthier environments for generations to come.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 eaLnBrk="1" hangingPunct="1"/>
            <a:fld id="{4D48CBDD-3E1E-497E-BFD6-E4402807AE33}" type="slidenum">
              <a:rPr lang="en-US" sz="1200"/>
              <a:pPr algn="r" defTabSz="931863" eaLnBrk="1" hangingPunct="1"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What I will share is what the research says about health benefits of communities with walkable, bikeable features.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PSE approach to PA and Obesity, Not to discount need/import of individual and programmatic interventions…rather complementary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 eaLnBrk="1" hangingPunct="1"/>
            <a:fld id="{9ACDE6B5-047E-4973-BFF7-A220E9951FDF}" type="slidenum">
              <a:rPr lang="en-US" sz="1200"/>
              <a:pPr algn="r" defTabSz="931863" eaLnBrk="1" hangingPunct="1"/>
              <a:t>15</a:t>
            </a:fld>
            <a:endParaRPr lang="en-US" sz="120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1" tIns="46586" rIns="93171" bIns="46586"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Build it and Celebrate it</a:t>
            </a:r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1" tIns="46586" rIns="93171" bIns="46586" anchor="b"/>
          <a:lstStyle/>
          <a:p>
            <a:pPr algn="r" defTabSz="931863" eaLnBrk="1" hangingPunct="1"/>
            <a:fld id="{773FFF49-FB6D-48FB-A2D1-ED0A783FD678}" type="slidenum">
              <a:rPr lang="en-US" sz="1200"/>
              <a:pPr algn="r" defTabSz="931863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177" tIns="46589" rIns="93177" bIns="46589" anchor="b"/>
          <a:lstStyle/>
          <a:p>
            <a:pPr algn="r" defTabSz="931863" eaLnBrk="1" hangingPunct="1"/>
            <a:fld id="{11A6A410-D2D7-4C97-9291-BE4E4D5B0AAE}" type="slidenum">
              <a:rPr lang="en-US" sz="1200"/>
              <a:pPr algn="r" defTabSz="931863" eaLnBrk="1" hangingPunct="1"/>
              <a:t>25</a:t>
            </a:fld>
            <a:endParaRPr lang="en-US" sz="120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/>
                <a:cs typeface="ＭＳ Ｐゴシック"/>
              </a:rPr>
              <a:t>Effective public participation can help ensure that health equity and sustainability are considered in decision making  </a:t>
            </a:r>
          </a:p>
          <a:p>
            <a:r>
              <a:rPr lang="en-US" b="1" smtClean="0">
                <a:latin typeface="Arial" pitchFamily="34" charset="0"/>
                <a:ea typeface="ＭＳ Ｐゴシック"/>
                <a:cs typeface="ＭＳ Ｐゴシック"/>
              </a:rPr>
              <a:t>(e.g., community planning, zoning, and land use decisions).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Ex. Of PSE approaches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827A7-3FB2-40FF-928F-21FB0EBE9D3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Picture of Ramona and her friends; appear to be walking to school.  As a parent, would you feel comfortable with your child walking to school independently or playing in this environment.  Right next to the road, looks like high speeds, etc.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So we ask, what is the ideal environment that we want Ramona and her friends to be surrounded by?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9655F-01F5-4351-A32C-4AA4B4AD7964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If our goal is to reduce childhood obesity, we might be inclined to aim a bunch of programs at Ramona.  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Singing fruits and vegetables to educate her about the importance of eating healthy.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Pairing her with a personal training to learn exercise techniques.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Giving her family a cookbook so they can learn to cook healthy foods.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Give away water bottles.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Etc. . 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2B8F4-19A1-40FB-BB63-CF591FEE571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But instead of that, what if Ramona and her friends said “We need policy environmental and systems change.”  What would that look like?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968375"/>
            <a:ext cx="1947863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68375"/>
            <a:ext cx="5695950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2209800"/>
            <a:ext cx="30241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3813" y="2209800"/>
            <a:ext cx="302418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968375"/>
            <a:ext cx="1947863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68375"/>
            <a:ext cx="5695950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2209800"/>
            <a:ext cx="38242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2209800"/>
            <a:ext cx="382428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8750" y="968375"/>
            <a:ext cx="1949450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968375"/>
            <a:ext cx="5699125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968375"/>
            <a:ext cx="7696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57225" y="2209800"/>
            <a:ext cx="3824288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3" y="2209800"/>
            <a:ext cx="3824287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968375"/>
            <a:ext cx="7696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7225" y="2209800"/>
            <a:ext cx="3824288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2209800"/>
            <a:ext cx="3824287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4267200"/>
            <a:ext cx="3824287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990600"/>
            <a:ext cx="9144000" cy="2895600"/>
          </a:xfrm>
          <a:prstGeom prst="rect">
            <a:avLst/>
          </a:prstGeom>
          <a:solidFill>
            <a:srgbClr val="B7D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4038600"/>
            <a:ext cx="9144000" cy="1524000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990600"/>
            <a:ext cx="9144000" cy="152400"/>
          </a:xfrm>
          <a:prstGeom prst="rect">
            <a:avLst/>
          </a:prstGeom>
          <a:solidFill>
            <a:srgbClr val="BED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9" descr="BlueCross_symbol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57900" y="3962400"/>
            <a:ext cx="29162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6629400" cy="22098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267200"/>
            <a:ext cx="4648200" cy="1066800"/>
          </a:xfrm>
        </p:spPr>
        <p:txBody>
          <a:bodyPr anchor="ctr"/>
          <a:lstStyle>
            <a:lvl1pPr marL="0" indent="0">
              <a:lnSpc>
                <a:spcPct val="80000"/>
              </a:lnSpc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2209800"/>
            <a:ext cx="30241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3813" y="2209800"/>
            <a:ext cx="3024187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2133600"/>
            <a:ext cx="9144000" cy="4495800"/>
          </a:xfrm>
          <a:prstGeom prst="rect">
            <a:avLst/>
          </a:prstGeom>
          <a:solidFill>
            <a:srgbClr val="B7D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3886200"/>
          </a:xfrm>
          <a:prstGeom prst="rect">
            <a:avLst/>
          </a:prstGeom>
          <a:solidFill>
            <a:srgbClr val="BED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968375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2209800"/>
            <a:ext cx="6200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5029200"/>
            <a:ext cx="9144000" cy="228600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9" descr="BlueCross_symbol_rg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07263" y="-20638"/>
            <a:ext cx="186531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14300" indent="-53975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Font typeface="Times" pitchFamily="-106" charset="0"/>
        <a:buChar char=" "/>
        <a:defRPr sz="2800">
          <a:solidFill>
            <a:srgbClr val="303231"/>
          </a:solidFill>
          <a:latin typeface="+mn-lt"/>
          <a:ea typeface="+mn-ea"/>
          <a:cs typeface="+mn-cs"/>
        </a:defRPr>
      </a:lvl1pPr>
      <a:lvl2pPr marL="404813" indent="-176213" algn="l" rtl="0" eaLnBrk="0" fontAlgn="base" hangingPunct="0">
        <a:spcBef>
          <a:spcPct val="25000"/>
        </a:spcBef>
        <a:spcAft>
          <a:spcPct val="0"/>
        </a:spcAft>
        <a:buSzPct val="85000"/>
        <a:buChar char="&gt;"/>
        <a:defRPr sz="2400">
          <a:solidFill>
            <a:srgbClr val="303231"/>
          </a:solidFill>
          <a:latin typeface="+mn-lt"/>
          <a:ea typeface="+mn-ea"/>
          <a:cs typeface="ＭＳ Ｐゴシック"/>
        </a:defRPr>
      </a:lvl2pPr>
      <a:lvl3pPr marL="631825" indent="-112713" algn="l" rtl="0" eaLnBrk="0" fontAlgn="base" hangingPunct="0">
        <a:spcBef>
          <a:spcPct val="30000"/>
        </a:spcBef>
        <a:spcAft>
          <a:spcPct val="0"/>
        </a:spcAft>
        <a:buChar char=" "/>
        <a:defRPr sz="2200" i="1">
          <a:solidFill>
            <a:srgbClr val="303231"/>
          </a:solidFill>
          <a:latin typeface="+mn-lt"/>
          <a:ea typeface="+mn-ea"/>
          <a:cs typeface="ＭＳ Ｐゴシック"/>
        </a:defRPr>
      </a:lvl3pPr>
      <a:lvl4pPr marL="2211388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  <a:cs typeface="ＭＳ Ｐゴシック"/>
        </a:defRPr>
      </a:lvl4pPr>
      <a:lvl5pPr marL="2706688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  <a:cs typeface="ＭＳ Ｐゴシック"/>
        </a:defRPr>
      </a:lvl5pPr>
      <a:lvl6pPr marL="31638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6pPr>
      <a:lvl7pPr marL="36210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7pPr>
      <a:lvl8pPr marL="40782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8pPr>
      <a:lvl9pPr marL="45354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 userDrawn="1"/>
        </p:nvSpPr>
        <p:spPr bwMode="auto">
          <a:xfrm>
            <a:off x="0" y="1143000"/>
            <a:ext cx="9144000" cy="5486400"/>
          </a:xfrm>
          <a:prstGeom prst="rect">
            <a:avLst/>
          </a:prstGeom>
          <a:solidFill>
            <a:srgbClr val="B7D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4A0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968375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2209800"/>
            <a:ext cx="6200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14300" indent="-53975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Font typeface="Times" pitchFamily="-106" charset="0"/>
        <a:buChar char=" "/>
        <a:defRPr sz="2800">
          <a:solidFill>
            <a:srgbClr val="303231"/>
          </a:solidFill>
          <a:latin typeface="+mn-lt"/>
          <a:ea typeface="+mn-ea"/>
          <a:cs typeface="+mn-cs"/>
        </a:defRPr>
      </a:lvl1pPr>
      <a:lvl2pPr marL="404813" indent="-176213" algn="l" rtl="0" eaLnBrk="0" fontAlgn="base" hangingPunct="0">
        <a:spcBef>
          <a:spcPct val="25000"/>
        </a:spcBef>
        <a:spcAft>
          <a:spcPct val="0"/>
        </a:spcAft>
        <a:buSzPct val="85000"/>
        <a:buChar char="&gt;"/>
        <a:defRPr sz="2400">
          <a:solidFill>
            <a:srgbClr val="303231"/>
          </a:solidFill>
          <a:latin typeface="+mn-lt"/>
          <a:ea typeface="+mn-ea"/>
          <a:cs typeface="ＭＳ Ｐゴシック"/>
        </a:defRPr>
      </a:lvl2pPr>
      <a:lvl3pPr marL="631825" indent="-112713" algn="l" rtl="0" eaLnBrk="0" fontAlgn="base" hangingPunct="0">
        <a:spcBef>
          <a:spcPct val="30000"/>
        </a:spcBef>
        <a:spcAft>
          <a:spcPct val="0"/>
        </a:spcAft>
        <a:buChar char=" "/>
        <a:defRPr sz="2200" i="1">
          <a:solidFill>
            <a:srgbClr val="303231"/>
          </a:solidFill>
          <a:latin typeface="+mn-lt"/>
          <a:ea typeface="+mn-ea"/>
          <a:cs typeface="ＭＳ Ｐゴシック"/>
        </a:defRPr>
      </a:lvl3pPr>
      <a:lvl4pPr marL="2211388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  <a:cs typeface="ＭＳ Ｐゴシック"/>
        </a:defRPr>
      </a:lvl4pPr>
      <a:lvl5pPr marL="2706688" indent="-3810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  <a:cs typeface="ＭＳ Ｐゴシック"/>
        </a:defRPr>
      </a:lvl5pPr>
      <a:lvl6pPr marL="31638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6pPr>
      <a:lvl7pPr marL="36210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7pPr>
      <a:lvl8pPr marL="40782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8pPr>
      <a:lvl9pPr marL="4535488" indent="-381000" algn="l" rtl="0" fontAlgn="base">
        <a:spcBef>
          <a:spcPct val="20000"/>
        </a:spcBef>
        <a:spcAft>
          <a:spcPct val="0"/>
        </a:spcAft>
        <a:defRPr sz="2000">
          <a:solidFill>
            <a:srgbClr val="30323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66A0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15" descr="BlueCross_symbol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7263" y="-20638"/>
            <a:ext cx="186531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2133600"/>
            <a:ext cx="9144000" cy="4495800"/>
          </a:xfrm>
          <a:prstGeom prst="rect">
            <a:avLst/>
          </a:prstGeom>
          <a:solidFill>
            <a:srgbClr val="B7D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968375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2209800"/>
            <a:ext cx="7800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9" name="Picture 15" descr="BlueCross_symbol_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307263" y="-20638"/>
            <a:ext cx="1865312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9"/>
          <p:cNvSpPr>
            <a:spLocks noChangeArrowheads="1"/>
          </p:cNvSpPr>
          <p:nvPr userDrawn="1"/>
        </p:nvSpPr>
        <p:spPr bwMode="auto">
          <a:xfrm>
            <a:off x="0" y="2133600"/>
            <a:ext cx="9144000" cy="4495800"/>
          </a:xfrm>
          <a:prstGeom prst="rect">
            <a:avLst/>
          </a:prstGeom>
          <a:solidFill>
            <a:srgbClr val="B7D2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  <a:cs typeface="ＭＳ Ｐゴシック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  <a:cs typeface="ＭＳ Ｐゴシック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  <a:cs typeface="ＭＳ Ｐゴシック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  <a:cs typeface="ＭＳ Ｐゴシック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34" charset="0"/>
          <a:ea typeface="ＭＳ Ｐゴシック" pitchFamily="-106" charset="-128"/>
        </a:defRPr>
      </a:lvl9pPr>
    </p:titleStyle>
    <p:bodyStyle>
      <a:lvl1pPr marL="2286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SzPct val="85000"/>
        <a:buFont typeface="Arial" pitchFamily="34" charset="0"/>
        <a:buChar char="&gt;"/>
        <a:defRPr sz="2800">
          <a:solidFill>
            <a:srgbClr val="303231"/>
          </a:solidFill>
          <a:latin typeface="+mn-lt"/>
          <a:ea typeface="+mn-ea"/>
          <a:cs typeface="ＭＳ Ｐゴシック"/>
        </a:defRPr>
      </a:lvl1pPr>
      <a:lvl2pPr marL="569913" indent="-227013" algn="l" rtl="0" eaLnBrk="0" fontAlgn="base" hangingPunct="0">
        <a:spcBef>
          <a:spcPct val="25000"/>
        </a:spcBef>
        <a:spcAft>
          <a:spcPct val="0"/>
        </a:spcAft>
        <a:buSzPct val="85000"/>
        <a:buFont typeface="Tahoma" pitchFamily="34" charset="0"/>
        <a:buChar char="–"/>
        <a:defRPr sz="2400">
          <a:solidFill>
            <a:srgbClr val="303231"/>
          </a:solidFill>
          <a:latin typeface="+mn-lt"/>
          <a:ea typeface="+mn-ea"/>
          <a:cs typeface="ＭＳ Ｐゴシック"/>
        </a:defRPr>
      </a:lvl2pPr>
      <a:lvl3pPr marL="908050" indent="-223838" algn="l" rtl="0" eaLnBrk="0" fontAlgn="base" hangingPunct="0">
        <a:spcBef>
          <a:spcPct val="30000"/>
        </a:spcBef>
        <a:spcAft>
          <a:spcPct val="0"/>
        </a:spcAft>
        <a:buSzPct val="85000"/>
        <a:buFont typeface="Arial" pitchFamily="34" charset="0"/>
        <a:buChar char="&gt;"/>
        <a:defRPr sz="2200">
          <a:solidFill>
            <a:srgbClr val="303231"/>
          </a:solidFill>
          <a:latin typeface="+mn-lt"/>
          <a:ea typeface="+mn-ea"/>
          <a:cs typeface="ＭＳ Ｐゴシック"/>
        </a:defRPr>
      </a:lvl3pPr>
      <a:lvl4pPr marL="1379538" indent="-233363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–"/>
        <a:defRPr sz="2000">
          <a:solidFill>
            <a:srgbClr val="303231"/>
          </a:solidFill>
          <a:latin typeface="+mn-lt"/>
          <a:ea typeface="+mn-ea"/>
          <a:cs typeface="ＭＳ Ｐゴシック"/>
        </a:defRPr>
      </a:lvl4pPr>
      <a:lvl5pPr marL="18288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+mn-lt"/>
          <a:ea typeface="+mn-ea"/>
          <a:cs typeface="ＭＳ Ｐゴシック"/>
        </a:defRPr>
      </a:lvl5pPr>
      <a:lvl6pPr marL="22860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+mn-lt"/>
          <a:ea typeface="+mn-ea"/>
        </a:defRPr>
      </a:lvl6pPr>
      <a:lvl7pPr marL="27432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+mn-lt"/>
          <a:ea typeface="+mn-ea"/>
        </a:defRPr>
      </a:lvl7pPr>
      <a:lvl8pPr marL="32004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+mn-lt"/>
          <a:ea typeface="+mn-ea"/>
        </a:defRPr>
      </a:lvl8pPr>
      <a:lvl9pPr marL="36576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968375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2209800"/>
            <a:ext cx="7800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ransition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400">
          <a:solidFill>
            <a:srgbClr val="88796B"/>
          </a:solidFill>
          <a:latin typeface="Tahom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286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SzPct val="85000"/>
        <a:buFont typeface="Arial" pitchFamily="34" charset="0"/>
        <a:buChar char="&gt;"/>
        <a:defRPr sz="2800">
          <a:solidFill>
            <a:srgbClr val="303231"/>
          </a:solidFill>
          <a:latin typeface="Arial" charset="0"/>
          <a:ea typeface="+mn-ea"/>
          <a:cs typeface="+mn-cs"/>
        </a:defRPr>
      </a:lvl1pPr>
      <a:lvl2pPr marL="569913" indent="-227013" algn="l" rtl="0" eaLnBrk="0" fontAlgn="base" hangingPunct="0">
        <a:spcBef>
          <a:spcPct val="25000"/>
        </a:spcBef>
        <a:spcAft>
          <a:spcPct val="0"/>
        </a:spcAft>
        <a:buSzPct val="85000"/>
        <a:buFont typeface="Tahoma" pitchFamily="34" charset="0"/>
        <a:buChar char="–"/>
        <a:defRPr sz="2400">
          <a:solidFill>
            <a:srgbClr val="303231"/>
          </a:solidFill>
          <a:latin typeface="Arial" charset="0"/>
          <a:ea typeface="+mn-ea"/>
        </a:defRPr>
      </a:lvl2pPr>
      <a:lvl3pPr marL="908050" indent="-223838" algn="l" rtl="0" eaLnBrk="0" fontAlgn="base" hangingPunct="0">
        <a:spcBef>
          <a:spcPct val="30000"/>
        </a:spcBef>
        <a:spcAft>
          <a:spcPct val="0"/>
        </a:spcAft>
        <a:buSzPct val="85000"/>
        <a:buFont typeface="Arial" pitchFamily="34" charset="0"/>
        <a:buChar char="&gt;"/>
        <a:defRPr sz="2200">
          <a:solidFill>
            <a:srgbClr val="303231"/>
          </a:solidFill>
          <a:latin typeface="Arial" charset="0"/>
          <a:ea typeface="+mn-ea"/>
        </a:defRPr>
      </a:lvl3pPr>
      <a:lvl4pPr marL="1379538" indent="-233363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–"/>
        <a:defRPr sz="2000">
          <a:solidFill>
            <a:srgbClr val="303231"/>
          </a:solidFill>
          <a:latin typeface="Arial" charset="0"/>
          <a:ea typeface="+mn-ea"/>
        </a:defRPr>
      </a:lvl4pPr>
      <a:lvl5pPr marL="1828800" indent="-231775" algn="l" rtl="0" eaLnBrk="0" fontAlgn="base" hangingPunct="0">
        <a:spcBef>
          <a:spcPct val="20000"/>
        </a:spcBef>
        <a:spcAft>
          <a:spcPct val="0"/>
        </a:spcAft>
        <a:buSzPct val="85000"/>
        <a:buFont typeface="Tahoma" pitchFamily="34" charset="0"/>
        <a:buChar char="&gt;"/>
        <a:defRPr sz="2000">
          <a:solidFill>
            <a:srgbClr val="303231"/>
          </a:solidFill>
          <a:latin typeface="Arial" charset="0"/>
          <a:ea typeface="+mn-ea"/>
        </a:defRPr>
      </a:lvl5pPr>
      <a:lvl6pPr marL="2286000" indent="-231775" algn="l" rtl="0" fontAlgn="base">
        <a:spcBef>
          <a:spcPct val="20000"/>
        </a:spcBef>
        <a:spcAft>
          <a:spcPct val="0"/>
        </a:spcAft>
        <a:buSzPct val="85000"/>
        <a:buFont typeface="Tahoma" pitchFamily="-106" charset="0"/>
        <a:buChar char="&gt;"/>
        <a:defRPr sz="2000">
          <a:solidFill>
            <a:srgbClr val="303231"/>
          </a:solidFill>
          <a:latin typeface="+mn-lt"/>
          <a:ea typeface="+mn-ea"/>
        </a:defRPr>
      </a:lvl6pPr>
      <a:lvl7pPr marL="2743200" indent="-231775" algn="l" rtl="0" fontAlgn="base">
        <a:spcBef>
          <a:spcPct val="20000"/>
        </a:spcBef>
        <a:spcAft>
          <a:spcPct val="0"/>
        </a:spcAft>
        <a:buSzPct val="85000"/>
        <a:buFont typeface="Tahoma" pitchFamily="-106" charset="0"/>
        <a:buChar char="&gt;"/>
        <a:defRPr sz="2000">
          <a:solidFill>
            <a:srgbClr val="303231"/>
          </a:solidFill>
          <a:latin typeface="+mn-lt"/>
          <a:ea typeface="+mn-ea"/>
        </a:defRPr>
      </a:lvl7pPr>
      <a:lvl8pPr marL="3200400" indent="-231775" algn="l" rtl="0" fontAlgn="base">
        <a:spcBef>
          <a:spcPct val="20000"/>
        </a:spcBef>
        <a:spcAft>
          <a:spcPct val="0"/>
        </a:spcAft>
        <a:buSzPct val="85000"/>
        <a:buFont typeface="Tahoma" pitchFamily="-106" charset="0"/>
        <a:buChar char="&gt;"/>
        <a:defRPr sz="2000">
          <a:solidFill>
            <a:srgbClr val="303231"/>
          </a:solidFill>
          <a:latin typeface="+mn-lt"/>
          <a:ea typeface="+mn-ea"/>
        </a:defRPr>
      </a:lvl8pPr>
      <a:lvl9pPr marL="3657600" indent="-231775" algn="l" rtl="0" fontAlgn="base">
        <a:spcBef>
          <a:spcPct val="20000"/>
        </a:spcBef>
        <a:spcAft>
          <a:spcPct val="0"/>
        </a:spcAft>
        <a:buSzPct val="85000"/>
        <a:buFont typeface="Tahoma" pitchFamily="-106" charset="0"/>
        <a:buChar char="&gt;"/>
        <a:defRPr sz="2000">
          <a:solidFill>
            <a:srgbClr val="30323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entionminnesota.com/" TargetMode="External"/><Relationship Id="rId2" Type="http://schemas.openxmlformats.org/officeDocument/2006/relationships/hyperlink" Target="http://www.mncompletestreets.org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nvergencepartnership.org/atf/cf/%7B245a9b44-6ded-4abd-a392-ae583809e350%7D/TRANSPORTATIONRX.PDF" TargetMode="External"/><Relationship Id="rId5" Type="http://schemas.openxmlformats.org/officeDocument/2006/relationships/hyperlink" Target="http://www.bcbsmnfoundation.org/objects/Publications/F9790_web%20-%20Wilder%20full%20report.pdf" TargetMode="External"/><Relationship Id="rId4" Type="http://schemas.openxmlformats.org/officeDocument/2006/relationships/hyperlink" Target="http://www.unnaturalcauses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Vayong_moua@bluecrossmn.com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900" smtClean="0">
                <a:latin typeface="Arial" pitchFamily="34" charset="0"/>
                <a:ea typeface="ＭＳ Ｐゴシック"/>
                <a:cs typeface="ＭＳ Ｐゴシック"/>
              </a:rPr>
              <a:t>Met Council Regional Framework Stakeholder Input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800975" cy="39624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  <a:ea typeface="ＭＳ Ｐゴシック"/>
                <a:cs typeface="ＭＳ Ｐゴシック"/>
              </a:rPr>
              <a:t>Vayong  Moua, MPA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  <a:ea typeface="ＭＳ Ｐゴシック"/>
                <a:cs typeface="ＭＳ Ｐゴシック"/>
              </a:rPr>
              <a:t>Senior Advocacy Consultant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  <a:ea typeface="ＭＳ Ｐゴシック"/>
                <a:cs typeface="ＭＳ Ｐゴシック"/>
              </a:rPr>
              <a:t>Center for Prevention, Blue Cross and Blue Shield of MN</a:t>
            </a:r>
          </a:p>
          <a:p>
            <a:pPr marL="0" indent="0">
              <a:buFont typeface="Arial" pitchFamily="34" charset="0"/>
              <a:buNone/>
            </a:pPr>
            <a:endParaRPr lang="en-US" sz="160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Arial" pitchFamily="34" charset="0"/>
                <a:ea typeface="ＭＳ Ｐゴシック"/>
                <a:cs typeface="ＭＳ Ｐゴシック"/>
              </a:rPr>
              <a:t>The Opportunity to Improve Health and Equity 4.4.12</a:t>
            </a:r>
          </a:p>
        </p:txBody>
      </p:sp>
    </p:spTree>
  </p:cSld>
  <p:clrMapOvr>
    <a:masterClrMapping/>
  </p:clrMapOvr>
  <p:transition advTm="53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4763"/>
            <a:ext cx="9158288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416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87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6513"/>
            <a:ext cx="9144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9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ChangeArrowheads="1"/>
          </p:cNvSpPr>
          <p:nvPr/>
        </p:nvSpPr>
        <p:spPr bwMode="auto">
          <a:xfrm>
            <a:off x="0" y="190500"/>
            <a:ext cx="9144000" cy="9667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00B0F0"/>
                </a:solidFill>
                <a:latin typeface="Calibri" pitchFamily="34" charset="0"/>
              </a:rPr>
              <a:t> </a:t>
            </a:r>
            <a:endParaRPr lang="en-US" sz="4400" b="1"/>
          </a:p>
        </p:txBody>
      </p:sp>
      <p:pic>
        <p:nvPicPr>
          <p:cNvPr id="48131" name="Picture 8" descr="somerville famersmar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863" y="2190750"/>
            <a:ext cx="30892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Active Living - Charleston 012_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275" y="4370388"/>
            <a:ext cx="30892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09563" y="6613525"/>
            <a:ext cx="9144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100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en-US" sz="1000">
                <a:latin typeface="Tahoma" pitchFamily="34" charset="0"/>
              </a:rPr>
              <a:t>Ewing et al 2003, Saelens et al 2003, Giles-Corti 2003, Frank et al 2003, Sturm et al 2004, Frank et al 2004, Lopez 2004, Morland et al 2002.</a:t>
            </a: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757238" y="968375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r>
              <a:rPr lang="en-US" sz="3400">
                <a:solidFill>
                  <a:srgbClr val="88796B"/>
                </a:solidFill>
                <a:latin typeface="Tahoma" pitchFamily="34" charset="0"/>
              </a:rPr>
              <a:t>Livable communities can…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2349500"/>
            <a:ext cx="5294313" cy="4102100"/>
          </a:xfrm>
          <a:noFill/>
        </p:spPr>
        <p:txBody>
          <a:bodyPr/>
          <a:lstStyle/>
          <a:p>
            <a:pPr marL="682625" indent="-334963" eaLnBrk="1" hangingPunct="1">
              <a:lnSpc>
                <a:spcPct val="95000"/>
              </a:lnSpc>
            </a:pPr>
            <a:r>
              <a:rPr lang="en-US" sz="2400" smtClean="0"/>
              <a:t>Generate two more walk/bike trips per person per week</a:t>
            </a:r>
          </a:p>
          <a:p>
            <a:pPr marL="682625" indent="-334963" eaLnBrk="1" hangingPunct="1">
              <a:lnSpc>
                <a:spcPct val="95000"/>
              </a:lnSpc>
            </a:pPr>
            <a:r>
              <a:rPr lang="en-US" sz="2400" smtClean="0"/>
              <a:t>Prevent up to 1.7 pounds of weight gain per year</a:t>
            </a:r>
          </a:p>
          <a:p>
            <a:pPr marL="682625" indent="-334963" eaLnBrk="1" hangingPunct="1">
              <a:lnSpc>
                <a:spcPct val="95000"/>
              </a:lnSpc>
            </a:pPr>
            <a:r>
              <a:rPr lang="en-US" sz="2400" smtClean="0"/>
              <a:t>Have 35% lower risk of obesity</a:t>
            </a:r>
          </a:p>
          <a:p>
            <a:pPr marL="682625" indent="-334963" eaLnBrk="1" hangingPunct="1">
              <a:lnSpc>
                <a:spcPct val="95000"/>
              </a:lnSpc>
            </a:pPr>
            <a:r>
              <a:rPr lang="en-US" sz="2400" smtClean="0"/>
              <a:t>Increase total minutes of physical activity by 40% </a:t>
            </a:r>
          </a:p>
          <a:p>
            <a:pPr marL="682625" indent="-334963" eaLnBrk="1" hangingPunct="1">
              <a:lnSpc>
                <a:spcPct val="95000"/>
              </a:lnSpc>
            </a:pPr>
            <a:r>
              <a:rPr lang="en-US" sz="2400" smtClean="0"/>
              <a:t>Increase life expectancy by four years</a:t>
            </a:r>
          </a:p>
          <a:p>
            <a:pPr marL="682625" indent="-334963" eaLnBrk="1" hangingPunct="1">
              <a:lnSpc>
                <a:spcPct val="95000"/>
              </a:lnSpc>
              <a:buFont typeface="Arial" pitchFamily="34" charset="0"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Active Living: The Stairway Speech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000" smtClean="0">
                <a:latin typeface="Arial" pitchFamily="34" charset="0"/>
              </a:rPr>
              <a:t>Active Living = Integration of physical activity into daily life</a:t>
            </a:r>
            <a:endParaRPr lang="en-US" sz="2000" b="1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000" smtClean="0">
                <a:latin typeface="Arial" pitchFamily="34" charset="0"/>
              </a:rPr>
              <a:t>Land use and zoning policies that support walkable, bikeable, and active communities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000" smtClean="0">
                <a:latin typeface="Arial" pitchFamily="34" charset="0"/>
              </a:rPr>
              <a:t>Ex. Complete Streets, open/green space, trails, proximity to parks/recreation areas, etc.</a:t>
            </a:r>
            <a:r>
              <a:rPr lang="en-US" smtClean="0">
                <a:latin typeface="Arial" pitchFamily="34" charset="0"/>
              </a:rPr>
              <a:t> 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mtClean="0">
                <a:latin typeface="Arial" pitchFamily="34" charset="0"/>
              </a:rPr>
              <a:t>Physical Connectivity = Social Connectivity = Health for All</a:t>
            </a:r>
          </a:p>
        </p:txBody>
      </p:sp>
    </p:spTree>
  </p:cSld>
  <p:clrMapOvr>
    <a:masterClrMapping/>
  </p:clrMapOvr>
  <p:transition advTm="372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C:\Documents and Settings\Anna Jacobson\My Documents\AnnaJ\Nice Ride Pics\36971_403418504085_500899085_4525794_64642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4175" y="3475038"/>
            <a:ext cx="47053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C:\Documents and Settings\Anna Jacobson\My Documents\AnnaJ\Nice Ride Pics\31664_1487936006252_1469505877_1219380_466412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8382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C:\Documents and Settings\Anna Jacobson\My Documents\AnnaJ\Nice Ride Pics\35069_1350354763590_1372984801_30870245_546304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2325" y="152400"/>
            <a:ext cx="39020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Inverse Correlation: Obesity &amp; Active Transportation</a:t>
            </a:r>
            <a:br>
              <a:rPr lang="en-US" sz="3000" smtClean="0"/>
            </a:br>
            <a:endParaRPr lang="en-US" sz="3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7056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69A4A02-B954-4B3D-9DDB-868032712BCF}" type="slidenum">
              <a:rPr lang="en-US" sz="1000">
                <a:latin typeface="+mn-lt"/>
                <a:ea typeface="ＭＳ Ｐゴシック" pitchFamily="34" charset="-128"/>
                <a:cs typeface="+mn-cs"/>
              </a:rPr>
              <a:pPr algn="r">
                <a:defRPr/>
              </a:pPr>
              <a:t>16</a:t>
            </a:fld>
            <a:endParaRPr lang="en-US" sz="100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609600" y="968375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endParaRPr lang="en-US" sz="3400">
              <a:solidFill>
                <a:srgbClr val="88796B"/>
              </a:solidFill>
              <a:latin typeface="Tahoma" pitchFamily="34" charset="0"/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71500" y="6583363"/>
            <a:ext cx="800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*Provided by National Complete Streets: Pucher Study, 2009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Complete Streets (CS)?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000" smtClean="0"/>
              <a:t>Complete Streets are designed and operated so they are safe, comfortable, and convenient for all users – pedestrians, bicyclists, motorists and transit riders of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000" smtClean="0"/>
              <a:t>all ages and abilities.</a:t>
            </a:r>
            <a:endParaRPr lang="en-US" sz="3200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Complete Streets = Complete Communities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4" descr="Captiol  CS- k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 smtClean="0">
                <a:solidFill>
                  <a:srgbClr val="A4000F"/>
                </a:solidFill>
              </a:rPr>
              <a:t>Complete Streets Toolkit: </a:t>
            </a:r>
            <a:r>
              <a:rPr lang="en-US" sz="2100" smtClean="0">
                <a:solidFill>
                  <a:srgbClr val="000000"/>
                </a:solidFill>
                <a:latin typeface="Verdana" pitchFamily="34" charset="0"/>
              </a:rPr>
              <a:t>www.mncompletestreets.org 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91440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 Trends* Among U.S. Adults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239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(BMI 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  <a:sym typeface="Symbol" pitchFamily="18" charset="2"/>
              </a:rPr>
              <a:t>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30, or about 30 lbs. overweight for 5’4” person)</a:t>
            </a:r>
            <a:br>
              <a:rPr lang="en-US" sz="2000">
                <a:solidFill>
                  <a:srgbClr val="8B8178"/>
                </a:solidFill>
                <a:latin typeface="Tahoma" pitchFamily="34" charset="0"/>
              </a:rPr>
            </a:br>
            <a:endParaRPr lang="en-US" sz="2000">
              <a:solidFill>
                <a:srgbClr val="8B8178"/>
              </a:solidFill>
              <a:latin typeface="Tahoma" pitchFamily="34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2468563"/>
            <a:ext cx="7651750" cy="3429000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z="2000" smtClean="0"/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524000" y="2789238"/>
            <a:ext cx="6096000" cy="3306762"/>
            <a:chOff x="728" y="1077"/>
            <a:chExt cx="4371" cy="2247"/>
          </a:xfrm>
        </p:grpSpPr>
        <p:sp>
          <p:nvSpPr>
            <p:cNvPr id="65542" name="Freeform 6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/>
              <a:ahLst/>
              <a:cxnLst>
                <a:cxn ang="0">
                  <a:pos x="1" y="40"/>
                </a:cxn>
                <a:cxn ang="0">
                  <a:pos x="0" y="40"/>
                </a:cxn>
                <a:cxn ang="0">
                  <a:pos x="1" y="37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2" y="36"/>
                </a:cxn>
                <a:cxn ang="0">
                  <a:pos x="1" y="37"/>
                </a:cxn>
                <a:cxn ang="0">
                  <a:pos x="3" y="36"/>
                </a:cxn>
                <a:cxn ang="0">
                  <a:pos x="3" y="35"/>
                </a:cxn>
                <a:cxn ang="0">
                  <a:pos x="3" y="33"/>
                </a:cxn>
                <a:cxn ang="0">
                  <a:pos x="2" y="30"/>
                </a:cxn>
                <a:cxn ang="0">
                  <a:pos x="3" y="30"/>
                </a:cxn>
                <a:cxn ang="0">
                  <a:pos x="5" y="29"/>
                </a:cxn>
                <a:cxn ang="0">
                  <a:pos x="4" y="28"/>
                </a:cxn>
                <a:cxn ang="0">
                  <a:pos x="3" y="29"/>
                </a:cxn>
                <a:cxn ang="0">
                  <a:pos x="3" y="25"/>
                </a:cxn>
                <a:cxn ang="0">
                  <a:pos x="3" y="22"/>
                </a:cxn>
                <a:cxn ang="0">
                  <a:pos x="3" y="17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11" y="9"/>
                </a:cxn>
                <a:cxn ang="0">
                  <a:pos x="19" y="13"/>
                </a:cxn>
                <a:cxn ang="0">
                  <a:pos x="23" y="14"/>
                </a:cxn>
                <a:cxn ang="0">
                  <a:pos x="24" y="15"/>
                </a:cxn>
                <a:cxn ang="0">
                  <a:pos x="24" y="20"/>
                </a:cxn>
                <a:cxn ang="0">
                  <a:pos x="22" y="23"/>
                </a:cxn>
                <a:cxn ang="0">
                  <a:pos x="22" y="25"/>
                </a:cxn>
                <a:cxn ang="0">
                  <a:pos x="22" y="27"/>
                </a:cxn>
                <a:cxn ang="0">
                  <a:pos x="23" y="28"/>
                </a:cxn>
                <a:cxn ang="0">
                  <a:pos x="25" y="24"/>
                </a:cxn>
                <a:cxn ang="0">
                  <a:pos x="27" y="21"/>
                </a:cxn>
                <a:cxn ang="0">
                  <a:pos x="29" y="18"/>
                </a:cxn>
                <a:cxn ang="0">
                  <a:pos x="26" y="10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27" y="5"/>
                </a:cxn>
                <a:cxn ang="0">
                  <a:pos x="27" y="0"/>
                </a:cxn>
                <a:cxn ang="0">
                  <a:pos x="62" y="9"/>
                </a:cxn>
                <a:cxn ang="0">
                  <a:pos x="90" y="16"/>
                </a:cxn>
                <a:cxn ang="0">
                  <a:pos x="80" y="59"/>
                </a:cxn>
                <a:cxn ang="0">
                  <a:pos x="80" y="60"/>
                </a:cxn>
                <a:cxn ang="0">
                  <a:pos x="80" y="61"/>
                </a:cxn>
                <a:cxn ang="0">
                  <a:pos x="81" y="63"/>
                </a:cxn>
                <a:cxn ang="0">
                  <a:pos x="80" y="64"/>
                </a:cxn>
                <a:cxn ang="0">
                  <a:pos x="80" y="66"/>
                </a:cxn>
                <a:cxn ang="0">
                  <a:pos x="55" y="61"/>
                </a:cxn>
                <a:cxn ang="0">
                  <a:pos x="52" y="61"/>
                </a:cxn>
                <a:cxn ang="0">
                  <a:pos x="50" y="60"/>
                </a:cxn>
                <a:cxn ang="0">
                  <a:pos x="47" y="61"/>
                </a:cxn>
                <a:cxn ang="0">
                  <a:pos x="44" y="60"/>
                </a:cxn>
                <a:cxn ang="0">
                  <a:pos x="41" y="61"/>
                </a:cxn>
                <a:cxn ang="0">
                  <a:pos x="37" y="60"/>
                </a:cxn>
                <a:cxn ang="0">
                  <a:pos x="30" y="60"/>
                </a:cxn>
                <a:cxn ang="0">
                  <a:pos x="24" y="58"/>
                </a:cxn>
                <a:cxn ang="0">
                  <a:pos x="19" y="58"/>
                </a:cxn>
                <a:cxn ang="0">
                  <a:pos x="12" y="56"/>
                </a:cxn>
                <a:cxn ang="0">
                  <a:pos x="11" y="50"/>
                </a:cxn>
                <a:cxn ang="0">
                  <a:pos x="11" y="47"/>
                </a:cxn>
                <a:cxn ang="0">
                  <a:pos x="7" y="44"/>
                </a:cxn>
                <a:cxn ang="0">
                  <a:pos x="6" y="43"/>
                </a:cxn>
                <a:cxn ang="0">
                  <a:pos x="3" y="42"/>
                </a:cxn>
              </a:cxnLst>
              <a:rect l="0" t="0" r="r" b="b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5" y="0"/>
                </a:cxn>
                <a:cxn ang="0">
                  <a:pos x="44" y="3"/>
                </a:cxn>
                <a:cxn ang="0">
                  <a:pos x="82" y="4"/>
                </a:cxn>
                <a:cxn ang="0">
                  <a:pos x="82" y="5"/>
                </a:cxn>
                <a:cxn ang="0">
                  <a:pos x="83" y="9"/>
                </a:cxn>
                <a:cxn ang="0">
                  <a:pos x="83" y="10"/>
                </a:cxn>
                <a:cxn ang="0">
                  <a:pos x="82" y="13"/>
                </a:cxn>
                <a:cxn ang="0">
                  <a:pos x="82" y="18"/>
                </a:cxn>
                <a:cxn ang="0">
                  <a:pos x="84" y="23"/>
                </a:cxn>
                <a:cxn ang="0">
                  <a:pos x="85" y="25"/>
                </a:cxn>
                <a:cxn ang="0">
                  <a:pos x="86" y="30"/>
                </a:cxn>
                <a:cxn ang="0">
                  <a:pos x="86" y="38"/>
                </a:cxn>
                <a:cxn ang="0">
                  <a:pos x="87" y="40"/>
                </a:cxn>
                <a:cxn ang="0">
                  <a:pos x="87" y="43"/>
                </a:cxn>
                <a:cxn ang="0">
                  <a:pos x="87" y="44"/>
                </a:cxn>
                <a:cxn ang="0">
                  <a:pos x="89" y="51"/>
                </a:cxn>
                <a:cxn ang="0">
                  <a:pos x="89" y="53"/>
                </a:cxn>
                <a:cxn ang="0">
                  <a:pos x="89" y="55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7"/>
                </a:cxn>
                <a:cxn ang="0">
                  <a:pos x="4" y="0"/>
                </a:cxn>
                <a:cxn ang="0">
                  <a:pos x="93" y="4"/>
                </a:cxn>
                <a:cxn ang="0">
                  <a:pos x="93" y="6"/>
                </a:cxn>
                <a:cxn ang="0">
                  <a:pos x="92" y="7"/>
                </a:cxn>
                <a:cxn ang="0">
                  <a:pos x="90" y="10"/>
                </a:cxn>
                <a:cxn ang="0">
                  <a:pos x="90" y="11"/>
                </a:cxn>
                <a:cxn ang="0">
                  <a:pos x="94" y="15"/>
                </a:cxn>
                <a:cxn ang="0">
                  <a:pos x="94" y="46"/>
                </a:cxn>
                <a:cxn ang="0">
                  <a:pos x="94" y="46"/>
                </a:cxn>
                <a:cxn ang="0">
                  <a:pos x="92" y="46"/>
                </a:cxn>
                <a:cxn ang="0">
                  <a:pos x="93" y="47"/>
                </a:cxn>
                <a:cxn ang="0">
                  <a:pos x="94" y="48"/>
                </a:cxn>
                <a:cxn ang="0">
                  <a:pos x="93" y="50"/>
                </a:cxn>
                <a:cxn ang="0">
                  <a:pos x="94" y="51"/>
                </a:cxn>
                <a:cxn ang="0">
                  <a:pos x="94" y="54"/>
                </a:cxn>
                <a:cxn ang="0">
                  <a:pos x="93" y="54"/>
                </a:cxn>
                <a:cxn ang="0">
                  <a:pos x="94" y="56"/>
                </a:cxn>
                <a:cxn ang="0">
                  <a:pos x="92" y="59"/>
                </a:cxn>
                <a:cxn ang="0">
                  <a:pos x="94" y="62"/>
                </a:cxn>
                <a:cxn ang="0">
                  <a:pos x="94" y="64"/>
                </a:cxn>
                <a:cxn ang="0">
                  <a:pos x="94" y="64"/>
                </a:cxn>
                <a:cxn ang="0">
                  <a:pos x="91" y="62"/>
                </a:cxn>
                <a:cxn ang="0">
                  <a:pos x="86" y="59"/>
                </a:cxn>
                <a:cxn ang="0">
                  <a:pos x="84" y="58"/>
                </a:cxn>
                <a:cxn ang="0">
                  <a:pos x="82" y="58"/>
                </a:cxn>
                <a:cxn ang="0">
                  <a:pos x="80" y="60"/>
                </a:cxn>
                <a:cxn ang="0">
                  <a:pos x="79" y="60"/>
                </a:cxn>
                <a:cxn ang="0">
                  <a:pos x="77" y="60"/>
                </a:cxn>
                <a:cxn ang="0">
                  <a:pos x="76" y="57"/>
                </a:cxn>
                <a:cxn ang="0">
                  <a:pos x="75" y="56"/>
                </a:cxn>
                <a:cxn ang="0">
                  <a:pos x="73" y="57"/>
                </a:cxn>
                <a:cxn ang="0">
                  <a:pos x="71" y="57"/>
                </a:cxn>
                <a:cxn ang="0">
                  <a:pos x="69" y="54"/>
                </a:cxn>
                <a:cxn ang="0">
                  <a:pos x="0" y="51"/>
                </a:cxn>
                <a:cxn ang="0">
                  <a:pos x="0" y="51"/>
                </a:cxn>
              </a:cxnLst>
              <a:rect l="0" t="0" r="r" b="b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0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6" y="6"/>
                </a:cxn>
                <a:cxn ang="0">
                  <a:pos x="78" y="5"/>
                </a:cxn>
                <a:cxn ang="0">
                  <a:pos x="79" y="6"/>
                </a:cxn>
                <a:cxn ang="0">
                  <a:pos x="80" y="9"/>
                </a:cxn>
                <a:cxn ang="0">
                  <a:pos x="82" y="9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7" y="7"/>
                </a:cxn>
                <a:cxn ang="0">
                  <a:pos x="89" y="8"/>
                </a:cxn>
                <a:cxn ang="0">
                  <a:pos x="94" y="11"/>
                </a:cxn>
                <a:cxn ang="0">
                  <a:pos x="97" y="13"/>
                </a:cxn>
                <a:cxn ang="0">
                  <a:pos x="97" y="15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98" y="19"/>
                </a:cxn>
                <a:cxn ang="0">
                  <a:pos x="99" y="21"/>
                </a:cxn>
                <a:cxn ang="0">
                  <a:pos x="100" y="24"/>
                </a:cxn>
                <a:cxn ang="0">
                  <a:pos x="101" y="25"/>
                </a:cxn>
                <a:cxn ang="0">
                  <a:pos x="101" y="26"/>
                </a:cxn>
                <a:cxn ang="0">
                  <a:pos x="101" y="28"/>
                </a:cxn>
                <a:cxn ang="0">
                  <a:pos x="103" y="29"/>
                </a:cxn>
                <a:cxn ang="0">
                  <a:pos x="104" y="30"/>
                </a:cxn>
                <a:cxn ang="0">
                  <a:pos x="103" y="32"/>
                </a:cxn>
                <a:cxn ang="0">
                  <a:pos x="103" y="34"/>
                </a:cxn>
                <a:cxn ang="0">
                  <a:pos x="105" y="35"/>
                </a:cxn>
                <a:cxn ang="0">
                  <a:pos x="105" y="37"/>
                </a:cxn>
                <a:cxn ang="0">
                  <a:pos x="104" y="38"/>
                </a:cxn>
                <a:cxn ang="0">
                  <a:pos x="105" y="39"/>
                </a:cxn>
                <a:cxn ang="0">
                  <a:pos x="106" y="41"/>
                </a:cxn>
                <a:cxn ang="0">
                  <a:pos x="105" y="42"/>
                </a:cxn>
                <a:cxn ang="0">
                  <a:pos x="106" y="44"/>
                </a:cxn>
                <a:cxn ang="0">
                  <a:pos x="106" y="45"/>
                </a:cxn>
                <a:cxn ang="0">
                  <a:pos x="107" y="46"/>
                </a:cxn>
                <a:cxn ang="0">
                  <a:pos x="108" y="48"/>
                </a:cxn>
                <a:cxn ang="0">
                  <a:pos x="109" y="50"/>
                </a:cxn>
                <a:cxn ang="0">
                  <a:pos x="111" y="52"/>
                </a:cxn>
                <a:cxn ang="0">
                  <a:pos x="111" y="53"/>
                </a:cxn>
                <a:cxn ang="0">
                  <a:pos x="111" y="54"/>
                </a:cxn>
                <a:cxn ang="0">
                  <a:pos x="111" y="55"/>
                </a:cxn>
                <a:cxn ang="0">
                  <a:pos x="25" y="53"/>
                </a:cxn>
                <a:cxn ang="0">
                  <a:pos x="26" y="36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9" y="2"/>
                </a:cxn>
                <a:cxn ang="0">
                  <a:pos x="95" y="6"/>
                </a:cxn>
                <a:cxn ang="0">
                  <a:pos x="93" y="8"/>
                </a:cxn>
                <a:cxn ang="0">
                  <a:pos x="93" y="10"/>
                </a:cxn>
                <a:cxn ang="0">
                  <a:pos x="94" y="12"/>
                </a:cxn>
                <a:cxn ang="0">
                  <a:pos x="95" y="12"/>
                </a:cxn>
                <a:cxn ang="0">
                  <a:pos x="96" y="15"/>
                </a:cxn>
                <a:cxn ang="0">
                  <a:pos x="97" y="16"/>
                </a:cxn>
                <a:cxn ang="0">
                  <a:pos x="99" y="16"/>
                </a:cxn>
                <a:cxn ang="0">
                  <a:pos x="99" y="17"/>
                </a:cxn>
                <a:cxn ang="0">
                  <a:pos x="100" y="53"/>
                </a:cxn>
                <a:cxn ang="0">
                  <a:pos x="0" y="5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9"/>
                </a:cxn>
                <a:cxn ang="0">
                  <a:pos x="40" y="44"/>
                </a:cxn>
                <a:cxn ang="0">
                  <a:pos x="42" y="45"/>
                </a:cxn>
                <a:cxn ang="0">
                  <a:pos x="45" y="48"/>
                </a:cxn>
                <a:cxn ang="0">
                  <a:pos x="48" y="47"/>
                </a:cxn>
                <a:cxn ang="0">
                  <a:pos x="50" y="48"/>
                </a:cxn>
                <a:cxn ang="0">
                  <a:pos x="51" y="50"/>
                </a:cxn>
                <a:cxn ang="0">
                  <a:pos x="55" y="51"/>
                </a:cxn>
                <a:cxn ang="0">
                  <a:pos x="57" y="52"/>
                </a:cxn>
                <a:cxn ang="0">
                  <a:pos x="59" y="51"/>
                </a:cxn>
                <a:cxn ang="0">
                  <a:pos x="61" y="53"/>
                </a:cxn>
                <a:cxn ang="0">
                  <a:pos x="65" y="53"/>
                </a:cxn>
                <a:cxn ang="0">
                  <a:pos x="67" y="55"/>
                </a:cxn>
                <a:cxn ang="0">
                  <a:pos x="68" y="57"/>
                </a:cxn>
                <a:cxn ang="0">
                  <a:pos x="71" y="56"/>
                </a:cxn>
                <a:cxn ang="0">
                  <a:pos x="75" y="58"/>
                </a:cxn>
                <a:cxn ang="0">
                  <a:pos x="77" y="57"/>
                </a:cxn>
                <a:cxn ang="0">
                  <a:pos x="79" y="57"/>
                </a:cxn>
                <a:cxn ang="0">
                  <a:pos x="79" y="60"/>
                </a:cxn>
                <a:cxn ang="0">
                  <a:pos x="80" y="58"/>
                </a:cxn>
                <a:cxn ang="0">
                  <a:pos x="82" y="56"/>
                </a:cxn>
                <a:cxn ang="0">
                  <a:pos x="83" y="57"/>
                </a:cxn>
                <a:cxn ang="0">
                  <a:pos x="85" y="58"/>
                </a:cxn>
                <a:cxn ang="0">
                  <a:pos x="87" y="57"/>
                </a:cxn>
                <a:cxn ang="0">
                  <a:pos x="87" y="58"/>
                </a:cxn>
                <a:cxn ang="0">
                  <a:pos x="90" y="60"/>
                </a:cxn>
                <a:cxn ang="0">
                  <a:pos x="93" y="58"/>
                </a:cxn>
                <a:cxn ang="0">
                  <a:pos x="99" y="56"/>
                </a:cxn>
                <a:cxn ang="0">
                  <a:pos x="101" y="56"/>
                </a:cxn>
                <a:cxn ang="0">
                  <a:pos x="106" y="56"/>
                </a:cxn>
                <a:cxn ang="0">
                  <a:pos x="113" y="59"/>
                </a:cxn>
                <a:cxn ang="0">
                  <a:pos x="115" y="60"/>
                </a:cxn>
                <a:cxn ang="0">
                  <a:pos x="116" y="31"/>
                </a:cxn>
                <a:cxn ang="0">
                  <a:pos x="114" y="3"/>
                </a:cxn>
              </a:cxnLst>
              <a:rect l="0" t="0" r="r" b="b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8" y="4"/>
                </a:cxn>
                <a:cxn ang="0">
                  <a:pos x="67" y="6"/>
                </a:cxn>
                <a:cxn ang="0">
                  <a:pos x="69" y="13"/>
                </a:cxn>
                <a:cxn ang="0">
                  <a:pos x="74" y="16"/>
                </a:cxn>
                <a:cxn ang="0">
                  <a:pos x="75" y="18"/>
                </a:cxn>
                <a:cxn ang="0">
                  <a:pos x="78" y="21"/>
                </a:cxn>
                <a:cxn ang="0">
                  <a:pos x="82" y="26"/>
                </a:cxn>
                <a:cxn ang="0">
                  <a:pos x="80" y="29"/>
                </a:cxn>
                <a:cxn ang="0">
                  <a:pos x="80" y="31"/>
                </a:cxn>
                <a:cxn ang="0">
                  <a:pos x="75" y="34"/>
                </a:cxn>
                <a:cxn ang="0">
                  <a:pos x="72" y="35"/>
                </a:cxn>
                <a:cxn ang="0">
                  <a:pos x="70" y="38"/>
                </a:cxn>
                <a:cxn ang="0">
                  <a:pos x="72" y="41"/>
                </a:cxn>
                <a:cxn ang="0">
                  <a:pos x="72" y="44"/>
                </a:cxn>
                <a:cxn ang="0">
                  <a:pos x="68" y="50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11" y="51"/>
                </a:cxn>
                <a:cxn ang="0">
                  <a:pos x="11" y="48"/>
                </a:cxn>
                <a:cxn ang="0">
                  <a:pos x="9" y="45"/>
                </a:cxn>
                <a:cxn ang="0">
                  <a:pos x="10" y="42"/>
                </a:cxn>
                <a:cxn ang="0">
                  <a:pos x="8" y="39"/>
                </a:cxn>
                <a:cxn ang="0">
                  <a:pos x="8" y="36"/>
                </a:cxn>
                <a:cxn ang="0">
                  <a:pos x="6" y="33"/>
                </a:cxn>
                <a:cxn ang="0">
                  <a:pos x="5" y="31"/>
                </a:cxn>
                <a:cxn ang="0">
                  <a:pos x="3" y="26"/>
                </a:cxn>
                <a:cxn ang="0">
                  <a:pos x="4" y="23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6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77" y="71"/>
                </a:cxn>
                <a:cxn ang="0">
                  <a:pos x="77" y="74"/>
                </a:cxn>
                <a:cxn ang="0">
                  <a:pos x="74" y="77"/>
                </a:cxn>
                <a:cxn ang="0">
                  <a:pos x="83" y="78"/>
                </a:cxn>
                <a:cxn ang="0">
                  <a:pos x="83" y="74"/>
                </a:cxn>
                <a:cxn ang="0">
                  <a:pos x="85" y="69"/>
                </a:cxn>
                <a:cxn ang="0">
                  <a:pos x="88" y="67"/>
                </a:cxn>
                <a:cxn ang="0">
                  <a:pos x="89" y="67"/>
                </a:cxn>
                <a:cxn ang="0">
                  <a:pos x="90" y="61"/>
                </a:cxn>
                <a:cxn ang="0">
                  <a:pos x="89" y="60"/>
                </a:cxn>
                <a:cxn ang="0">
                  <a:pos x="88" y="59"/>
                </a:cxn>
                <a:cxn ang="0">
                  <a:pos x="87" y="60"/>
                </a:cxn>
                <a:cxn ang="0">
                  <a:pos x="84" y="56"/>
                </a:cxn>
                <a:cxn ang="0">
                  <a:pos x="85" y="54"/>
                </a:cxn>
                <a:cxn ang="0">
                  <a:pos x="84" y="52"/>
                </a:cxn>
                <a:cxn ang="0">
                  <a:pos x="79" y="46"/>
                </a:cxn>
                <a:cxn ang="0">
                  <a:pos x="74" y="43"/>
                </a:cxn>
                <a:cxn ang="0">
                  <a:pos x="71" y="38"/>
                </a:cxn>
                <a:cxn ang="0">
                  <a:pos x="74" y="34"/>
                </a:cxn>
                <a:cxn ang="0">
                  <a:pos x="74" y="30"/>
                </a:cxn>
                <a:cxn ang="0">
                  <a:pos x="70" y="27"/>
                </a:cxn>
                <a:cxn ang="0">
                  <a:pos x="68" y="29"/>
                </a:cxn>
                <a:cxn ang="0">
                  <a:pos x="65" y="22"/>
                </a:cxn>
                <a:cxn ang="0">
                  <a:pos x="60" y="18"/>
                </a:cxn>
                <a:cxn ang="0">
                  <a:pos x="56" y="13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11" y="16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3" y="26"/>
                </a:cxn>
                <a:cxn ang="0">
                  <a:pos x="15" y="27"/>
                </a:cxn>
                <a:cxn ang="0">
                  <a:pos x="16" y="72"/>
                </a:cxn>
              </a:cxnLst>
              <a:rect l="0" t="0" r="r" b="b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/>
              <a:ahLst/>
              <a:cxnLst>
                <a:cxn ang="0">
                  <a:pos x="29" y="75"/>
                </a:cxn>
                <a:cxn ang="0">
                  <a:pos x="24" y="72"/>
                </a:cxn>
                <a:cxn ang="0">
                  <a:pos x="22" y="65"/>
                </a:cxn>
                <a:cxn ang="0">
                  <a:pos x="23" y="63"/>
                </a:cxn>
                <a:cxn ang="0">
                  <a:pos x="21" y="59"/>
                </a:cxn>
                <a:cxn ang="0">
                  <a:pos x="21" y="54"/>
                </a:cxn>
                <a:cxn ang="0">
                  <a:pos x="17" y="50"/>
                </a:cxn>
                <a:cxn ang="0">
                  <a:pos x="12" y="45"/>
                </a:cxn>
                <a:cxn ang="0">
                  <a:pos x="8" y="43"/>
                </a:cxn>
                <a:cxn ang="0">
                  <a:pos x="7" y="42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5" y="17"/>
                </a:cxn>
                <a:cxn ang="0">
                  <a:pos x="7" y="16"/>
                </a:cxn>
                <a:cxn ang="0">
                  <a:pos x="7" y="6"/>
                </a:cxn>
                <a:cxn ang="0">
                  <a:pos x="9" y="5"/>
                </a:cxn>
                <a:cxn ang="0">
                  <a:pos x="13" y="5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3" y="3"/>
                </a:cxn>
                <a:cxn ang="0">
                  <a:pos x="22" y="6"/>
                </a:cxn>
                <a:cxn ang="0">
                  <a:pos x="26" y="5"/>
                </a:cxn>
                <a:cxn ang="0">
                  <a:pos x="28" y="6"/>
                </a:cxn>
                <a:cxn ang="0">
                  <a:pos x="31" y="8"/>
                </a:cxn>
                <a:cxn ang="0">
                  <a:pos x="32" y="10"/>
                </a:cxn>
                <a:cxn ang="0">
                  <a:pos x="44" y="13"/>
                </a:cxn>
                <a:cxn ang="0">
                  <a:pos x="48" y="15"/>
                </a:cxn>
                <a:cxn ang="0">
                  <a:pos x="50" y="15"/>
                </a:cxn>
                <a:cxn ang="0">
                  <a:pos x="51" y="15"/>
                </a:cxn>
                <a:cxn ang="0">
                  <a:pos x="56" y="16"/>
                </a:cxn>
                <a:cxn ang="0">
                  <a:pos x="56" y="17"/>
                </a:cxn>
                <a:cxn ang="0">
                  <a:pos x="58" y="18"/>
                </a:cxn>
                <a:cxn ang="0">
                  <a:pos x="61" y="21"/>
                </a:cxn>
                <a:cxn ang="0">
                  <a:pos x="60" y="25"/>
                </a:cxn>
                <a:cxn ang="0">
                  <a:pos x="63" y="25"/>
                </a:cxn>
                <a:cxn ang="0">
                  <a:pos x="62" y="27"/>
                </a:cxn>
                <a:cxn ang="0">
                  <a:pos x="64" y="30"/>
                </a:cxn>
                <a:cxn ang="0">
                  <a:pos x="61" y="33"/>
                </a:cxn>
                <a:cxn ang="0">
                  <a:pos x="59" y="38"/>
                </a:cxn>
                <a:cxn ang="0">
                  <a:pos x="59" y="39"/>
                </a:cxn>
                <a:cxn ang="0">
                  <a:pos x="63" y="35"/>
                </a:cxn>
                <a:cxn ang="0">
                  <a:pos x="66" y="33"/>
                </a:cxn>
                <a:cxn ang="0">
                  <a:pos x="68" y="31"/>
                </a:cxn>
                <a:cxn ang="0">
                  <a:pos x="68" y="28"/>
                </a:cxn>
                <a:cxn ang="0">
                  <a:pos x="69" y="27"/>
                </a:cxn>
                <a:cxn ang="0">
                  <a:pos x="70" y="25"/>
                </a:cxn>
                <a:cxn ang="0">
                  <a:pos x="71" y="26"/>
                </a:cxn>
                <a:cxn ang="0">
                  <a:pos x="69" y="33"/>
                </a:cxn>
                <a:cxn ang="0">
                  <a:pos x="68" y="35"/>
                </a:cxn>
                <a:cxn ang="0">
                  <a:pos x="66" y="40"/>
                </a:cxn>
                <a:cxn ang="0">
                  <a:pos x="66" y="45"/>
                </a:cxn>
                <a:cxn ang="0">
                  <a:pos x="64" y="47"/>
                </a:cxn>
                <a:cxn ang="0">
                  <a:pos x="65" y="54"/>
                </a:cxn>
                <a:cxn ang="0">
                  <a:pos x="63" y="59"/>
                </a:cxn>
                <a:cxn ang="0">
                  <a:pos x="65" y="70"/>
                </a:cxn>
                <a:cxn ang="0">
                  <a:pos x="65" y="71"/>
                </a:cxn>
                <a:cxn ang="0">
                  <a:pos x="65" y="74"/>
                </a:cxn>
                <a:cxn ang="0">
                  <a:pos x="30" y="76"/>
                </a:cxn>
              </a:cxnLst>
              <a:rect l="0" t="0" r="r" b="b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/>
              <a:ahLst/>
              <a:cxnLst>
                <a:cxn ang="0">
                  <a:pos x="20" y="49"/>
                </a:cxn>
                <a:cxn ang="0">
                  <a:pos x="19" y="47"/>
                </a:cxn>
                <a:cxn ang="0">
                  <a:pos x="22" y="47"/>
                </a:cxn>
                <a:cxn ang="0">
                  <a:pos x="80" y="41"/>
                </a:cxn>
                <a:cxn ang="0">
                  <a:pos x="85" y="38"/>
                </a:cxn>
                <a:cxn ang="0">
                  <a:pos x="89" y="35"/>
                </a:cxn>
                <a:cxn ang="0">
                  <a:pos x="89" y="33"/>
                </a:cxn>
                <a:cxn ang="0">
                  <a:pos x="90" y="31"/>
                </a:cxn>
                <a:cxn ang="0">
                  <a:pos x="99" y="23"/>
                </a:cxn>
                <a:cxn ang="0">
                  <a:pos x="98" y="22"/>
                </a:cxn>
                <a:cxn ang="0">
                  <a:pos x="97" y="21"/>
                </a:cxn>
                <a:cxn ang="0">
                  <a:pos x="95" y="20"/>
                </a:cxn>
                <a:cxn ang="0">
                  <a:pos x="94" y="20"/>
                </a:cxn>
                <a:cxn ang="0">
                  <a:pos x="90" y="14"/>
                </a:cxn>
                <a:cxn ang="0">
                  <a:pos x="89" y="12"/>
                </a:cxn>
                <a:cxn ang="0">
                  <a:pos x="89" y="8"/>
                </a:cxn>
                <a:cxn ang="0">
                  <a:pos x="87" y="7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1" y="6"/>
                </a:cxn>
                <a:cxn ang="0">
                  <a:pos x="78" y="6"/>
                </a:cxn>
                <a:cxn ang="0">
                  <a:pos x="75" y="6"/>
                </a:cxn>
                <a:cxn ang="0">
                  <a:pos x="71" y="5"/>
                </a:cxn>
                <a:cxn ang="0">
                  <a:pos x="66" y="4"/>
                </a:cxn>
                <a:cxn ang="0">
                  <a:pos x="63" y="0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8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1" y="8"/>
                </a:cxn>
                <a:cxn ang="0">
                  <a:pos x="46" y="18"/>
                </a:cxn>
                <a:cxn ang="0">
                  <a:pos x="42" y="21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5" y="24"/>
                </a:cxn>
                <a:cxn ang="0">
                  <a:pos x="32" y="23"/>
                </a:cxn>
                <a:cxn ang="0">
                  <a:pos x="30" y="26"/>
                </a:cxn>
                <a:cxn ang="0">
                  <a:pos x="26" y="24"/>
                </a:cxn>
                <a:cxn ang="0">
                  <a:pos x="20" y="25"/>
                </a:cxn>
                <a:cxn ang="0">
                  <a:pos x="20" y="27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7" y="30"/>
                </a:cxn>
                <a:cxn ang="0">
                  <a:pos x="17" y="30"/>
                </a:cxn>
                <a:cxn ang="0">
                  <a:pos x="18" y="33"/>
                </a:cxn>
                <a:cxn ang="0">
                  <a:pos x="12" y="34"/>
                </a:cxn>
                <a:cxn ang="0">
                  <a:pos x="13" y="40"/>
                </a:cxn>
                <a:cxn ang="0">
                  <a:pos x="10" y="39"/>
                </a:cxn>
                <a:cxn ang="0">
                  <a:pos x="6" y="38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4"/>
                </a:cxn>
                <a:cxn ang="0">
                  <a:pos x="3" y="49"/>
                </a:cxn>
                <a:cxn ang="0">
                  <a:pos x="1" y="49"/>
                </a:cxn>
                <a:cxn ang="0">
                  <a:pos x="0" y="51"/>
                </a:cxn>
              </a:cxnLst>
              <a:rect l="0" t="0" r="r" b="b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89" y="3"/>
                </a:cxn>
                <a:cxn ang="0">
                  <a:pos x="87" y="4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28" y="9"/>
                </a:cxn>
                <a:cxn ang="0">
                  <a:pos x="29" y="10"/>
                </a:cxn>
                <a:cxn ang="0">
                  <a:pos x="29" y="11"/>
                </a:cxn>
                <a:cxn ang="0">
                  <a:pos x="9" y="13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7" y="22"/>
                </a:cxn>
                <a:cxn ang="0">
                  <a:pos x="7" y="22"/>
                </a:cxn>
                <a:cxn ang="0">
                  <a:pos x="7" y="23"/>
                </a:cxn>
                <a:cxn ang="0">
                  <a:pos x="6" y="25"/>
                </a:cxn>
                <a:cxn ang="0">
                  <a:pos x="5" y="26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29" y="37"/>
                </a:cxn>
                <a:cxn ang="0">
                  <a:pos x="65" y="34"/>
                </a:cxn>
                <a:cxn ang="0">
                  <a:pos x="78" y="32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1" y="27"/>
                </a:cxn>
                <a:cxn ang="0">
                  <a:pos x="82" y="26"/>
                </a:cxn>
                <a:cxn ang="0">
                  <a:pos x="81" y="25"/>
                </a:cxn>
                <a:cxn ang="0">
                  <a:pos x="82" y="24"/>
                </a:cxn>
                <a:cxn ang="0">
                  <a:pos x="83" y="23"/>
                </a:cxn>
                <a:cxn ang="0">
                  <a:pos x="86" y="22"/>
                </a:cxn>
                <a:cxn ang="0">
                  <a:pos x="89" y="21"/>
                </a:cxn>
                <a:cxn ang="0">
                  <a:pos x="92" y="18"/>
                </a:cxn>
                <a:cxn ang="0">
                  <a:pos x="93" y="18"/>
                </a:cxn>
                <a:cxn ang="0">
                  <a:pos x="95" y="16"/>
                </a:cxn>
                <a:cxn ang="0">
                  <a:pos x="96" y="14"/>
                </a:cxn>
                <a:cxn ang="0">
                  <a:pos x="96" y="14"/>
                </a:cxn>
                <a:cxn ang="0">
                  <a:pos x="97" y="14"/>
                </a:cxn>
                <a:cxn ang="0">
                  <a:pos x="98" y="14"/>
                </a:cxn>
                <a:cxn ang="0">
                  <a:pos x="98" y="13"/>
                </a:cxn>
                <a:cxn ang="0">
                  <a:pos x="99" y="12"/>
                </a:cxn>
                <a:cxn ang="0">
                  <a:pos x="99" y="12"/>
                </a:cxn>
                <a:cxn ang="0">
                  <a:pos x="100" y="13"/>
                </a:cxn>
                <a:cxn ang="0">
                  <a:pos x="101" y="12"/>
                </a:cxn>
                <a:cxn ang="0">
                  <a:pos x="101" y="12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6" y="10"/>
                </a:cxn>
                <a:cxn ang="0">
                  <a:pos x="109" y="6"/>
                </a:cxn>
                <a:cxn ang="0">
                  <a:pos x="110" y="5"/>
                </a:cxn>
                <a:cxn ang="0">
                  <a:pos x="111" y="4"/>
                </a:cxn>
                <a:cxn ang="0">
                  <a:pos x="111" y="3"/>
                </a:cxn>
                <a:cxn ang="0">
                  <a:pos x="111" y="1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3" y="82"/>
                </a:cxn>
                <a:cxn ang="0">
                  <a:pos x="4" y="82"/>
                </a:cxn>
                <a:cxn ang="0">
                  <a:pos x="5" y="81"/>
                </a:cxn>
                <a:cxn ang="0">
                  <a:pos x="7" y="82"/>
                </a:cxn>
                <a:cxn ang="0">
                  <a:pos x="8" y="81"/>
                </a:cxn>
                <a:cxn ang="0">
                  <a:pos x="8" y="77"/>
                </a:cxn>
                <a:cxn ang="0">
                  <a:pos x="9" y="75"/>
                </a:cxn>
                <a:cxn ang="0">
                  <a:pos x="10" y="77"/>
                </a:cxn>
                <a:cxn ang="0">
                  <a:pos x="10" y="78"/>
                </a:cxn>
                <a:cxn ang="0">
                  <a:pos x="11" y="80"/>
                </a:cxn>
                <a:cxn ang="0">
                  <a:pos x="13" y="83"/>
                </a:cxn>
                <a:cxn ang="0">
                  <a:pos x="14" y="83"/>
                </a:cxn>
                <a:cxn ang="0">
                  <a:pos x="15" y="83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0"/>
                </a:cxn>
                <a:cxn ang="0">
                  <a:pos x="18" y="80"/>
                </a:cxn>
                <a:cxn ang="0">
                  <a:pos x="18" y="79"/>
                </a:cxn>
                <a:cxn ang="0">
                  <a:pos x="17" y="79"/>
                </a:cxn>
                <a:cxn ang="0">
                  <a:pos x="17" y="78"/>
                </a:cxn>
                <a:cxn ang="0">
                  <a:pos x="18" y="77"/>
                </a:cxn>
                <a:cxn ang="0">
                  <a:pos x="18" y="76"/>
                </a:cxn>
                <a:cxn ang="0">
                  <a:pos x="16" y="75"/>
                </a:cxn>
                <a:cxn ang="0">
                  <a:pos x="16" y="75"/>
                </a:cxn>
                <a:cxn ang="0">
                  <a:pos x="15" y="75"/>
                </a:cxn>
                <a:cxn ang="0">
                  <a:pos x="14" y="73"/>
                </a:cxn>
                <a:cxn ang="0">
                  <a:pos x="14" y="72"/>
                </a:cxn>
                <a:cxn ang="0">
                  <a:pos x="14" y="71"/>
                </a:cxn>
                <a:cxn ang="0">
                  <a:pos x="14" y="71"/>
                </a:cxn>
                <a:cxn ang="0">
                  <a:pos x="14" y="70"/>
                </a:cxn>
                <a:cxn ang="0">
                  <a:pos x="52" y="66"/>
                </a:cxn>
                <a:cxn ang="0">
                  <a:pos x="52" y="65"/>
                </a:cxn>
                <a:cxn ang="0">
                  <a:pos x="50" y="63"/>
                </a:cxn>
                <a:cxn ang="0">
                  <a:pos x="50" y="58"/>
                </a:cxn>
                <a:cxn ang="0">
                  <a:pos x="48" y="55"/>
                </a:cxn>
                <a:cxn ang="0">
                  <a:pos x="48" y="52"/>
                </a:cxn>
                <a:cxn ang="0">
                  <a:pos x="49" y="50"/>
                </a:cxn>
                <a:cxn ang="0">
                  <a:pos x="49" y="47"/>
                </a:cxn>
                <a:cxn ang="0">
                  <a:pos x="50" y="45"/>
                </a:cxn>
                <a:cxn ang="0">
                  <a:pos x="51" y="45"/>
                </a:cxn>
                <a:cxn ang="0">
                  <a:pos x="49" y="44"/>
                </a:cxn>
                <a:cxn ang="0">
                  <a:pos x="50" y="42"/>
                </a:cxn>
                <a:cxn ang="0">
                  <a:pos x="49" y="41"/>
                </a:cxn>
                <a:cxn ang="0">
                  <a:pos x="48" y="40"/>
                </a:cxn>
                <a:cxn ang="0">
                  <a:pos x="47" y="39"/>
                </a:cxn>
                <a:cxn ang="0">
                  <a:pos x="46" y="37"/>
                </a:cxn>
                <a:cxn ang="0">
                  <a:pos x="45" y="36"/>
                </a:cxn>
                <a:cxn ang="0">
                  <a:pos x="36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3" y="59"/>
                </a:cxn>
                <a:cxn ang="0">
                  <a:pos x="18" y="60"/>
                </a:cxn>
                <a:cxn ang="0">
                  <a:pos x="22" y="61"/>
                </a:cxn>
                <a:cxn ang="0">
                  <a:pos x="25" y="61"/>
                </a:cxn>
                <a:cxn ang="0">
                  <a:pos x="28" y="61"/>
                </a:cxn>
                <a:cxn ang="0">
                  <a:pos x="29" y="59"/>
                </a:cxn>
                <a:cxn ang="0">
                  <a:pos x="31" y="59"/>
                </a:cxn>
                <a:cxn ang="0">
                  <a:pos x="34" y="62"/>
                </a:cxn>
                <a:cxn ang="0">
                  <a:pos x="36" y="63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4" y="54"/>
                </a:cxn>
                <a:cxn ang="0">
                  <a:pos x="45" y="51"/>
                </a:cxn>
                <a:cxn ang="0">
                  <a:pos x="47" y="47"/>
                </a:cxn>
                <a:cxn ang="0">
                  <a:pos x="48" y="45"/>
                </a:cxn>
                <a:cxn ang="0">
                  <a:pos x="51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5" y="36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5" y="23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2" y="6"/>
                </a:cxn>
                <a:cxn ang="0">
                  <a:pos x="37" y="10"/>
                </a:cxn>
                <a:cxn ang="0">
                  <a:pos x="34" y="10"/>
                </a:cxn>
                <a:cxn ang="0">
                  <a:pos x="30" y="13"/>
                </a:cxn>
                <a:cxn ang="0">
                  <a:pos x="27" y="12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19" y="9"/>
                </a:cxn>
                <a:cxn ang="0">
                  <a:pos x="17" y="10"/>
                </a:cxn>
                <a:cxn ang="0">
                  <a:pos x="0" y="11"/>
                </a:cxn>
              </a:cxnLst>
              <a:rect l="0" t="0" r="r" b="b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/>
              <a:ahLst/>
              <a:cxnLst>
                <a:cxn ang="0">
                  <a:pos x="2" y="41"/>
                </a:cxn>
                <a:cxn ang="0">
                  <a:pos x="4" y="39"/>
                </a:cxn>
                <a:cxn ang="0">
                  <a:pos x="5" y="36"/>
                </a:cxn>
                <a:cxn ang="0">
                  <a:pos x="14" y="31"/>
                </a:cxn>
                <a:cxn ang="0">
                  <a:pos x="18" y="27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3" y="25"/>
                </a:cxn>
                <a:cxn ang="0">
                  <a:pos x="28" y="23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7" y="13"/>
                </a:cxn>
                <a:cxn ang="0">
                  <a:pos x="42" y="12"/>
                </a:cxn>
                <a:cxn ang="0">
                  <a:pos x="113" y="1"/>
                </a:cxn>
                <a:cxn ang="0">
                  <a:pos x="114" y="2"/>
                </a:cxn>
                <a:cxn ang="0">
                  <a:pos x="116" y="5"/>
                </a:cxn>
                <a:cxn ang="0">
                  <a:pos x="116" y="6"/>
                </a:cxn>
                <a:cxn ang="0">
                  <a:pos x="114" y="5"/>
                </a:cxn>
                <a:cxn ang="0">
                  <a:pos x="113" y="6"/>
                </a:cxn>
                <a:cxn ang="0">
                  <a:pos x="109" y="8"/>
                </a:cxn>
                <a:cxn ang="0">
                  <a:pos x="105" y="11"/>
                </a:cxn>
                <a:cxn ang="0">
                  <a:pos x="106" y="12"/>
                </a:cxn>
                <a:cxn ang="0">
                  <a:pos x="112" y="9"/>
                </a:cxn>
                <a:cxn ang="0">
                  <a:pos x="114" y="11"/>
                </a:cxn>
                <a:cxn ang="0">
                  <a:pos x="115" y="11"/>
                </a:cxn>
                <a:cxn ang="0">
                  <a:pos x="118" y="9"/>
                </a:cxn>
                <a:cxn ang="0">
                  <a:pos x="119" y="14"/>
                </a:cxn>
                <a:cxn ang="0">
                  <a:pos x="117" y="17"/>
                </a:cxn>
                <a:cxn ang="0">
                  <a:pos x="114" y="19"/>
                </a:cxn>
                <a:cxn ang="0">
                  <a:pos x="110" y="20"/>
                </a:cxn>
                <a:cxn ang="0">
                  <a:pos x="109" y="19"/>
                </a:cxn>
                <a:cxn ang="0">
                  <a:pos x="108" y="18"/>
                </a:cxn>
                <a:cxn ang="0">
                  <a:pos x="108" y="21"/>
                </a:cxn>
                <a:cxn ang="0">
                  <a:pos x="109" y="22"/>
                </a:cxn>
                <a:cxn ang="0">
                  <a:pos x="110" y="24"/>
                </a:cxn>
                <a:cxn ang="0">
                  <a:pos x="105" y="27"/>
                </a:cxn>
                <a:cxn ang="0">
                  <a:pos x="105" y="29"/>
                </a:cxn>
                <a:cxn ang="0">
                  <a:pos x="112" y="27"/>
                </a:cxn>
                <a:cxn ang="0">
                  <a:pos x="114" y="27"/>
                </a:cxn>
                <a:cxn ang="0">
                  <a:pos x="109" y="32"/>
                </a:cxn>
                <a:cxn ang="0">
                  <a:pos x="103" y="36"/>
                </a:cxn>
                <a:cxn ang="0">
                  <a:pos x="102" y="37"/>
                </a:cxn>
                <a:cxn ang="0">
                  <a:pos x="96" y="44"/>
                </a:cxn>
                <a:cxn ang="0">
                  <a:pos x="93" y="50"/>
                </a:cxn>
                <a:cxn ang="0">
                  <a:pos x="69" y="39"/>
                </a:cxn>
                <a:cxn ang="0">
                  <a:pos x="50" y="36"/>
                </a:cxn>
                <a:cxn ang="0">
                  <a:pos x="49" y="36"/>
                </a:cxn>
                <a:cxn ang="0">
                  <a:pos x="30" y="37"/>
                </a:cxn>
                <a:cxn ang="0">
                  <a:pos x="26" y="40"/>
                </a:cxn>
                <a:cxn ang="0">
                  <a:pos x="0" y="45"/>
                </a:cxn>
              </a:cxnLst>
              <a:rect l="0" t="0" r="r" b="b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9" y="17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5" y="17"/>
                </a:cxn>
                <a:cxn ang="0">
                  <a:pos x="29" y="18"/>
                </a:cxn>
                <a:cxn ang="0">
                  <a:pos x="31" y="19"/>
                </a:cxn>
                <a:cxn ang="0">
                  <a:pos x="31" y="20"/>
                </a:cxn>
                <a:cxn ang="0">
                  <a:pos x="36" y="24"/>
                </a:cxn>
                <a:cxn ang="0">
                  <a:pos x="35" y="25"/>
                </a:cxn>
                <a:cxn ang="0">
                  <a:pos x="34" y="26"/>
                </a:cxn>
                <a:cxn ang="0">
                  <a:pos x="41" y="24"/>
                </a:cxn>
                <a:cxn ang="0">
                  <a:pos x="50" y="21"/>
                </a:cxn>
                <a:cxn ang="0">
                  <a:pos x="50" y="18"/>
                </a:cxn>
                <a:cxn ang="0">
                  <a:pos x="61" y="21"/>
                </a:cxn>
                <a:cxn ang="0">
                  <a:pos x="69" y="28"/>
                </a:cxn>
                <a:cxn ang="0">
                  <a:pos x="74" y="30"/>
                </a:cxn>
                <a:cxn ang="0">
                  <a:pos x="77" y="36"/>
                </a:cxn>
                <a:cxn ang="0">
                  <a:pos x="76" y="48"/>
                </a:cxn>
                <a:cxn ang="0">
                  <a:pos x="80" y="54"/>
                </a:cxn>
                <a:cxn ang="0">
                  <a:pos x="79" y="50"/>
                </a:cxn>
                <a:cxn ang="0">
                  <a:pos x="82" y="51"/>
                </a:cxn>
                <a:cxn ang="0">
                  <a:pos x="83" y="50"/>
                </a:cxn>
                <a:cxn ang="0">
                  <a:pos x="83" y="53"/>
                </a:cxn>
                <a:cxn ang="0">
                  <a:pos x="80" y="57"/>
                </a:cxn>
                <a:cxn ang="0">
                  <a:pos x="83" y="61"/>
                </a:cxn>
                <a:cxn ang="0">
                  <a:pos x="89" y="68"/>
                </a:cxn>
                <a:cxn ang="0">
                  <a:pos x="91" y="69"/>
                </a:cxn>
                <a:cxn ang="0">
                  <a:pos x="94" y="74"/>
                </a:cxn>
                <a:cxn ang="0">
                  <a:pos x="99" y="82"/>
                </a:cxn>
                <a:cxn ang="0">
                  <a:pos x="108" y="88"/>
                </a:cxn>
                <a:cxn ang="0">
                  <a:pos x="111" y="90"/>
                </a:cxn>
                <a:cxn ang="0">
                  <a:pos x="110" y="91"/>
                </a:cxn>
                <a:cxn ang="0">
                  <a:pos x="109" y="92"/>
                </a:cxn>
                <a:cxn ang="0">
                  <a:pos x="113" y="92"/>
                </a:cxn>
                <a:cxn ang="0">
                  <a:pos x="121" y="88"/>
                </a:cxn>
                <a:cxn ang="0">
                  <a:pos x="121" y="82"/>
                </a:cxn>
                <a:cxn ang="0">
                  <a:pos x="122" y="74"/>
                </a:cxn>
                <a:cxn ang="0">
                  <a:pos x="121" y="61"/>
                </a:cxn>
                <a:cxn ang="0">
                  <a:pos x="113" y="48"/>
                </a:cxn>
                <a:cxn ang="0">
                  <a:pos x="110" y="43"/>
                </a:cxn>
                <a:cxn ang="0">
                  <a:pos x="110" y="38"/>
                </a:cxn>
                <a:cxn ang="0">
                  <a:pos x="103" y="29"/>
                </a:cxn>
                <a:cxn ang="0">
                  <a:pos x="99" y="24"/>
                </a:cxn>
                <a:cxn ang="0">
                  <a:pos x="92" y="8"/>
                </a:cxn>
                <a:cxn ang="0">
                  <a:pos x="90" y="6"/>
                </a:cxn>
                <a:cxn ang="0">
                  <a:pos x="88" y="1"/>
                </a:cxn>
                <a:cxn ang="0">
                  <a:pos x="82" y="1"/>
                </a:cxn>
                <a:cxn ang="0">
                  <a:pos x="82" y="7"/>
                </a:cxn>
                <a:cxn ang="0">
                  <a:pos x="80" y="8"/>
                </a:cxn>
                <a:cxn ang="0">
                  <a:pos x="39" y="7"/>
                </a:cxn>
                <a:cxn ang="0">
                  <a:pos x="38" y="3"/>
                </a:cxn>
              </a:cxnLst>
              <a:rect l="0" t="0" r="r" b="b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19" y="13"/>
                </a:cxn>
                <a:cxn ang="0">
                  <a:pos x="19" y="15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3" y="23"/>
                </a:cxn>
                <a:cxn ang="0">
                  <a:pos x="11" y="24"/>
                </a:cxn>
                <a:cxn ang="0">
                  <a:pos x="10" y="26"/>
                </a:cxn>
                <a:cxn ang="0">
                  <a:pos x="9" y="30"/>
                </a:cxn>
                <a:cxn ang="0">
                  <a:pos x="6" y="30"/>
                </a:cxn>
                <a:cxn ang="0">
                  <a:pos x="4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3" y="51"/>
                </a:cxn>
                <a:cxn ang="0">
                  <a:pos x="6" y="54"/>
                </a:cxn>
                <a:cxn ang="0">
                  <a:pos x="8" y="54"/>
                </a:cxn>
                <a:cxn ang="0">
                  <a:pos x="8" y="55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5" y="60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1" y="59"/>
                </a:cxn>
                <a:cxn ang="0">
                  <a:pos x="25" y="57"/>
                </a:cxn>
                <a:cxn ang="0">
                  <a:pos x="26" y="55"/>
                </a:cxn>
                <a:cxn ang="0">
                  <a:pos x="30" y="53"/>
                </a:cxn>
                <a:cxn ang="0">
                  <a:pos x="33" y="51"/>
                </a:cxn>
                <a:cxn ang="0">
                  <a:pos x="33" y="48"/>
                </a:cxn>
                <a:cxn ang="0">
                  <a:pos x="38" y="32"/>
                </a:cxn>
                <a:cxn ang="0">
                  <a:pos x="40" y="33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46" y="27"/>
                </a:cxn>
                <a:cxn ang="0">
                  <a:pos x="49" y="25"/>
                </a:cxn>
                <a:cxn ang="0">
                  <a:pos x="51" y="23"/>
                </a:cxn>
                <a:cxn ang="0">
                  <a:pos x="52" y="20"/>
                </a:cxn>
                <a:cxn ang="0">
                  <a:pos x="52" y="19"/>
                </a:cxn>
                <a:cxn ang="0">
                  <a:pos x="52" y="15"/>
                </a:cxn>
                <a:cxn ang="0">
                  <a:pos x="59" y="19"/>
                </a:cxn>
                <a:cxn ang="0">
                  <a:pos x="60" y="19"/>
                </a:cxn>
                <a:cxn ang="0">
                  <a:pos x="59" y="13"/>
                </a:cxn>
                <a:cxn ang="0">
                  <a:pos x="58" y="11"/>
                </a:cxn>
                <a:cxn ang="0">
                  <a:pos x="56" y="11"/>
                </a:cxn>
                <a:cxn ang="0">
                  <a:pos x="51" y="12"/>
                </a:cxn>
                <a:cxn ang="0">
                  <a:pos x="49" y="14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2" y="17"/>
                </a:cxn>
                <a:cxn ang="0">
                  <a:pos x="39" y="20"/>
                </a:cxn>
                <a:cxn ang="0">
                  <a:pos x="36" y="13"/>
                </a:cxn>
                <a:cxn ang="0">
                  <a:pos x="21" y="0"/>
                </a:cxn>
              </a:cxnLst>
              <a:rect l="0" t="0" r="r" b="b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1" y="2"/>
                </a:cxn>
                <a:cxn ang="0">
                  <a:pos x="62" y="3"/>
                </a:cxn>
                <a:cxn ang="0">
                  <a:pos x="61" y="5"/>
                </a:cxn>
                <a:cxn ang="0">
                  <a:pos x="60" y="6"/>
                </a:cxn>
                <a:cxn ang="0">
                  <a:pos x="58" y="8"/>
                </a:cxn>
                <a:cxn ang="0">
                  <a:pos x="58" y="9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7" y="10"/>
                </a:cxn>
                <a:cxn ang="0">
                  <a:pos x="66" y="12"/>
                </a:cxn>
                <a:cxn ang="0">
                  <a:pos x="65" y="13"/>
                </a:cxn>
                <a:cxn ang="0">
                  <a:pos x="64" y="17"/>
                </a:cxn>
                <a:cxn ang="0">
                  <a:pos x="62" y="19"/>
                </a:cxn>
                <a:cxn ang="0">
                  <a:pos x="62" y="22"/>
                </a:cxn>
                <a:cxn ang="0">
                  <a:pos x="62" y="25"/>
                </a:cxn>
                <a:cxn ang="0">
                  <a:pos x="62" y="25"/>
                </a:cxn>
                <a:cxn ang="0">
                  <a:pos x="60" y="26"/>
                </a:cxn>
                <a:cxn ang="0">
                  <a:pos x="60" y="27"/>
                </a:cxn>
                <a:cxn ang="0">
                  <a:pos x="57" y="29"/>
                </a:cxn>
                <a:cxn ang="0">
                  <a:pos x="57" y="32"/>
                </a:cxn>
                <a:cxn ang="0">
                  <a:pos x="57" y="35"/>
                </a:cxn>
                <a:cxn ang="0">
                  <a:pos x="56" y="36"/>
                </a:cxn>
                <a:cxn ang="0">
                  <a:pos x="54" y="38"/>
                </a:cxn>
                <a:cxn ang="0">
                  <a:pos x="52" y="40"/>
                </a:cxn>
                <a:cxn ang="0">
                  <a:pos x="51" y="41"/>
                </a:cxn>
                <a:cxn ang="0">
                  <a:pos x="51" y="43"/>
                </a:cxn>
                <a:cxn ang="0">
                  <a:pos x="50" y="45"/>
                </a:cxn>
                <a:cxn ang="0">
                  <a:pos x="50" y="46"/>
                </a:cxn>
                <a:cxn ang="0">
                  <a:pos x="49" y="49"/>
                </a:cxn>
                <a:cxn ang="0">
                  <a:pos x="48" y="51"/>
                </a:cxn>
                <a:cxn ang="0">
                  <a:pos x="49" y="54"/>
                </a:cxn>
                <a:cxn ang="0">
                  <a:pos x="50" y="55"/>
                </a:cxn>
                <a:cxn ang="0">
                  <a:pos x="50" y="57"/>
                </a:cxn>
                <a:cxn ang="0">
                  <a:pos x="50" y="57"/>
                </a:cxn>
                <a:cxn ang="0">
                  <a:pos x="50" y="58"/>
                </a:cxn>
                <a:cxn ang="0">
                  <a:pos x="50" y="58"/>
                </a:cxn>
                <a:cxn ang="0">
                  <a:pos x="49" y="60"/>
                </a:cxn>
                <a:cxn ang="0">
                  <a:pos x="50" y="61"/>
                </a:cxn>
                <a:cxn ang="0">
                  <a:pos x="8" y="62"/>
                </a:cxn>
                <a:cxn ang="0">
                  <a:pos x="8" y="53"/>
                </a:cxn>
                <a:cxn ang="0">
                  <a:pos x="6" y="52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2" y="51"/>
                </a:cxn>
                <a:cxn ang="0">
                  <a:pos x="2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/>
              <a:ahLst/>
              <a:cxnLst>
                <a:cxn ang="0">
                  <a:pos x="61" y="179"/>
                </a:cxn>
                <a:cxn ang="0">
                  <a:pos x="61" y="177"/>
                </a:cxn>
                <a:cxn ang="0">
                  <a:pos x="60" y="175"/>
                </a:cxn>
                <a:cxn ang="0">
                  <a:pos x="57" y="163"/>
                </a:cxn>
                <a:cxn ang="0">
                  <a:pos x="50" y="156"/>
                </a:cxn>
                <a:cxn ang="0">
                  <a:pos x="48" y="153"/>
                </a:cxn>
                <a:cxn ang="0">
                  <a:pos x="46" y="150"/>
                </a:cxn>
                <a:cxn ang="0">
                  <a:pos x="39" y="147"/>
                </a:cxn>
                <a:cxn ang="0">
                  <a:pos x="33" y="141"/>
                </a:cxn>
                <a:cxn ang="0">
                  <a:pos x="22" y="136"/>
                </a:cxn>
                <a:cxn ang="0">
                  <a:pos x="22" y="132"/>
                </a:cxn>
                <a:cxn ang="0">
                  <a:pos x="23" y="127"/>
                </a:cxn>
                <a:cxn ang="0">
                  <a:pos x="21" y="122"/>
                </a:cxn>
                <a:cxn ang="0">
                  <a:pos x="22" y="120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14" y="96"/>
                </a:cxn>
                <a:cxn ang="0">
                  <a:pos x="14" y="91"/>
                </a:cxn>
                <a:cxn ang="0">
                  <a:pos x="9" y="86"/>
                </a:cxn>
                <a:cxn ang="0">
                  <a:pos x="9" y="78"/>
                </a:cxn>
                <a:cxn ang="0">
                  <a:pos x="11" y="75"/>
                </a:cxn>
                <a:cxn ang="0">
                  <a:pos x="12" y="79"/>
                </a:cxn>
                <a:cxn ang="0">
                  <a:pos x="15" y="78"/>
                </a:cxn>
                <a:cxn ang="0">
                  <a:pos x="14" y="71"/>
                </a:cxn>
                <a:cxn ang="0">
                  <a:pos x="12" y="73"/>
                </a:cxn>
                <a:cxn ang="0">
                  <a:pos x="7" y="70"/>
                </a:cxn>
                <a:cxn ang="0">
                  <a:pos x="6" y="61"/>
                </a:cxn>
                <a:cxn ang="0">
                  <a:pos x="1" y="51"/>
                </a:cxn>
                <a:cxn ang="0">
                  <a:pos x="1" y="46"/>
                </a:cxn>
                <a:cxn ang="0">
                  <a:pos x="4" y="40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9" y="1"/>
                </a:cxn>
                <a:cxn ang="0">
                  <a:pos x="48" y="64"/>
                </a:cxn>
                <a:cxn ang="0">
                  <a:pos x="104" y="149"/>
                </a:cxn>
                <a:cxn ang="0">
                  <a:pos x="105" y="153"/>
                </a:cxn>
                <a:cxn ang="0">
                  <a:pos x="106" y="157"/>
                </a:cxn>
                <a:cxn ang="0">
                  <a:pos x="107" y="160"/>
                </a:cxn>
                <a:cxn ang="0">
                  <a:pos x="103" y="162"/>
                </a:cxn>
                <a:cxn ang="0">
                  <a:pos x="98" y="172"/>
                </a:cxn>
                <a:cxn ang="0">
                  <a:pos x="97" y="174"/>
                </a:cxn>
                <a:cxn ang="0">
                  <a:pos x="96" y="178"/>
                </a:cxn>
                <a:cxn ang="0">
                  <a:pos x="98" y="181"/>
                </a:cxn>
                <a:cxn ang="0">
                  <a:pos x="96" y="184"/>
                </a:cxn>
              </a:cxnLst>
              <a:rect l="0" t="0" r="r" b="b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/>
              <a:ahLst/>
              <a:cxnLst>
                <a:cxn ang="0">
                  <a:pos x="88" y="78"/>
                </a:cxn>
                <a:cxn ang="0">
                  <a:pos x="91" y="44"/>
                </a:cxn>
                <a:cxn ang="0">
                  <a:pos x="94" y="10"/>
                </a:cxn>
                <a:cxn ang="0">
                  <a:pos x="10" y="0"/>
                </a:cxn>
                <a:cxn ang="0">
                  <a:pos x="9" y="8"/>
                </a:cxn>
                <a:cxn ang="0">
                  <a:pos x="3" y="50"/>
                </a:cxn>
                <a:cxn ang="0">
                  <a:pos x="2" y="50"/>
                </a:cxn>
                <a:cxn ang="0">
                  <a:pos x="0" y="67"/>
                </a:cxn>
                <a:cxn ang="0">
                  <a:pos x="25" y="71"/>
                </a:cxn>
                <a:cxn ang="0">
                  <a:pos x="88" y="78"/>
                </a:cxn>
                <a:cxn ang="0">
                  <a:pos x="88" y="78"/>
                </a:cxn>
              </a:cxnLst>
              <a:rect l="0" t="0" r="r" b="b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0" y="0"/>
                </a:cxn>
                <a:cxn ang="0">
                  <a:pos x="73" y="7"/>
                </a:cxn>
                <a:cxn ang="0">
                  <a:pos x="99" y="9"/>
                </a:cxn>
                <a:cxn ang="0">
                  <a:pos x="98" y="26"/>
                </a:cxn>
                <a:cxn ang="0">
                  <a:pos x="95" y="77"/>
                </a:cxn>
                <a:cxn ang="0">
                  <a:pos x="82" y="76"/>
                </a:cxn>
                <a:cxn ang="0">
                  <a:pos x="0" y="67"/>
                </a:cxn>
                <a:cxn ang="0">
                  <a:pos x="0" y="67"/>
                </a:cxn>
              </a:cxnLst>
              <a:rect l="0" t="0" r="r" b="b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Freeform 26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2" y="98"/>
                </a:cxn>
                <a:cxn ang="0">
                  <a:pos x="13" y="90"/>
                </a:cxn>
                <a:cxn ang="0">
                  <a:pos x="37" y="93"/>
                </a:cxn>
                <a:cxn ang="0">
                  <a:pos x="37" y="93"/>
                </a:cxn>
                <a:cxn ang="0">
                  <a:pos x="36" y="92"/>
                </a:cxn>
                <a:cxn ang="0">
                  <a:pos x="37" y="91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87" y="94"/>
                </a:cxn>
                <a:cxn ang="0">
                  <a:pos x="93" y="18"/>
                </a:cxn>
                <a:cxn ang="0">
                  <a:pos x="94" y="18"/>
                </a:cxn>
                <a:cxn ang="0">
                  <a:pos x="95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/>
              <a:ahLst/>
              <a:cxnLst>
                <a:cxn ang="0">
                  <a:pos x="171" y="50"/>
                </a:cxn>
                <a:cxn ang="0">
                  <a:pos x="159" y="47"/>
                </a:cxn>
                <a:cxn ang="0">
                  <a:pos x="151" y="49"/>
                </a:cxn>
                <a:cxn ang="0">
                  <a:pos x="145" y="49"/>
                </a:cxn>
                <a:cxn ang="0">
                  <a:pos x="143" y="49"/>
                </a:cxn>
                <a:cxn ang="0">
                  <a:pos x="140" y="47"/>
                </a:cxn>
                <a:cxn ang="0">
                  <a:pos x="137" y="51"/>
                </a:cxn>
                <a:cxn ang="0">
                  <a:pos x="135" y="48"/>
                </a:cxn>
                <a:cxn ang="0">
                  <a:pos x="129" y="47"/>
                </a:cxn>
                <a:cxn ang="0">
                  <a:pos x="125" y="46"/>
                </a:cxn>
                <a:cxn ang="0">
                  <a:pos x="119" y="44"/>
                </a:cxn>
                <a:cxn ang="0">
                  <a:pos x="115" y="43"/>
                </a:cxn>
                <a:cxn ang="0">
                  <a:pos x="109" y="41"/>
                </a:cxn>
                <a:cxn ang="0">
                  <a:pos x="106" y="38"/>
                </a:cxn>
                <a:cxn ang="0">
                  <a:pos x="100" y="36"/>
                </a:cxn>
                <a:cxn ang="0">
                  <a:pos x="58" y="0"/>
                </a:cxn>
                <a:cxn ang="0">
                  <a:pos x="0" y="72"/>
                </a:cxn>
                <a:cxn ang="0">
                  <a:pos x="1" y="75"/>
                </a:cxn>
                <a:cxn ang="0">
                  <a:pos x="5" y="81"/>
                </a:cxn>
                <a:cxn ang="0">
                  <a:pos x="23" y="99"/>
                </a:cxn>
                <a:cxn ang="0">
                  <a:pos x="25" y="104"/>
                </a:cxn>
                <a:cxn ang="0">
                  <a:pos x="38" y="123"/>
                </a:cxn>
                <a:cxn ang="0">
                  <a:pos x="49" y="125"/>
                </a:cxn>
                <a:cxn ang="0">
                  <a:pos x="56" y="114"/>
                </a:cxn>
                <a:cxn ang="0">
                  <a:pos x="60" y="113"/>
                </a:cxn>
                <a:cxn ang="0">
                  <a:pos x="67" y="115"/>
                </a:cxn>
                <a:cxn ang="0">
                  <a:pos x="75" y="119"/>
                </a:cxn>
                <a:cxn ang="0">
                  <a:pos x="77" y="121"/>
                </a:cxn>
                <a:cxn ang="0">
                  <a:pos x="83" y="129"/>
                </a:cxn>
                <a:cxn ang="0">
                  <a:pos x="94" y="149"/>
                </a:cxn>
                <a:cxn ang="0">
                  <a:pos x="100" y="155"/>
                </a:cxn>
                <a:cxn ang="0">
                  <a:pos x="102" y="165"/>
                </a:cxn>
                <a:cxn ang="0">
                  <a:pos x="111" y="176"/>
                </a:cxn>
                <a:cxn ang="0">
                  <a:pos x="126" y="181"/>
                </a:cxn>
                <a:cxn ang="0">
                  <a:pos x="135" y="182"/>
                </a:cxn>
                <a:cxn ang="0">
                  <a:pos x="134" y="180"/>
                </a:cxn>
                <a:cxn ang="0">
                  <a:pos x="131" y="162"/>
                </a:cxn>
                <a:cxn ang="0">
                  <a:pos x="130" y="160"/>
                </a:cxn>
                <a:cxn ang="0">
                  <a:pos x="133" y="153"/>
                </a:cxn>
                <a:cxn ang="0">
                  <a:pos x="134" y="151"/>
                </a:cxn>
                <a:cxn ang="0">
                  <a:pos x="137" y="145"/>
                </a:cxn>
                <a:cxn ang="0">
                  <a:pos x="139" y="145"/>
                </a:cxn>
                <a:cxn ang="0">
                  <a:pos x="141" y="142"/>
                </a:cxn>
                <a:cxn ang="0">
                  <a:pos x="143" y="142"/>
                </a:cxn>
                <a:cxn ang="0">
                  <a:pos x="147" y="140"/>
                </a:cxn>
                <a:cxn ang="0">
                  <a:pos x="149" y="136"/>
                </a:cxn>
                <a:cxn ang="0">
                  <a:pos x="150" y="138"/>
                </a:cxn>
                <a:cxn ang="0">
                  <a:pos x="165" y="130"/>
                </a:cxn>
                <a:cxn ang="0">
                  <a:pos x="168" y="121"/>
                </a:cxn>
                <a:cxn ang="0">
                  <a:pos x="171" y="120"/>
                </a:cxn>
                <a:cxn ang="0">
                  <a:pos x="181" y="119"/>
                </a:cxn>
                <a:cxn ang="0">
                  <a:pos x="184" y="117"/>
                </a:cxn>
                <a:cxn ang="0">
                  <a:pos x="185" y="114"/>
                </a:cxn>
                <a:cxn ang="0">
                  <a:pos x="186" y="106"/>
                </a:cxn>
                <a:cxn ang="0">
                  <a:pos x="188" y="101"/>
                </a:cxn>
                <a:cxn ang="0">
                  <a:pos x="187" y="91"/>
                </a:cxn>
                <a:cxn ang="0">
                  <a:pos x="185" y="88"/>
                </a:cxn>
                <a:cxn ang="0">
                  <a:pos x="184" y="82"/>
                </a:cxn>
                <a:cxn ang="0">
                  <a:pos x="180" y="53"/>
                </a:cxn>
                <a:cxn ang="0">
                  <a:pos x="174" y="51"/>
                </a:cxn>
              </a:cxnLst>
              <a:rect l="0" t="0" r="r" b="b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6" y="53"/>
                  </a:lnTo>
                  <a:lnTo>
                    <a:pt x="174" y="51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6" y="73"/>
                </a:cxn>
                <a:cxn ang="0">
                  <a:pos x="75" y="75"/>
                </a:cxn>
                <a:cxn ang="0">
                  <a:pos x="75" y="78"/>
                </a:cxn>
                <a:cxn ang="0">
                  <a:pos x="77" y="76"/>
                </a:cxn>
                <a:cxn ang="0">
                  <a:pos x="81" y="75"/>
                </a:cxn>
                <a:cxn ang="0">
                  <a:pos x="87" y="73"/>
                </a:cxn>
                <a:cxn ang="0">
                  <a:pos x="96" y="66"/>
                </a:cxn>
                <a:cxn ang="0">
                  <a:pos x="99" y="64"/>
                </a:cxn>
                <a:cxn ang="0">
                  <a:pos x="102" y="61"/>
                </a:cxn>
                <a:cxn ang="0">
                  <a:pos x="100" y="62"/>
                </a:cxn>
                <a:cxn ang="0">
                  <a:pos x="97" y="64"/>
                </a:cxn>
                <a:cxn ang="0">
                  <a:pos x="94" y="65"/>
                </a:cxn>
                <a:cxn ang="0">
                  <a:pos x="97" y="61"/>
                </a:cxn>
                <a:cxn ang="0">
                  <a:pos x="95" y="62"/>
                </a:cxn>
                <a:cxn ang="0">
                  <a:pos x="86" y="67"/>
                </a:cxn>
                <a:cxn ang="0">
                  <a:pos x="80" y="72"/>
                </a:cxn>
                <a:cxn ang="0">
                  <a:pos x="79" y="68"/>
                </a:cxn>
                <a:cxn ang="0">
                  <a:pos x="81" y="64"/>
                </a:cxn>
                <a:cxn ang="0">
                  <a:pos x="79" y="49"/>
                </a:cxn>
                <a:cxn ang="0">
                  <a:pos x="77" y="34"/>
                </a:cxn>
                <a:cxn ang="0">
                  <a:pos x="75" y="25"/>
                </a:cxn>
                <a:cxn ang="0">
                  <a:pos x="74" y="24"/>
                </a:cxn>
                <a:cxn ang="0">
                  <a:pos x="73" y="21"/>
                </a:cxn>
                <a:cxn ang="0">
                  <a:pos x="72" y="12"/>
                </a:cxn>
                <a:cxn ang="0">
                  <a:pos x="69" y="3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42" y="14"/>
                </a:cxn>
                <a:cxn ang="0">
                  <a:pos x="41" y="18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9" y="32"/>
                </a:cxn>
                <a:cxn ang="0">
                  <a:pos x="30" y="39"/>
                </a:cxn>
                <a:cxn ang="0">
                  <a:pos x="19" y="39"/>
                </a:cxn>
                <a:cxn ang="0">
                  <a:pos x="9" y="42"/>
                </a:cxn>
                <a:cxn ang="0">
                  <a:pos x="6" y="46"/>
                </a:cxn>
                <a:cxn ang="0">
                  <a:pos x="9" y="52"/>
                </a:cxn>
                <a:cxn ang="0">
                  <a:pos x="2" y="60"/>
                </a:cxn>
                <a:cxn ang="0">
                  <a:pos x="56" y="55"/>
                </a:cxn>
                <a:cxn ang="0">
                  <a:pos x="57" y="57"/>
                </a:cxn>
                <a:cxn ang="0">
                  <a:pos x="59" y="58"/>
                </a:cxn>
                <a:cxn ang="0">
                  <a:pos x="62" y="63"/>
                </a:cxn>
                <a:cxn ang="0">
                  <a:pos x="66" y="64"/>
                </a:cxn>
              </a:cxnLst>
              <a:rect l="0" t="0" r="r" b="b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Freeform 29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9"/>
                </a:cxn>
                <a:cxn ang="0">
                  <a:pos x="6" y="29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8" y="37"/>
                </a:cxn>
                <a:cxn ang="0">
                  <a:pos x="9" y="39"/>
                </a:cxn>
                <a:cxn ang="0">
                  <a:pos x="10" y="42"/>
                </a:cxn>
                <a:cxn ang="0">
                  <a:pos x="20" y="40"/>
                </a:cxn>
                <a:cxn ang="0">
                  <a:pos x="19" y="39"/>
                </a:cxn>
                <a:cxn ang="0">
                  <a:pos x="18" y="38"/>
                </a:cxn>
                <a:cxn ang="0">
                  <a:pos x="18" y="37"/>
                </a:cxn>
                <a:cxn ang="0">
                  <a:pos x="19" y="36"/>
                </a:cxn>
                <a:cxn ang="0">
                  <a:pos x="18" y="34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9" y="17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19" y="13"/>
                </a:cxn>
                <a:cxn ang="0">
                  <a:pos x="22" y="11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66" name="Group 30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28" y="2532"/>
              <a:chExt cx="1266" cy="876"/>
            </a:xfrm>
          </p:grpSpPr>
          <p:sp>
            <p:nvSpPr>
              <p:cNvPr id="65567" name="Freeform 31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/>
                <a:ahLst/>
                <a:cxnLst>
                  <a:cxn ang="0">
                    <a:pos x="14" y="31"/>
                  </a:cxn>
                  <a:cxn ang="0">
                    <a:pos x="26" y="40"/>
                  </a:cxn>
                  <a:cxn ang="0">
                    <a:pos x="18" y="50"/>
                  </a:cxn>
                  <a:cxn ang="0">
                    <a:pos x="16" y="43"/>
                  </a:cxn>
                  <a:cxn ang="0">
                    <a:pos x="5" y="55"/>
                  </a:cxn>
                  <a:cxn ang="0">
                    <a:pos x="11" y="64"/>
                  </a:cxn>
                  <a:cxn ang="0">
                    <a:pos x="27" y="61"/>
                  </a:cxn>
                  <a:cxn ang="0">
                    <a:pos x="22" y="74"/>
                  </a:cxn>
                  <a:cxn ang="0">
                    <a:pos x="18" y="79"/>
                  </a:cxn>
                  <a:cxn ang="0">
                    <a:pos x="10" y="82"/>
                  </a:cxn>
                  <a:cxn ang="0">
                    <a:pos x="6" y="98"/>
                  </a:cxn>
                  <a:cxn ang="0">
                    <a:pos x="11" y="107"/>
                  </a:cxn>
                  <a:cxn ang="0">
                    <a:pos x="22" y="112"/>
                  </a:cxn>
                  <a:cxn ang="0">
                    <a:pos x="22" y="120"/>
                  </a:cxn>
                  <a:cxn ang="0">
                    <a:pos x="35" y="123"/>
                  </a:cxn>
                  <a:cxn ang="0">
                    <a:pos x="42" y="125"/>
                  </a:cxn>
                  <a:cxn ang="0">
                    <a:pos x="29" y="141"/>
                  </a:cxn>
                  <a:cxn ang="0">
                    <a:pos x="19" y="147"/>
                  </a:cxn>
                  <a:cxn ang="0">
                    <a:pos x="3" y="155"/>
                  </a:cxn>
                  <a:cxn ang="0">
                    <a:pos x="3" y="160"/>
                  </a:cxn>
                  <a:cxn ang="0">
                    <a:pos x="29" y="149"/>
                  </a:cxn>
                  <a:cxn ang="0">
                    <a:pos x="62" y="120"/>
                  </a:cxn>
                  <a:cxn ang="0">
                    <a:pos x="59" y="117"/>
                  </a:cxn>
                  <a:cxn ang="0">
                    <a:pos x="77" y="95"/>
                  </a:cxn>
                  <a:cxn ang="0">
                    <a:pos x="72" y="101"/>
                  </a:cxn>
                  <a:cxn ang="0">
                    <a:pos x="73" y="109"/>
                  </a:cxn>
                  <a:cxn ang="0">
                    <a:pos x="72" y="114"/>
                  </a:cxn>
                  <a:cxn ang="0">
                    <a:pos x="86" y="106"/>
                  </a:cxn>
                  <a:cxn ang="0">
                    <a:pos x="86" y="98"/>
                  </a:cxn>
                  <a:cxn ang="0">
                    <a:pos x="107" y="103"/>
                  </a:cxn>
                  <a:cxn ang="0">
                    <a:pos x="121" y="101"/>
                  </a:cxn>
                  <a:cxn ang="0">
                    <a:pos x="145" y="109"/>
                  </a:cxn>
                  <a:cxn ang="0">
                    <a:pos x="153" y="119"/>
                  </a:cxn>
                  <a:cxn ang="0">
                    <a:pos x="166" y="128"/>
                  </a:cxn>
                  <a:cxn ang="0">
                    <a:pos x="188" y="130"/>
                  </a:cxn>
                  <a:cxn ang="0">
                    <a:pos x="185" y="117"/>
                  </a:cxn>
                  <a:cxn ang="0">
                    <a:pos x="176" y="115"/>
                  </a:cxn>
                  <a:cxn ang="0">
                    <a:pos x="163" y="106"/>
                  </a:cxn>
                  <a:cxn ang="0">
                    <a:pos x="147" y="95"/>
                  </a:cxn>
                  <a:cxn ang="0">
                    <a:pos x="141" y="103"/>
                  </a:cxn>
                  <a:cxn ang="0">
                    <a:pos x="129" y="93"/>
                  </a:cxn>
                  <a:cxn ang="0">
                    <a:pos x="117" y="80"/>
                  </a:cxn>
                  <a:cxn ang="0">
                    <a:pos x="102" y="21"/>
                  </a:cxn>
                  <a:cxn ang="0">
                    <a:pos x="90" y="5"/>
                  </a:cxn>
                  <a:cxn ang="0">
                    <a:pos x="69" y="5"/>
                  </a:cxn>
                  <a:cxn ang="0">
                    <a:pos x="59" y="5"/>
                  </a:cxn>
                  <a:cxn ang="0">
                    <a:pos x="45" y="0"/>
                  </a:cxn>
                  <a:cxn ang="0">
                    <a:pos x="35" y="4"/>
                  </a:cxn>
                  <a:cxn ang="0">
                    <a:pos x="24" y="13"/>
                  </a:cxn>
                  <a:cxn ang="0">
                    <a:pos x="19" y="21"/>
                  </a:cxn>
                  <a:cxn ang="0">
                    <a:pos x="10" y="26"/>
                  </a:cxn>
                </a:cxnLst>
                <a:rect l="0" t="0" r="r" b="b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8" y="1"/>
                  </a:cxn>
                  <a:cxn ang="0">
                    <a:pos x="5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1" name="Freeform 35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2" name="Freeform 36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1" y="2"/>
                  </a:cxn>
                  <a:cxn ang="0">
                    <a:pos x="3" y="1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82" name="Freeform 46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/>
              <a:ahLst/>
              <a:cxnLst>
                <a:cxn ang="0">
                  <a:pos x="66" y="94"/>
                </a:cxn>
                <a:cxn ang="0">
                  <a:pos x="76" y="27"/>
                </a:cxn>
                <a:cxn ang="0">
                  <a:pos x="51" y="23"/>
                </a:cxn>
                <a:cxn ang="0">
                  <a:pos x="53" y="6"/>
                </a:cxn>
                <a:cxn ang="0">
                  <a:pos x="16" y="0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66" y="94"/>
                </a:cxn>
                <a:cxn ang="0">
                  <a:pos x="66" y="94"/>
                </a:cxn>
              </a:cxnLst>
              <a:rect l="0" t="0" r="r" b="b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6" y="9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Freeform 47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2"/>
                </a:cxn>
                <a:cxn ang="0">
                  <a:pos x="1" y="57"/>
                </a:cxn>
                <a:cxn ang="0">
                  <a:pos x="2" y="51"/>
                </a:cxn>
                <a:cxn ang="0">
                  <a:pos x="3" y="49"/>
                </a:cxn>
                <a:cxn ang="0">
                  <a:pos x="5" y="47"/>
                </a:cxn>
                <a:cxn ang="0">
                  <a:pos x="5" y="45"/>
                </a:cxn>
                <a:cxn ang="0">
                  <a:pos x="10" y="37"/>
                </a:cxn>
                <a:cxn ang="0">
                  <a:pos x="16" y="23"/>
                </a:cxn>
                <a:cxn ang="0">
                  <a:pos x="20" y="13"/>
                </a:cxn>
                <a:cxn ang="0">
                  <a:pos x="24" y="3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43" y="16"/>
                </a:cxn>
                <a:cxn ang="0">
                  <a:pos x="48" y="16"/>
                </a:cxn>
                <a:cxn ang="0">
                  <a:pos x="54" y="18"/>
                </a:cxn>
                <a:cxn ang="0">
                  <a:pos x="61" y="18"/>
                </a:cxn>
                <a:cxn ang="0">
                  <a:pos x="65" y="19"/>
                </a:cxn>
                <a:cxn ang="0">
                  <a:pos x="68" y="18"/>
                </a:cxn>
                <a:cxn ang="0">
                  <a:pos x="71" y="19"/>
                </a:cxn>
                <a:cxn ang="0">
                  <a:pos x="74" y="18"/>
                </a:cxn>
                <a:cxn ang="0">
                  <a:pos x="76" y="19"/>
                </a:cxn>
                <a:cxn ang="0">
                  <a:pos x="79" y="19"/>
                </a:cxn>
                <a:cxn ang="0">
                  <a:pos x="104" y="24"/>
                </a:cxn>
                <a:cxn ang="0">
                  <a:pos x="105" y="27"/>
                </a:cxn>
                <a:cxn ang="0">
                  <a:pos x="108" y="28"/>
                </a:cxn>
                <a:cxn ang="0">
                  <a:pos x="102" y="40"/>
                </a:cxn>
                <a:cxn ang="0">
                  <a:pos x="101" y="42"/>
                </a:cxn>
                <a:cxn ang="0">
                  <a:pos x="98" y="44"/>
                </a:cxn>
                <a:cxn ang="0">
                  <a:pos x="94" y="51"/>
                </a:cxn>
                <a:cxn ang="0">
                  <a:pos x="97" y="53"/>
                </a:cxn>
                <a:cxn ang="0">
                  <a:pos x="97" y="55"/>
                </a:cxn>
                <a:cxn ang="0">
                  <a:pos x="96" y="56"/>
                </a:cxn>
                <a:cxn ang="0">
                  <a:pos x="95" y="60"/>
                </a:cxn>
                <a:cxn ang="0">
                  <a:pos x="52" y="81"/>
                </a:cxn>
                <a:cxn ang="0">
                  <a:pos x="1" y="68"/>
                </a:cxn>
              </a:cxnLst>
              <a:rect l="0" t="0" r="r" b="b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Freeform 48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/>
              <a:ahLst/>
              <a:cxnLst>
                <a:cxn ang="0">
                  <a:pos x="7" y="86"/>
                </a:cxn>
                <a:cxn ang="0">
                  <a:pos x="8" y="82"/>
                </a:cxn>
                <a:cxn ang="0">
                  <a:pos x="9" y="81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10" y="70"/>
                </a:cxn>
                <a:cxn ang="0">
                  <a:pos x="13" y="68"/>
                </a:cxn>
                <a:cxn ang="0">
                  <a:pos x="14" y="66"/>
                </a:cxn>
                <a:cxn ang="0">
                  <a:pos x="20" y="54"/>
                </a:cxn>
                <a:cxn ang="0">
                  <a:pos x="17" y="53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16" y="45"/>
                </a:cxn>
                <a:cxn ang="0">
                  <a:pos x="16" y="43"/>
                </a:cxn>
                <a:cxn ang="0">
                  <a:pos x="26" y="0"/>
                </a:cxn>
                <a:cxn ang="0">
                  <a:pos x="34" y="19"/>
                </a:cxn>
                <a:cxn ang="0">
                  <a:pos x="36" y="26"/>
                </a:cxn>
                <a:cxn ang="0">
                  <a:pos x="35" y="29"/>
                </a:cxn>
                <a:cxn ang="0">
                  <a:pos x="37" y="31"/>
                </a:cxn>
                <a:cxn ang="0">
                  <a:pos x="42" y="39"/>
                </a:cxn>
                <a:cxn ang="0">
                  <a:pos x="43" y="43"/>
                </a:cxn>
                <a:cxn ang="0">
                  <a:pos x="45" y="45"/>
                </a:cxn>
                <a:cxn ang="0">
                  <a:pos x="49" y="46"/>
                </a:cxn>
                <a:cxn ang="0">
                  <a:pos x="46" y="52"/>
                </a:cxn>
                <a:cxn ang="0">
                  <a:pos x="45" y="56"/>
                </a:cxn>
                <a:cxn ang="0">
                  <a:pos x="45" y="57"/>
                </a:cxn>
                <a:cxn ang="0">
                  <a:pos x="43" y="60"/>
                </a:cxn>
                <a:cxn ang="0">
                  <a:pos x="43" y="62"/>
                </a:cxn>
                <a:cxn ang="0">
                  <a:pos x="46" y="65"/>
                </a:cxn>
                <a:cxn ang="0">
                  <a:pos x="50" y="61"/>
                </a:cxn>
                <a:cxn ang="0">
                  <a:pos x="51" y="63"/>
                </a:cxn>
                <a:cxn ang="0">
                  <a:pos x="52" y="64"/>
                </a:cxn>
                <a:cxn ang="0">
                  <a:pos x="52" y="69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6" y="78"/>
                </a:cxn>
                <a:cxn ang="0">
                  <a:pos x="57" y="81"/>
                </a:cxn>
                <a:cxn ang="0">
                  <a:pos x="57" y="84"/>
                </a:cxn>
                <a:cxn ang="0">
                  <a:pos x="59" y="87"/>
                </a:cxn>
                <a:cxn ang="0">
                  <a:pos x="61" y="84"/>
                </a:cxn>
                <a:cxn ang="0">
                  <a:pos x="65" y="86"/>
                </a:cxn>
                <a:cxn ang="0">
                  <a:pos x="67" y="84"/>
                </a:cxn>
                <a:cxn ang="0">
                  <a:pos x="71" y="85"/>
                </a:cxn>
                <a:cxn ang="0">
                  <a:pos x="73" y="86"/>
                </a:cxn>
                <a:cxn ang="0">
                  <a:pos x="76" y="84"/>
                </a:cxn>
                <a:cxn ang="0">
                  <a:pos x="79" y="85"/>
                </a:cxn>
                <a:cxn ang="0">
                  <a:pos x="81" y="88"/>
                </a:cxn>
                <a:cxn ang="0">
                  <a:pos x="74" y="130"/>
                </a:cxn>
                <a:cxn ang="0">
                  <a:pos x="0" y="116"/>
                </a:cxn>
              </a:cxnLst>
              <a:rect l="0" t="0" r="r" b="b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Freeform 49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/>
              <a:ahLst/>
              <a:cxnLst>
                <a:cxn ang="0">
                  <a:pos x="48" y="77"/>
                </a:cxn>
                <a:cxn ang="0">
                  <a:pos x="45" y="84"/>
                </a:cxn>
                <a:cxn ang="0">
                  <a:pos x="43" y="80"/>
                </a:cxn>
                <a:cxn ang="0">
                  <a:pos x="42" y="83"/>
                </a:cxn>
                <a:cxn ang="0">
                  <a:pos x="38" y="83"/>
                </a:cxn>
                <a:cxn ang="0">
                  <a:pos x="33" y="82"/>
                </a:cxn>
                <a:cxn ang="0">
                  <a:pos x="32" y="82"/>
                </a:cxn>
                <a:cxn ang="0">
                  <a:pos x="29" y="82"/>
                </a:cxn>
                <a:cxn ang="0">
                  <a:pos x="26" y="82"/>
                </a:cxn>
                <a:cxn ang="0">
                  <a:pos x="24" y="83"/>
                </a:cxn>
                <a:cxn ang="0">
                  <a:pos x="23" y="80"/>
                </a:cxn>
                <a:cxn ang="0">
                  <a:pos x="23" y="77"/>
                </a:cxn>
                <a:cxn ang="0">
                  <a:pos x="20" y="75"/>
                </a:cxn>
                <a:cxn ang="0">
                  <a:pos x="20" y="72"/>
                </a:cxn>
                <a:cxn ang="0">
                  <a:pos x="18" y="69"/>
                </a:cxn>
                <a:cxn ang="0">
                  <a:pos x="18" y="63"/>
                </a:cxn>
                <a:cxn ang="0">
                  <a:pos x="17" y="60"/>
                </a:cxn>
                <a:cxn ang="0">
                  <a:pos x="16" y="59"/>
                </a:cxn>
                <a:cxn ang="0">
                  <a:pos x="15" y="59"/>
                </a:cxn>
                <a:cxn ang="0">
                  <a:pos x="11" y="62"/>
                </a:cxn>
                <a:cxn ang="0">
                  <a:pos x="9" y="58"/>
                </a:cxn>
                <a:cxn ang="0">
                  <a:pos x="9" y="56"/>
                </a:cxn>
                <a:cxn ang="0">
                  <a:pos x="11" y="53"/>
                </a:cxn>
                <a:cxn ang="0">
                  <a:pos x="11" y="50"/>
                </a:cxn>
                <a:cxn ang="0">
                  <a:pos x="12" y="48"/>
                </a:cxn>
                <a:cxn ang="0">
                  <a:pos x="14" y="42"/>
                </a:cxn>
                <a:cxn ang="0">
                  <a:pos x="11" y="40"/>
                </a:cxn>
                <a:cxn ang="0">
                  <a:pos x="8" y="38"/>
                </a:cxn>
                <a:cxn ang="0">
                  <a:pos x="6" y="31"/>
                </a:cxn>
                <a:cxn ang="0">
                  <a:pos x="2" y="27"/>
                </a:cxn>
                <a:cxn ang="0">
                  <a:pos x="2" y="25"/>
                </a:cxn>
                <a:cxn ang="0">
                  <a:pos x="2" y="20"/>
                </a:cxn>
                <a:cxn ang="0">
                  <a:pos x="3" y="0"/>
                </a:cxn>
                <a:cxn ang="0">
                  <a:pos x="49" y="8"/>
                </a:cxn>
                <a:cxn ang="0">
                  <a:pos x="138" y="19"/>
                </a:cxn>
                <a:cxn ang="0">
                  <a:pos x="132" y="87"/>
                </a:cxn>
              </a:cxnLst>
              <a:rect l="0" t="0" r="r" b="b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Freeform 50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51"/>
                </a:cxn>
                <a:cxn ang="0">
                  <a:pos x="56" y="133"/>
                </a:cxn>
                <a:cxn ang="0">
                  <a:pos x="56" y="132"/>
                </a:cxn>
                <a:cxn ang="0">
                  <a:pos x="56" y="131"/>
                </a:cxn>
                <a:cxn ang="0">
                  <a:pos x="57" y="127"/>
                </a:cxn>
                <a:cxn ang="0">
                  <a:pos x="57" y="126"/>
                </a:cxn>
                <a:cxn ang="0">
                  <a:pos x="57" y="118"/>
                </a:cxn>
                <a:cxn ang="0">
                  <a:pos x="57" y="115"/>
                </a:cxn>
                <a:cxn ang="0">
                  <a:pos x="57" y="114"/>
                </a:cxn>
                <a:cxn ang="0">
                  <a:pos x="60" y="114"/>
                </a:cxn>
                <a:cxn ang="0">
                  <a:pos x="62" y="114"/>
                </a:cxn>
                <a:cxn ang="0">
                  <a:pos x="63" y="115"/>
                </a:cxn>
                <a:cxn ang="0">
                  <a:pos x="63" y="116"/>
                </a:cxn>
                <a:cxn ang="0">
                  <a:pos x="64" y="117"/>
                </a:cxn>
                <a:cxn ang="0">
                  <a:pos x="66" y="117"/>
                </a:cxn>
                <a:cxn ang="0">
                  <a:pos x="68" y="110"/>
                </a:cxn>
                <a:cxn ang="0">
                  <a:pos x="70" y="101"/>
                </a:cxn>
                <a:cxn ang="0">
                  <a:pos x="86" y="17"/>
                </a:cxn>
                <a:cxn ang="0">
                  <a:pos x="49" y="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Freeform 51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/>
              <a:ahLst/>
              <a:cxnLst>
                <a:cxn ang="0">
                  <a:pos x="78" y="106"/>
                </a:cxn>
                <a:cxn ang="0">
                  <a:pos x="91" y="1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3" y="9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8" y="15"/>
                </a:cxn>
                <a:cxn ang="0">
                  <a:pos x="18" y="14"/>
                </a:cxn>
                <a:cxn ang="0">
                  <a:pos x="17" y="13"/>
                </a:cxn>
                <a:cxn ang="0">
                  <a:pos x="15" y="13"/>
                </a:cxn>
                <a:cxn ang="0">
                  <a:pos x="12" y="13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2" y="25"/>
                </a:cxn>
                <a:cxn ang="0">
                  <a:pos x="12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2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1" y="36"/>
                </a:cxn>
                <a:cxn ang="0">
                  <a:pos x="12" y="38"/>
                </a:cxn>
                <a:cxn ang="0">
                  <a:pos x="12" y="39"/>
                </a:cxn>
                <a:cxn ang="0">
                  <a:pos x="12" y="41"/>
                </a:cxn>
                <a:cxn ang="0">
                  <a:pos x="13" y="43"/>
                </a:cxn>
                <a:cxn ang="0">
                  <a:pos x="13" y="43"/>
                </a:cxn>
                <a:cxn ang="0">
                  <a:pos x="14" y="44"/>
                </a:cxn>
                <a:cxn ang="0">
                  <a:pos x="15" y="4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12" y="47"/>
                </a:cxn>
                <a:cxn ang="0">
                  <a:pos x="10" y="48"/>
                </a:cxn>
                <a:cxn ang="0">
                  <a:pos x="9" y="50"/>
                </a:cxn>
                <a:cxn ang="0">
                  <a:pos x="7" y="55"/>
                </a:cxn>
                <a:cxn ang="0">
                  <a:pos x="5" y="58"/>
                </a:cxn>
                <a:cxn ang="0">
                  <a:pos x="3" y="58"/>
                </a:cxn>
                <a:cxn ang="0">
                  <a:pos x="3" y="59"/>
                </a:cxn>
                <a:cxn ang="0">
                  <a:pos x="4" y="60"/>
                </a:cxn>
                <a:cxn ang="0">
                  <a:pos x="3" y="61"/>
                </a:cxn>
                <a:cxn ang="0">
                  <a:pos x="3" y="63"/>
                </a:cxn>
                <a:cxn ang="0">
                  <a:pos x="3" y="64"/>
                </a:cxn>
                <a:cxn ang="0">
                  <a:pos x="5" y="66"/>
                </a:cxn>
                <a:cxn ang="0">
                  <a:pos x="6" y="67"/>
                </a:cxn>
                <a:cxn ang="0">
                  <a:pos x="5" y="67"/>
                </a:cxn>
                <a:cxn ang="0">
                  <a:pos x="5" y="69"/>
                </a:cxn>
                <a:cxn ang="0">
                  <a:pos x="4" y="70"/>
                </a:cxn>
                <a:cxn ang="0">
                  <a:pos x="3" y="70"/>
                </a:cxn>
                <a:cxn ang="0">
                  <a:pos x="1" y="69"/>
                </a:cxn>
                <a:cxn ang="0">
                  <a:pos x="0" y="73"/>
                </a:cxn>
                <a:cxn ang="0">
                  <a:pos x="49" y="102"/>
                </a:cxn>
                <a:cxn ang="0">
                  <a:pos x="78" y="106"/>
                </a:cxn>
                <a:cxn ang="0">
                  <a:pos x="78" y="106"/>
                </a:cxn>
                <a:cxn ang="0">
                  <a:pos x="78" y="106"/>
                </a:cxn>
              </a:cxnLst>
              <a:rect l="0" t="0" r="r" b="b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Freeform 52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/>
              <a:ahLst/>
              <a:cxnLst>
                <a:cxn ang="0">
                  <a:pos x="8" y="69"/>
                </a:cxn>
                <a:cxn ang="0">
                  <a:pos x="4" y="64"/>
                </a:cxn>
                <a:cxn ang="0">
                  <a:pos x="7" y="60"/>
                </a:cxn>
                <a:cxn ang="0">
                  <a:pos x="7" y="56"/>
                </a:cxn>
                <a:cxn ang="0">
                  <a:pos x="5" y="47"/>
                </a:cxn>
                <a:cxn ang="0">
                  <a:pos x="5" y="43"/>
                </a:cxn>
                <a:cxn ang="0">
                  <a:pos x="4" y="33"/>
                </a:cxn>
                <a:cxn ang="0">
                  <a:pos x="2" y="26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23" y="3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28" y="10"/>
                </a:cxn>
                <a:cxn ang="0">
                  <a:pos x="32" y="12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39" y="14"/>
                </a:cxn>
                <a:cxn ang="0">
                  <a:pos x="43" y="13"/>
                </a:cxn>
                <a:cxn ang="0">
                  <a:pos x="51" y="14"/>
                </a:cxn>
                <a:cxn ang="0">
                  <a:pos x="52" y="15"/>
                </a:cxn>
                <a:cxn ang="0">
                  <a:pos x="53" y="15"/>
                </a:cxn>
                <a:cxn ang="0">
                  <a:pos x="54" y="18"/>
                </a:cxn>
                <a:cxn ang="0">
                  <a:pos x="57" y="17"/>
                </a:cxn>
                <a:cxn ang="0">
                  <a:pos x="59" y="17"/>
                </a:cxn>
                <a:cxn ang="0">
                  <a:pos x="62" y="19"/>
                </a:cxn>
                <a:cxn ang="0">
                  <a:pos x="64" y="21"/>
                </a:cxn>
                <a:cxn ang="0">
                  <a:pos x="68" y="21"/>
                </a:cxn>
                <a:cxn ang="0">
                  <a:pos x="73" y="18"/>
                </a:cxn>
                <a:cxn ang="0">
                  <a:pos x="81" y="20"/>
                </a:cxn>
                <a:cxn ang="0">
                  <a:pos x="83" y="20"/>
                </a:cxn>
                <a:cxn ang="0">
                  <a:pos x="86" y="21"/>
                </a:cxn>
                <a:cxn ang="0">
                  <a:pos x="87" y="22"/>
                </a:cxn>
                <a:cxn ang="0">
                  <a:pos x="81" y="25"/>
                </a:cxn>
                <a:cxn ang="0">
                  <a:pos x="78" y="28"/>
                </a:cxn>
                <a:cxn ang="0">
                  <a:pos x="73" y="30"/>
                </a:cxn>
                <a:cxn ang="0">
                  <a:pos x="59" y="44"/>
                </a:cxn>
                <a:cxn ang="0">
                  <a:pos x="57" y="46"/>
                </a:cxn>
                <a:cxn ang="0">
                  <a:pos x="57" y="56"/>
                </a:cxn>
                <a:cxn ang="0">
                  <a:pos x="52" y="59"/>
                </a:cxn>
                <a:cxn ang="0">
                  <a:pos x="52" y="61"/>
                </a:cxn>
                <a:cxn ang="0">
                  <a:pos x="52" y="65"/>
                </a:cxn>
                <a:cxn ang="0">
                  <a:pos x="53" y="69"/>
                </a:cxn>
                <a:cxn ang="0">
                  <a:pos x="52" y="73"/>
                </a:cxn>
                <a:cxn ang="0">
                  <a:pos x="53" y="79"/>
                </a:cxn>
                <a:cxn ang="0">
                  <a:pos x="55" y="80"/>
                </a:cxn>
                <a:cxn ang="0">
                  <a:pos x="58" y="81"/>
                </a:cxn>
                <a:cxn ang="0">
                  <a:pos x="59" y="83"/>
                </a:cxn>
                <a:cxn ang="0">
                  <a:pos x="64" y="87"/>
                </a:cxn>
                <a:cxn ang="0">
                  <a:pos x="72" y="92"/>
                </a:cxn>
                <a:cxn ang="0">
                  <a:pos x="72" y="95"/>
                </a:cxn>
                <a:cxn ang="0">
                  <a:pos x="8" y="100"/>
                </a:cxn>
              </a:cxnLst>
              <a:rect l="0" t="0" r="r" b="b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Freeform 53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4" y="10"/>
                </a:cxn>
                <a:cxn ang="0">
                  <a:pos x="43" y="13"/>
                </a:cxn>
                <a:cxn ang="0">
                  <a:pos x="40" y="22"/>
                </a:cxn>
                <a:cxn ang="0">
                  <a:pos x="64" y="33"/>
                </a:cxn>
                <a:cxn ang="0">
                  <a:pos x="64" y="40"/>
                </a:cxn>
                <a:cxn ang="0">
                  <a:pos x="63" y="45"/>
                </a:cxn>
                <a:cxn ang="0">
                  <a:pos x="58" y="44"/>
                </a:cxn>
                <a:cxn ang="0">
                  <a:pos x="56" y="49"/>
                </a:cxn>
                <a:cxn ang="0">
                  <a:pos x="62" y="48"/>
                </a:cxn>
                <a:cxn ang="0">
                  <a:pos x="66" y="47"/>
                </a:cxn>
                <a:cxn ang="0">
                  <a:pos x="64" y="49"/>
                </a:cxn>
                <a:cxn ang="0">
                  <a:pos x="66" y="51"/>
                </a:cxn>
                <a:cxn ang="0">
                  <a:pos x="71" y="47"/>
                </a:cxn>
                <a:cxn ang="0">
                  <a:pos x="74" y="48"/>
                </a:cxn>
                <a:cxn ang="0">
                  <a:pos x="73" y="51"/>
                </a:cxn>
                <a:cxn ang="0">
                  <a:pos x="68" y="56"/>
                </a:cxn>
                <a:cxn ang="0">
                  <a:pos x="71" y="60"/>
                </a:cxn>
                <a:cxn ang="0">
                  <a:pos x="77" y="65"/>
                </a:cxn>
                <a:cxn ang="0">
                  <a:pos x="71" y="63"/>
                </a:cxn>
                <a:cxn ang="0">
                  <a:pos x="64" y="59"/>
                </a:cxn>
                <a:cxn ang="0">
                  <a:pos x="61" y="62"/>
                </a:cxn>
                <a:cxn ang="0">
                  <a:pos x="60" y="65"/>
                </a:cxn>
                <a:cxn ang="0">
                  <a:pos x="57" y="63"/>
                </a:cxn>
                <a:cxn ang="0">
                  <a:pos x="54" y="63"/>
                </a:cxn>
                <a:cxn ang="0">
                  <a:pos x="49" y="64"/>
                </a:cxn>
                <a:cxn ang="0">
                  <a:pos x="41" y="59"/>
                </a:cxn>
                <a:cxn ang="0">
                  <a:pos x="38" y="57"/>
                </a:cxn>
                <a:cxn ang="0">
                  <a:pos x="37" y="56"/>
                </a:cxn>
                <a:cxn ang="0">
                  <a:pos x="34" y="55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15" y="56"/>
                </a:cxn>
                <a:cxn ang="0">
                  <a:pos x="4" y="55"/>
                </a:cxn>
                <a:cxn ang="0">
                  <a:pos x="5" y="53"/>
                </a:cxn>
                <a:cxn ang="0">
                  <a:pos x="6" y="46"/>
                </a:cxn>
                <a:cxn ang="0">
                  <a:pos x="6" y="42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6" y="28"/>
                </a:cxn>
                <a:cxn ang="0">
                  <a:pos x="4" y="25"/>
                </a:cxn>
                <a:cxn ang="0">
                  <a:pos x="1" y="19"/>
                </a:cxn>
                <a:cxn ang="0">
                  <a:pos x="0" y="1"/>
                </a:cxn>
              </a:cxnLst>
              <a:rect l="0" t="0" r="r" b="b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Freeform 54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2" y="5"/>
                </a:cxn>
                <a:cxn ang="0">
                  <a:pos x="15" y="8"/>
                </a:cxn>
                <a:cxn ang="0">
                  <a:pos x="15" y="12"/>
                </a:cxn>
                <a:cxn ang="0">
                  <a:pos x="14" y="15"/>
                </a:cxn>
                <a:cxn ang="0">
                  <a:pos x="11" y="19"/>
                </a:cxn>
                <a:cxn ang="0">
                  <a:pos x="9" y="20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6" y="27"/>
                </a:cxn>
                <a:cxn ang="0">
                  <a:pos x="4" y="34"/>
                </a:cxn>
                <a:cxn ang="0">
                  <a:pos x="1" y="36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5" y="53"/>
                </a:cxn>
                <a:cxn ang="0">
                  <a:pos x="10" y="57"/>
                </a:cxn>
                <a:cxn ang="0">
                  <a:pos x="13" y="64"/>
                </a:cxn>
                <a:cxn ang="0">
                  <a:pos x="15" y="62"/>
                </a:cxn>
                <a:cxn ang="0">
                  <a:pos x="19" y="65"/>
                </a:cxn>
                <a:cxn ang="0">
                  <a:pos x="19" y="69"/>
                </a:cxn>
                <a:cxn ang="0">
                  <a:pos x="16" y="73"/>
                </a:cxn>
                <a:cxn ang="0">
                  <a:pos x="19" y="78"/>
                </a:cxn>
                <a:cxn ang="0">
                  <a:pos x="24" y="81"/>
                </a:cxn>
                <a:cxn ang="0">
                  <a:pos x="29" y="87"/>
                </a:cxn>
                <a:cxn ang="0">
                  <a:pos x="30" y="89"/>
                </a:cxn>
                <a:cxn ang="0">
                  <a:pos x="29" y="91"/>
                </a:cxn>
                <a:cxn ang="0">
                  <a:pos x="32" y="95"/>
                </a:cxn>
                <a:cxn ang="0">
                  <a:pos x="33" y="94"/>
                </a:cxn>
                <a:cxn ang="0">
                  <a:pos x="34" y="92"/>
                </a:cxn>
                <a:cxn ang="0">
                  <a:pos x="38" y="91"/>
                </a:cxn>
                <a:cxn ang="0">
                  <a:pos x="42" y="93"/>
                </a:cxn>
                <a:cxn ang="0">
                  <a:pos x="43" y="89"/>
                </a:cxn>
                <a:cxn ang="0">
                  <a:pos x="44" y="87"/>
                </a:cxn>
                <a:cxn ang="0">
                  <a:pos x="48" y="85"/>
                </a:cxn>
                <a:cxn ang="0">
                  <a:pos x="47" y="83"/>
                </a:cxn>
                <a:cxn ang="0">
                  <a:pos x="47" y="81"/>
                </a:cxn>
                <a:cxn ang="0">
                  <a:pos x="48" y="80"/>
                </a:cxn>
                <a:cxn ang="0">
                  <a:pos x="48" y="79"/>
                </a:cxn>
                <a:cxn ang="0">
                  <a:pos x="48" y="73"/>
                </a:cxn>
                <a:cxn ang="0">
                  <a:pos x="52" y="68"/>
                </a:cxn>
                <a:cxn ang="0">
                  <a:pos x="54" y="64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9" y="13"/>
                </a:cxn>
                <a:cxn ang="0">
                  <a:pos x="48" y="11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4" y="0"/>
                </a:cxn>
              </a:cxnLst>
              <a:rect l="0" t="0" r="r" b="b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Freeform 55"/>
            <p:cNvSpPr>
              <a:spLocks/>
            </p:cNvSpPr>
            <p:nvPr/>
          </p:nvSpPr>
          <p:spPr bwMode="auto">
            <a:xfrm>
              <a:off x="3925" y="1506"/>
              <a:ext cx="267" cy="346"/>
            </a:xfrm>
            <a:custGeom>
              <a:avLst/>
              <a:gdLst/>
              <a:ahLst/>
              <a:cxnLst>
                <a:cxn ang="0">
                  <a:pos x="26" y="68"/>
                </a:cxn>
                <a:cxn ang="0">
                  <a:pos x="43" y="67"/>
                </a:cxn>
                <a:cxn ang="0">
                  <a:pos x="45" y="62"/>
                </a:cxn>
                <a:cxn ang="0">
                  <a:pos x="45" y="58"/>
                </a:cxn>
                <a:cxn ang="0">
                  <a:pos x="48" y="55"/>
                </a:cxn>
                <a:cxn ang="0">
                  <a:pos x="49" y="52"/>
                </a:cxn>
                <a:cxn ang="0">
                  <a:pos x="50" y="50"/>
                </a:cxn>
                <a:cxn ang="0">
                  <a:pos x="51" y="51"/>
                </a:cxn>
                <a:cxn ang="0">
                  <a:pos x="52" y="50"/>
                </a:cxn>
                <a:cxn ang="0">
                  <a:pos x="52" y="46"/>
                </a:cxn>
                <a:cxn ang="0">
                  <a:pos x="51" y="42"/>
                </a:cxn>
                <a:cxn ang="0">
                  <a:pos x="47" y="28"/>
                </a:cxn>
                <a:cxn ang="0">
                  <a:pos x="42" y="28"/>
                </a:cxn>
                <a:cxn ang="0">
                  <a:pos x="36" y="36"/>
                </a:cxn>
                <a:cxn ang="0">
                  <a:pos x="35" y="35"/>
                </a:cxn>
                <a:cxn ang="0">
                  <a:pos x="33" y="34"/>
                </a:cxn>
                <a:cxn ang="0">
                  <a:pos x="33" y="30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8" y="24"/>
                </a:cxn>
                <a:cxn ang="0">
                  <a:pos x="38" y="17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7" y="10"/>
                </a:cxn>
                <a:cxn ang="0">
                  <a:pos x="36" y="7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5" y="6"/>
                </a:cxn>
                <a:cxn ang="0">
                  <a:pos x="16" y="7"/>
                </a:cxn>
                <a:cxn ang="0">
                  <a:pos x="15" y="8"/>
                </a:cxn>
                <a:cxn ang="0">
                  <a:pos x="13" y="10"/>
                </a:cxn>
                <a:cxn ang="0">
                  <a:pos x="12" y="13"/>
                </a:cxn>
                <a:cxn ang="0">
                  <a:pos x="12" y="17"/>
                </a:cxn>
                <a:cxn ang="0">
                  <a:pos x="10" y="16"/>
                </a:cxn>
                <a:cxn ang="0">
                  <a:pos x="10" y="13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3" y="23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2" y="41"/>
                </a:cxn>
                <a:cxn ang="0">
                  <a:pos x="6" y="50"/>
                </a:cxn>
                <a:cxn ang="0">
                  <a:pos x="7" y="55"/>
                </a:cxn>
                <a:cxn ang="0">
                  <a:pos x="7" y="56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0" y="71"/>
                </a:cxn>
              </a:cxnLst>
              <a:rect l="0" t="0" r="r" b="b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2" name="Freeform 56"/>
            <p:cNvSpPr>
              <a:spLocks/>
            </p:cNvSpPr>
            <p:nvPr/>
          </p:nvSpPr>
          <p:spPr bwMode="auto">
            <a:xfrm>
              <a:off x="3669" y="1384"/>
              <a:ext cx="426" cy="200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8" y="13"/>
                </a:cxn>
                <a:cxn ang="0">
                  <a:pos x="20" y="6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28" y="4"/>
                </a:cxn>
                <a:cxn ang="0">
                  <a:pos x="23" y="9"/>
                </a:cxn>
                <a:cxn ang="0">
                  <a:pos x="23" y="12"/>
                </a:cxn>
                <a:cxn ang="0">
                  <a:pos x="28" y="10"/>
                </a:cxn>
                <a:cxn ang="0">
                  <a:pos x="39" y="15"/>
                </a:cxn>
                <a:cxn ang="0">
                  <a:pos x="43" y="16"/>
                </a:cxn>
                <a:cxn ang="0">
                  <a:pos x="44" y="17"/>
                </a:cxn>
                <a:cxn ang="0">
                  <a:pos x="49" y="13"/>
                </a:cxn>
                <a:cxn ang="0">
                  <a:pos x="64" y="8"/>
                </a:cxn>
                <a:cxn ang="0">
                  <a:pos x="63" y="11"/>
                </a:cxn>
                <a:cxn ang="0">
                  <a:pos x="66" y="14"/>
                </a:cxn>
                <a:cxn ang="0">
                  <a:pos x="72" y="13"/>
                </a:cxn>
                <a:cxn ang="0">
                  <a:pos x="76" y="18"/>
                </a:cxn>
                <a:cxn ang="0">
                  <a:pos x="82" y="19"/>
                </a:cxn>
                <a:cxn ang="0">
                  <a:pos x="82" y="21"/>
                </a:cxn>
                <a:cxn ang="0">
                  <a:pos x="79" y="21"/>
                </a:cxn>
                <a:cxn ang="0">
                  <a:pos x="75" y="21"/>
                </a:cxn>
                <a:cxn ang="0">
                  <a:pos x="69" y="21"/>
                </a:cxn>
                <a:cxn ang="0">
                  <a:pos x="69" y="24"/>
                </a:cxn>
                <a:cxn ang="0">
                  <a:pos x="62" y="21"/>
                </a:cxn>
                <a:cxn ang="0">
                  <a:pos x="57" y="23"/>
                </a:cxn>
                <a:cxn ang="0">
                  <a:pos x="55" y="25"/>
                </a:cxn>
                <a:cxn ang="0">
                  <a:pos x="50" y="25"/>
                </a:cxn>
                <a:cxn ang="0">
                  <a:pos x="46" y="30"/>
                </a:cxn>
                <a:cxn ang="0">
                  <a:pos x="47" y="28"/>
                </a:cxn>
                <a:cxn ang="0">
                  <a:pos x="44" y="28"/>
                </a:cxn>
                <a:cxn ang="0">
                  <a:pos x="42" y="27"/>
                </a:cxn>
                <a:cxn ang="0">
                  <a:pos x="40" y="32"/>
                </a:cxn>
                <a:cxn ang="0">
                  <a:pos x="36" y="38"/>
                </a:cxn>
                <a:cxn ang="0">
                  <a:pos x="34" y="39"/>
                </a:cxn>
                <a:cxn ang="0">
                  <a:pos x="35" y="36"/>
                </a:cxn>
                <a:cxn ang="0">
                  <a:pos x="32" y="36"/>
                </a:cxn>
                <a:cxn ang="0">
                  <a:pos x="30" y="29"/>
                </a:cxn>
                <a:cxn ang="0">
                  <a:pos x="29" y="28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16" y="24"/>
                </a:cxn>
                <a:cxn ang="0">
                  <a:pos x="4" y="19"/>
                </a:cxn>
                <a:cxn ang="0">
                  <a:pos x="0" y="17"/>
                </a:cxn>
              </a:cxnLst>
              <a:rect l="0" t="0" r="r" b="b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Freeform 57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4" y="45"/>
                </a:cxn>
                <a:cxn ang="0">
                  <a:pos x="4" y="46"/>
                </a:cxn>
                <a:cxn ang="0">
                  <a:pos x="4" y="47"/>
                </a:cxn>
                <a:cxn ang="0">
                  <a:pos x="4" y="49"/>
                </a:cxn>
                <a:cxn ang="0">
                  <a:pos x="5" y="52"/>
                </a:cxn>
                <a:cxn ang="0">
                  <a:pos x="6" y="56"/>
                </a:cxn>
                <a:cxn ang="0">
                  <a:pos x="4" y="59"/>
                </a:cxn>
                <a:cxn ang="0">
                  <a:pos x="4" y="60"/>
                </a:cxn>
                <a:cxn ang="0">
                  <a:pos x="2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72"/>
                </a:cxn>
                <a:cxn ang="0">
                  <a:pos x="2" y="72"/>
                </a:cxn>
                <a:cxn ang="0">
                  <a:pos x="2" y="71"/>
                </a:cxn>
                <a:cxn ang="0">
                  <a:pos x="2" y="70"/>
                </a:cxn>
                <a:cxn ang="0">
                  <a:pos x="5" y="70"/>
                </a:cxn>
                <a:cxn ang="0">
                  <a:pos x="8" y="69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3" y="71"/>
                </a:cxn>
                <a:cxn ang="0">
                  <a:pos x="14" y="68"/>
                </a:cxn>
                <a:cxn ang="0">
                  <a:pos x="16" y="68"/>
                </a:cxn>
                <a:cxn ang="0">
                  <a:pos x="17" y="69"/>
                </a:cxn>
                <a:cxn ang="0">
                  <a:pos x="18" y="70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4" y="66"/>
                </a:cxn>
                <a:cxn ang="0">
                  <a:pos x="27" y="66"/>
                </a:cxn>
                <a:cxn ang="0">
                  <a:pos x="28" y="63"/>
                </a:cxn>
                <a:cxn ang="0">
                  <a:pos x="33" y="56"/>
                </a:cxn>
                <a:cxn ang="0">
                  <a:pos x="33" y="53"/>
                </a:cxn>
                <a:cxn ang="0">
                  <a:pos x="34" y="53"/>
                </a:cxn>
                <a:cxn ang="0">
                  <a:pos x="37" y="53"/>
                </a:cxn>
                <a:cxn ang="0">
                  <a:pos x="38" y="52"/>
                </a:cxn>
                <a:cxn ang="0">
                  <a:pos x="40" y="51"/>
                </a:cxn>
                <a:cxn ang="0">
                  <a:pos x="40" y="50"/>
                </a:cxn>
                <a:cxn ang="0">
                  <a:pos x="40" y="47"/>
                </a:cxn>
                <a:cxn ang="0">
                  <a:pos x="40" y="47"/>
                </a:cxn>
                <a:cxn ang="0">
                  <a:pos x="40" y="45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9" y="3"/>
                </a:cxn>
                <a:cxn ang="0">
                  <a:pos x="8" y="4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3" y="6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58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11" y="12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6" y="17"/>
                </a:cxn>
                <a:cxn ang="0">
                  <a:pos x="6" y="19"/>
                </a:cxn>
                <a:cxn ang="0">
                  <a:pos x="5" y="21"/>
                </a:cxn>
                <a:cxn ang="0">
                  <a:pos x="5" y="22"/>
                </a:cxn>
                <a:cxn ang="0">
                  <a:pos x="4" y="25"/>
                </a:cxn>
                <a:cxn ang="0">
                  <a:pos x="3" y="27"/>
                </a:cxn>
                <a:cxn ang="0">
                  <a:pos x="4" y="30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4" y="36"/>
                </a:cxn>
                <a:cxn ang="0">
                  <a:pos x="5" y="37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8" y="49"/>
                </a:cxn>
                <a:cxn ang="0">
                  <a:pos x="6" y="50"/>
                </a:cxn>
                <a:cxn ang="0">
                  <a:pos x="6" y="51"/>
                </a:cxn>
                <a:cxn ang="0">
                  <a:pos x="5" y="54"/>
                </a:cxn>
                <a:cxn ang="0">
                  <a:pos x="3" y="59"/>
                </a:cxn>
                <a:cxn ang="0">
                  <a:pos x="0" y="66"/>
                </a:cxn>
                <a:cxn ang="0">
                  <a:pos x="0" y="71"/>
                </a:cxn>
                <a:cxn ang="0">
                  <a:pos x="27" y="70"/>
                </a:cxn>
                <a:cxn ang="0">
                  <a:pos x="27" y="71"/>
                </a:cxn>
                <a:cxn ang="0">
                  <a:pos x="26" y="73"/>
                </a:cxn>
                <a:cxn ang="0">
                  <a:pos x="27" y="77"/>
                </a:cxn>
                <a:cxn ang="0">
                  <a:pos x="29" y="80"/>
                </a:cxn>
                <a:cxn ang="0">
                  <a:pos x="30" y="83"/>
                </a:cxn>
                <a:cxn ang="0">
                  <a:pos x="32" y="83"/>
                </a:cxn>
                <a:cxn ang="0">
                  <a:pos x="35" y="81"/>
                </a:cxn>
                <a:cxn ang="0">
                  <a:pos x="41" y="79"/>
                </a:cxn>
                <a:cxn ang="0">
                  <a:pos x="43" y="79"/>
                </a:cxn>
                <a:cxn ang="0">
                  <a:pos x="45" y="78"/>
                </a:cxn>
                <a:cxn ang="0">
                  <a:pos x="46" y="79"/>
                </a:cxn>
                <a:cxn ang="0">
                  <a:pos x="47" y="80"/>
                </a:cxn>
                <a:cxn ang="0">
                  <a:pos x="47" y="79"/>
                </a:cxn>
                <a:cxn ang="0">
                  <a:pos x="44" y="54"/>
                </a:cxn>
                <a:cxn ang="0">
                  <a:pos x="44" y="52"/>
                </a:cxn>
                <a:cxn ang="0">
                  <a:pos x="45" y="2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59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55" y="42"/>
                </a:cxn>
                <a:cxn ang="0">
                  <a:pos x="66" y="40"/>
                </a:cxn>
                <a:cxn ang="0">
                  <a:pos x="67" y="40"/>
                </a:cxn>
                <a:cxn ang="0">
                  <a:pos x="67" y="39"/>
                </a:cxn>
                <a:cxn ang="0">
                  <a:pos x="67" y="38"/>
                </a:cxn>
                <a:cxn ang="0">
                  <a:pos x="68" y="37"/>
                </a:cxn>
                <a:cxn ang="0">
                  <a:pos x="70" y="37"/>
                </a:cxn>
                <a:cxn ang="0">
                  <a:pos x="71" y="37"/>
                </a:cxn>
                <a:cxn ang="0">
                  <a:pos x="74" y="35"/>
                </a:cxn>
                <a:cxn ang="0">
                  <a:pos x="74" y="33"/>
                </a:cxn>
                <a:cxn ang="0">
                  <a:pos x="77" y="31"/>
                </a:cxn>
                <a:cxn ang="0">
                  <a:pos x="79" y="30"/>
                </a:cxn>
                <a:cxn ang="0">
                  <a:pos x="79" y="29"/>
                </a:cxn>
                <a:cxn ang="0">
                  <a:pos x="77" y="28"/>
                </a:cxn>
                <a:cxn ang="0">
                  <a:pos x="76" y="27"/>
                </a:cxn>
                <a:cxn ang="0">
                  <a:pos x="75" y="27"/>
                </a:cxn>
                <a:cxn ang="0">
                  <a:pos x="75" y="26"/>
                </a:cxn>
                <a:cxn ang="0">
                  <a:pos x="73" y="26"/>
                </a:cxn>
                <a:cxn ang="0">
                  <a:pos x="73" y="24"/>
                </a:cxn>
                <a:cxn ang="0">
                  <a:pos x="71" y="24"/>
                </a:cxn>
                <a:cxn ang="0">
                  <a:pos x="71" y="23"/>
                </a:cxn>
                <a:cxn ang="0">
                  <a:pos x="71" y="20"/>
                </a:cxn>
                <a:cxn ang="0">
                  <a:pos x="72" y="20"/>
                </a:cxn>
                <a:cxn ang="0">
                  <a:pos x="71" y="18"/>
                </a:cxn>
                <a:cxn ang="0">
                  <a:pos x="70" y="17"/>
                </a:cxn>
                <a:cxn ang="0">
                  <a:pos x="70" y="17"/>
                </a:cxn>
                <a:cxn ang="0">
                  <a:pos x="71" y="16"/>
                </a:cxn>
                <a:cxn ang="0">
                  <a:pos x="72" y="15"/>
                </a:cxn>
                <a:cxn ang="0">
                  <a:pos x="73" y="12"/>
                </a:cxn>
                <a:cxn ang="0">
                  <a:pos x="73" y="11"/>
                </a:cxn>
                <a:cxn ang="0">
                  <a:pos x="74" y="10"/>
                </a:cxn>
                <a:cxn ang="0">
                  <a:pos x="74" y="9"/>
                </a:cxn>
                <a:cxn ang="0">
                  <a:pos x="73" y="9"/>
                </a:cxn>
                <a:cxn ang="0">
                  <a:pos x="70" y="8"/>
                </a:cxn>
                <a:cxn ang="0">
                  <a:pos x="70" y="8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7" y="3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1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4" y="36"/>
                </a:cxn>
                <a:cxn ang="0">
                  <a:pos x="6" y="51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60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/>
              <a:ahLst/>
              <a:cxnLst>
                <a:cxn ang="0">
                  <a:pos x="31" y="55"/>
                </a:cxn>
                <a:cxn ang="0">
                  <a:pos x="26" y="56"/>
                </a:cxn>
                <a:cxn ang="0">
                  <a:pos x="22" y="56"/>
                </a:cxn>
                <a:cxn ang="0">
                  <a:pos x="5" y="56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9" y="40"/>
                </a:cxn>
                <a:cxn ang="0">
                  <a:pos x="21" y="44"/>
                </a:cxn>
                <a:cxn ang="0">
                  <a:pos x="27" y="44"/>
                </a:cxn>
                <a:cxn ang="0">
                  <a:pos x="29" y="43"/>
                </a:cxn>
                <a:cxn ang="0">
                  <a:pos x="34" y="42"/>
                </a:cxn>
                <a:cxn ang="0">
                  <a:pos x="36" y="41"/>
                </a:cxn>
                <a:cxn ang="0">
                  <a:pos x="42" y="36"/>
                </a:cxn>
                <a:cxn ang="0">
                  <a:pos x="44" y="28"/>
                </a:cxn>
                <a:cxn ang="0">
                  <a:pos x="49" y="18"/>
                </a:cxn>
                <a:cxn ang="0">
                  <a:pos x="52" y="19"/>
                </a:cxn>
                <a:cxn ang="0">
                  <a:pos x="55" y="12"/>
                </a:cxn>
                <a:cxn ang="0">
                  <a:pos x="59" y="10"/>
                </a:cxn>
                <a:cxn ang="0">
                  <a:pos x="61" y="5"/>
                </a:cxn>
                <a:cxn ang="0">
                  <a:pos x="61" y="1"/>
                </a:cxn>
                <a:cxn ang="0">
                  <a:pos x="68" y="4"/>
                </a:cxn>
                <a:cxn ang="0">
                  <a:pos x="70" y="1"/>
                </a:cxn>
                <a:cxn ang="0">
                  <a:pos x="73" y="2"/>
                </a:cxn>
                <a:cxn ang="0">
                  <a:pos x="76" y="4"/>
                </a:cxn>
                <a:cxn ang="0">
                  <a:pos x="80" y="8"/>
                </a:cxn>
                <a:cxn ang="0">
                  <a:pos x="77" y="14"/>
                </a:cxn>
                <a:cxn ang="0">
                  <a:pos x="81" y="15"/>
                </a:cxn>
                <a:cxn ang="0">
                  <a:pos x="84" y="17"/>
                </a:cxn>
                <a:cxn ang="0">
                  <a:pos x="87" y="18"/>
                </a:cxn>
                <a:cxn ang="0">
                  <a:pos x="93" y="20"/>
                </a:cxn>
                <a:cxn ang="0">
                  <a:pos x="93" y="23"/>
                </a:cxn>
                <a:cxn ang="0">
                  <a:pos x="92" y="26"/>
                </a:cxn>
                <a:cxn ang="0">
                  <a:pos x="95" y="29"/>
                </a:cxn>
                <a:cxn ang="0">
                  <a:pos x="93" y="30"/>
                </a:cxn>
                <a:cxn ang="0">
                  <a:pos x="94" y="31"/>
                </a:cxn>
                <a:cxn ang="0">
                  <a:pos x="92" y="32"/>
                </a:cxn>
                <a:cxn ang="0">
                  <a:pos x="94" y="33"/>
                </a:cxn>
                <a:cxn ang="0">
                  <a:pos x="94" y="36"/>
                </a:cxn>
                <a:cxn ang="0">
                  <a:pos x="92" y="36"/>
                </a:cxn>
                <a:cxn ang="0">
                  <a:pos x="96" y="37"/>
                </a:cxn>
                <a:cxn ang="0">
                  <a:pos x="100" y="36"/>
                </a:cxn>
                <a:cxn ang="0">
                  <a:pos x="101" y="42"/>
                </a:cxn>
                <a:cxn ang="0">
                  <a:pos x="101" y="43"/>
                </a:cxn>
              </a:cxnLst>
              <a:rect l="0" t="0" r="r" b="b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3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61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/>
              <a:ahLst/>
              <a:cxnLst>
                <a:cxn ang="0">
                  <a:pos x="41" y="53"/>
                </a:cxn>
                <a:cxn ang="0">
                  <a:pos x="38" y="52"/>
                </a:cxn>
                <a:cxn ang="0">
                  <a:pos x="37" y="48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29" y="37"/>
                </a:cxn>
                <a:cxn ang="0">
                  <a:pos x="25" y="34"/>
                </a:cxn>
                <a:cxn ang="0">
                  <a:pos x="23" y="32"/>
                </a:cxn>
                <a:cxn ang="0">
                  <a:pos x="22" y="30"/>
                </a:cxn>
                <a:cxn ang="0">
                  <a:pos x="15" y="25"/>
                </a:cxn>
                <a:cxn ang="0">
                  <a:pos x="13" y="23"/>
                </a:cxn>
                <a:cxn ang="0">
                  <a:pos x="10" y="19"/>
                </a:cxn>
                <a:cxn ang="0">
                  <a:pos x="8" y="16"/>
                </a:cxn>
                <a:cxn ang="0">
                  <a:pos x="1" y="14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3" y="2"/>
                </a:cxn>
                <a:cxn ang="0">
                  <a:pos x="31" y="1"/>
                </a:cxn>
                <a:cxn ang="0">
                  <a:pos x="31" y="2"/>
                </a:cxn>
                <a:cxn ang="0">
                  <a:pos x="35" y="4"/>
                </a:cxn>
                <a:cxn ang="0">
                  <a:pos x="51" y="4"/>
                </a:cxn>
                <a:cxn ang="0">
                  <a:pos x="68" y="17"/>
                </a:cxn>
                <a:cxn ang="0">
                  <a:pos x="66" y="19"/>
                </a:cxn>
                <a:cxn ang="0">
                  <a:pos x="63" y="24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60" y="31"/>
                </a:cxn>
                <a:cxn ang="0">
                  <a:pos x="59" y="33"/>
                </a:cxn>
                <a:cxn ang="0">
                  <a:pos x="57" y="35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3"/>
                </a:cxn>
                <a:cxn ang="0">
                  <a:pos x="46" y="44"/>
                </a:cxn>
                <a:cxn ang="0">
                  <a:pos x="46" y="45"/>
                </a:cxn>
                <a:cxn ang="0">
                  <a:pos x="45" y="4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43" y="49"/>
                </a:cxn>
                <a:cxn ang="0">
                  <a:pos x="44" y="50"/>
                </a:cxn>
                <a:cxn ang="0">
                  <a:pos x="42" y="51"/>
                </a:cxn>
                <a:cxn ang="0">
                  <a:pos x="41" y="52"/>
                </a:cxn>
              </a:cxnLst>
              <a:rect l="0" t="0" r="r" b="b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62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11" y="44"/>
                </a:cxn>
                <a:cxn ang="0">
                  <a:pos x="13" y="46"/>
                </a:cxn>
                <a:cxn ang="0">
                  <a:pos x="13" y="49"/>
                </a:cxn>
                <a:cxn ang="0">
                  <a:pos x="14" y="50"/>
                </a:cxn>
                <a:cxn ang="0">
                  <a:pos x="13" y="55"/>
                </a:cxn>
                <a:cxn ang="0">
                  <a:pos x="12" y="60"/>
                </a:cxn>
                <a:cxn ang="0">
                  <a:pos x="14" y="68"/>
                </a:cxn>
                <a:cxn ang="0">
                  <a:pos x="16" y="71"/>
                </a:cxn>
                <a:cxn ang="0">
                  <a:pos x="17" y="74"/>
                </a:cxn>
                <a:cxn ang="0">
                  <a:pos x="18" y="76"/>
                </a:cxn>
                <a:cxn ang="0">
                  <a:pos x="58" y="76"/>
                </a:cxn>
                <a:cxn ang="0">
                  <a:pos x="60" y="77"/>
                </a:cxn>
                <a:cxn ang="0">
                  <a:pos x="59" y="71"/>
                </a:cxn>
                <a:cxn ang="0">
                  <a:pos x="60" y="69"/>
                </a:cxn>
                <a:cxn ang="0">
                  <a:pos x="64" y="69"/>
                </a:cxn>
                <a:cxn ang="0">
                  <a:pos x="67" y="69"/>
                </a:cxn>
                <a:cxn ang="0">
                  <a:pos x="67" y="65"/>
                </a:cxn>
                <a:cxn ang="0">
                  <a:pos x="67" y="62"/>
                </a:cxn>
                <a:cxn ang="0">
                  <a:pos x="69" y="53"/>
                </a:cxn>
                <a:cxn ang="0">
                  <a:pos x="71" y="48"/>
                </a:cxn>
                <a:cxn ang="0">
                  <a:pos x="73" y="47"/>
                </a:cxn>
                <a:cxn ang="0">
                  <a:pos x="73" y="46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1"/>
                </a:cxn>
                <a:cxn ang="0">
                  <a:pos x="64" y="37"/>
                </a:cxn>
                <a:cxn ang="0">
                  <a:pos x="62" y="32"/>
                </a:cxn>
                <a:cxn ang="0">
                  <a:pos x="60" y="30"/>
                </a:cxn>
                <a:cxn ang="0">
                  <a:pos x="56" y="27"/>
                </a:cxn>
                <a:cxn ang="0">
                  <a:pos x="54" y="25"/>
                </a:cxn>
                <a:cxn ang="0">
                  <a:pos x="53" y="23"/>
                </a:cxn>
                <a:cxn ang="0">
                  <a:pos x="46" y="18"/>
                </a:cxn>
                <a:cxn ang="0">
                  <a:pos x="44" y="16"/>
                </a:cxn>
                <a:cxn ang="0">
                  <a:pos x="41" y="12"/>
                </a:cxn>
                <a:cxn ang="0">
                  <a:pos x="39" y="9"/>
                </a:cxn>
                <a:cxn ang="0">
                  <a:pos x="32" y="7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0" y="5"/>
                </a:cxn>
              </a:cxnLst>
              <a:rect l="0" t="0" r="r" b="b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Freeform 63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2" y="17"/>
                </a:cxn>
                <a:cxn ang="0">
                  <a:pos x="4" y="16"/>
                </a:cxn>
                <a:cxn ang="0">
                  <a:pos x="8" y="13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4" y="9"/>
                </a:cxn>
                <a:cxn ang="0">
                  <a:pos x="19" y="7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5" y="12"/>
                </a:cxn>
                <a:cxn ang="0">
                  <a:pos x="27" y="12"/>
                </a:cxn>
                <a:cxn ang="0">
                  <a:pos x="27" y="14"/>
                </a:cxn>
                <a:cxn ang="0">
                  <a:pos x="31" y="15"/>
                </a:cxn>
                <a:cxn ang="0">
                  <a:pos x="34" y="17"/>
                </a:cxn>
                <a:cxn ang="0">
                  <a:pos x="35" y="19"/>
                </a:cxn>
                <a:cxn ang="0">
                  <a:pos x="32" y="25"/>
                </a:cxn>
                <a:cxn ang="0">
                  <a:pos x="35" y="27"/>
                </a:cxn>
                <a:cxn ang="0">
                  <a:pos x="38" y="28"/>
                </a:cxn>
                <a:cxn ang="0">
                  <a:pos x="39" y="28"/>
                </a:cxn>
                <a:cxn ang="0">
                  <a:pos x="42" y="27"/>
                </a:cxn>
                <a:cxn ang="0">
                  <a:pos x="46" y="29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4" y="25"/>
                </a:cxn>
                <a:cxn ang="0">
                  <a:pos x="45" y="24"/>
                </a:cxn>
                <a:cxn ang="0">
                  <a:pos x="44" y="23"/>
                </a:cxn>
                <a:cxn ang="0">
                  <a:pos x="41" y="19"/>
                </a:cxn>
                <a:cxn ang="0">
                  <a:pos x="41" y="16"/>
                </a:cxn>
                <a:cxn ang="0">
                  <a:pos x="41" y="12"/>
                </a:cxn>
                <a:cxn ang="0">
                  <a:pos x="41" y="10"/>
                </a:cxn>
                <a:cxn ang="0">
                  <a:pos x="41" y="9"/>
                </a:cxn>
                <a:cxn ang="0">
                  <a:pos x="44" y="6"/>
                </a:cxn>
                <a:cxn ang="0">
                  <a:pos x="45" y="4"/>
                </a:cxn>
                <a:cxn ang="0">
                  <a:pos x="47" y="4"/>
                </a:cxn>
                <a:cxn ang="0">
                  <a:pos x="45" y="8"/>
                </a:cxn>
                <a:cxn ang="0">
                  <a:pos x="44" y="10"/>
                </a:cxn>
                <a:cxn ang="0">
                  <a:pos x="46" y="12"/>
                </a:cxn>
                <a:cxn ang="0">
                  <a:pos x="46" y="16"/>
                </a:cxn>
                <a:cxn ang="0">
                  <a:pos x="45" y="18"/>
                </a:cxn>
                <a:cxn ang="0">
                  <a:pos x="46" y="19"/>
                </a:cxn>
                <a:cxn ang="0">
                  <a:pos x="46" y="21"/>
                </a:cxn>
                <a:cxn ang="0">
                  <a:pos x="47" y="24"/>
                </a:cxn>
                <a:cxn ang="0">
                  <a:pos x="50" y="25"/>
                </a:cxn>
                <a:cxn ang="0">
                  <a:pos x="52" y="24"/>
                </a:cxn>
                <a:cxn ang="0">
                  <a:pos x="52" y="26"/>
                </a:cxn>
                <a:cxn ang="0">
                  <a:pos x="53" y="28"/>
                </a:cxn>
                <a:cxn ang="0">
                  <a:pos x="55" y="29"/>
                </a:cxn>
                <a:cxn ang="0">
                  <a:pos x="56" y="28"/>
                </a:cxn>
                <a:cxn ang="0">
                  <a:pos x="61" y="26"/>
                </a:cxn>
                <a:cxn ang="0">
                  <a:pos x="62" y="19"/>
                </a:cxn>
                <a:cxn ang="0">
                  <a:pos x="54" y="21"/>
                </a:cxn>
                <a:cxn ang="0">
                  <a:pos x="47" y="0"/>
                </a:cxn>
              </a:cxnLst>
              <a:rect l="0" t="0" r="r" b="b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Freeform 64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5" y="20"/>
                </a:cxn>
                <a:cxn ang="0">
                  <a:pos x="14" y="18"/>
                </a:cxn>
                <a:cxn ang="0">
                  <a:pos x="12" y="16"/>
                </a:cxn>
                <a:cxn ang="0">
                  <a:pos x="10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6" y="8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7" y="24"/>
                </a:cxn>
                <a:cxn ang="0">
                  <a:pos x="15" y="22"/>
                </a:cxn>
                <a:cxn ang="0">
                  <a:pos x="15" y="22"/>
                </a:cxn>
              </a:cxnLst>
              <a:rect l="0" t="0" r="r" b="b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65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6" y="37"/>
                </a:cxn>
                <a:cxn ang="0">
                  <a:pos x="9" y="38"/>
                </a:cxn>
                <a:cxn ang="0">
                  <a:pos x="10" y="40"/>
                </a:cxn>
                <a:cxn ang="0">
                  <a:pos x="11" y="42"/>
                </a:cxn>
                <a:cxn ang="0">
                  <a:pos x="13" y="39"/>
                </a:cxn>
                <a:cxn ang="0">
                  <a:pos x="14" y="35"/>
                </a:cxn>
                <a:cxn ang="0">
                  <a:pos x="17" y="30"/>
                </a:cxn>
                <a:cxn ang="0">
                  <a:pos x="19" y="26"/>
                </a:cxn>
                <a:cxn ang="0">
                  <a:pos x="18" y="19"/>
                </a:cxn>
                <a:cxn ang="0">
                  <a:pos x="17" y="13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7" y="19"/>
                </a:cxn>
                <a:cxn ang="0">
                  <a:pos x="9" y="21"/>
                </a:cxn>
                <a:cxn ang="0">
                  <a:pos x="4" y="24"/>
                </a:cxn>
                <a:cxn ang="0">
                  <a:pos x="1" y="28"/>
                </a:cxn>
              </a:cxnLst>
              <a:rect l="0" t="0" r="r" b="b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66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20" y="0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2" y="10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12"/>
                </a:cxn>
                <a:cxn ang="0">
                  <a:pos x="17" y="13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3" y="15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67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30" y="7"/>
                </a:cxn>
                <a:cxn ang="0">
                  <a:pos x="29" y="10"/>
                </a:cxn>
                <a:cxn ang="0">
                  <a:pos x="33" y="10"/>
                </a:cxn>
                <a:cxn ang="0">
                  <a:pos x="36" y="15"/>
                </a:cxn>
                <a:cxn ang="0">
                  <a:pos x="41" y="16"/>
                </a:cxn>
                <a:cxn ang="0">
                  <a:pos x="43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42" y="11"/>
                </a:cxn>
                <a:cxn ang="0">
                  <a:pos x="45" y="16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37" y="21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1"/>
                </a:cxn>
                <a:cxn ang="0">
                  <a:pos x="30" y="20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21" y="17"/>
                </a:cxn>
                <a:cxn ang="0">
                  <a:pos x="10" y="20"/>
                </a:cxn>
                <a:cxn ang="0">
                  <a:pos x="9" y="19"/>
                </a:cxn>
                <a:cxn ang="0">
                  <a:pos x="0" y="21"/>
                </a:cxn>
                <a:cxn ang="0">
                  <a:pos x="0" y="9"/>
                </a:cxn>
              </a:cxnLst>
              <a:rect l="0" t="0" r="r" b="b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68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69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0" y="40"/>
                </a:cxn>
                <a:cxn ang="0">
                  <a:pos x="19" y="40"/>
                </a:cxn>
                <a:cxn ang="0">
                  <a:pos x="18" y="42"/>
                </a:cxn>
                <a:cxn ang="0">
                  <a:pos x="17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6" y="44"/>
                </a:cxn>
                <a:cxn ang="0">
                  <a:pos x="2" y="47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3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4" y="18"/>
                </a:cxn>
                <a:cxn ang="0">
                  <a:pos x="5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7" y="29"/>
                </a:cxn>
                <a:cxn ang="0">
                  <a:pos x="17" y="30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20" y="35"/>
                </a:cxn>
                <a:cxn ang="0">
                  <a:pos x="21" y="37"/>
                </a:cxn>
                <a:cxn ang="0">
                  <a:pos x="21" y="38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21" y="40"/>
                </a:cxn>
              </a:cxnLst>
              <a:rect l="0" t="0" r="r" b="b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606" name="Freeform 70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/>
              <a:ahLst/>
              <a:cxnLst>
                <a:cxn ang="0">
                  <a:pos x="10" y="71"/>
                </a:cxn>
                <a:cxn ang="0">
                  <a:pos x="10" y="73"/>
                </a:cxn>
                <a:cxn ang="0">
                  <a:pos x="12" y="75"/>
                </a:cxn>
                <a:cxn ang="0">
                  <a:pos x="13" y="76"/>
                </a:cxn>
                <a:cxn ang="0">
                  <a:pos x="14" y="79"/>
                </a:cxn>
                <a:cxn ang="0">
                  <a:pos x="15" y="77"/>
                </a:cxn>
                <a:cxn ang="0">
                  <a:pos x="16" y="73"/>
                </a:cxn>
                <a:cxn ang="0">
                  <a:pos x="18" y="68"/>
                </a:cxn>
                <a:cxn ang="0">
                  <a:pos x="18" y="67"/>
                </a:cxn>
                <a:cxn ang="0">
                  <a:pos x="20" y="63"/>
                </a:cxn>
                <a:cxn ang="0">
                  <a:pos x="21" y="64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26" y="61"/>
                </a:cxn>
                <a:cxn ang="0">
                  <a:pos x="26" y="59"/>
                </a:cxn>
                <a:cxn ang="0">
                  <a:pos x="28" y="58"/>
                </a:cxn>
                <a:cxn ang="0">
                  <a:pos x="29" y="56"/>
                </a:cxn>
                <a:cxn ang="0">
                  <a:pos x="31" y="52"/>
                </a:cxn>
                <a:cxn ang="0">
                  <a:pos x="31" y="51"/>
                </a:cxn>
                <a:cxn ang="0">
                  <a:pos x="34" y="51"/>
                </a:cxn>
                <a:cxn ang="0">
                  <a:pos x="35" y="49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3" y="44"/>
                </a:cxn>
                <a:cxn ang="0">
                  <a:pos x="46" y="41"/>
                </a:cxn>
                <a:cxn ang="0">
                  <a:pos x="48" y="40"/>
                </a:cxn>
                <a:cxn ang="0">
                  <a:pos x="49" y="38"/>
                </a:cxn>
                <a:cxn ang="0">
                  <a:pos x="48" y="37"/>
                </a:cxn>
                <a:cxn ang="0">
                  <a:pos x="47" y="36"/>
                </a:cxn>
                <a:cxn ang="0">
                  <a:pos x="48" y="35"/>
                </a:cxn>
                <a:cxn ang="0">
                  <a:pos x="47" y="32"/>
                </a:cxn>
                <a:cxn ang="0">
                  <a:pos x="45" y="31"/>
                </a:cxn>
                <a:cxn ang="0">
                  <a:pos x="43" y="32"/>
                </a:cxn>
                <a:cxn ang="0">
                  <a:pos x="41" y="28"/>
                </a:cxn>
                <a:cxn ang="0">
                  <a:pos x="41" y="26"/>
                </a:cxn>
                <a:cxn ang="0">
                  <a:pos x="40" y="26"/>
                </a:cxn>
                <a:cxn ang="0">
                  <a:pos x="38" y="26"/>
                </a:cxn>
                <a:cxn ang="0">
                  <a:pos x="36" y="25"/>
                </a:cxn>
                <a:cxn ang="0">
                  <a:pos x="35" y="2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5" y="5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5" y="24"/>
                </a:cxn>
                <a:cxn ang="0">
                  <a:pos x="6" y="32"/>
                </a:cxn>
                <a:cxn ang="0">
                  <a:pos x="4" y="36"/>
                </a:cxn>
                <a:cxn ang="0">
                  <a:pos x="4" y="39"/>
                </a:cxn>
                <a:cxn ang="0">
                  <a:pos x="3" y="40"/>
                </a:cxn>
                <a:cxn ang="0">
                  <a:pos x="3" y="42"/>
                </a:cxn>
                <a:cxn ang="0">
                  <a:pos x="1" y="41"/>
                </a:cxn>
                <a:cxn ang="0">
                  <a:pos x="0" y="42"/>
                </a:cxn>
              </a:cxnLst>
              <a:rect l="0" t="0" r="r" b="b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607" name="Group 71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65608" name="Freeform 72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3"/>
                  </a:cxn>
                  <a:cxn ang="0">
                    <a:pos x="1" y="16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6" y="11"/>
                  </a:cxn>
                  <a:cxn ang="0">
                    <a:pos x="13" y="5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Freeform 73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8" y="6"/>
                  </a:cxn>
                  <a:cxn ang="0">
                    <a:pos x="9" y="3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6"/>
                  </a:cxn>
                  <a:cxn ang="0">
                    <a:pos x="3" y="6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0" name="Freeform 74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1" name="Freeform 75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2" name="Freeform 76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3" name="Freeform 77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4" name="Freeform 78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5" name="Freeform 79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8" y="7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3" y="7"/>
                  </a:cxn>
                </a:cxnLst>
                <a:rect l="0" t="0" r="r" b="b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616" name="Group 80"/>
          <p:cNvGrpSpPr>
            <a:grpSpLocks/>
          </p:cNvGrpSpPr>
          <p:nvPr/>
        </p:nvGrpSpPr>
        <p:grpSpPr bwMode="auto">
          <a:xfrm>
            <a:off x="1012825" y="6202363"/>
            <a:ext cx="7216775" cy="350837"/>
            <a:chOff x="446" y="3907"/>
            <a:chExt cx="4546" cy="221"/>
          </a:xfrm>
        </p:grpSpPr>
        <p:sp>
          <p:nvSpPr>
            <p:cNvPr id="65617" name="Text Box 81"/>
            <p:cNvSpPr txBox="1">
              <a:spLocks noChangeArrowheads="1"/>
            </p:cNvSpPr>
            <p:nvPr/>
          </p:nvSpPr>
          <p:spPr bwMode="auto">
            <a:xfrm>
              <a:off x="630" y="3908"/>
              <a:ext cx="43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No Data          &lt;10%           10%–14%	    15%–19%           20%–24%          25%–29%           ≥30%</a:t>
              </a:r>
              <a:r>
                <a:rPr lang="en-US" sz="1400">
                  <a:latin typeface="Arial Narrow" pitchFamily="34" charset="0"/>
                </a:rPr>
                <a:t>  </a:t>
              </a:r>
            </a:p>
          </p:txBody>
        </p:sp>
        <p:grpSp>
          <p:nvGrpSpPr>
            <p:cNvPr id="65618" name="Group 82"/>
            <p:cNvGrpSpPr>
              <a:grpSpLocks/>
            </p:cNvGrpSpPr>
            <p:nvPr/>
          </p:nvGrpSpPr>
          <p:grpSpPr bwMode="auto">
            <a:xfrm>
              <a:off x="446" y="3907"/>
              <a:ext cx="4486" cy="221"/>
              <a:chOff x="280" y="3712"/>
              <a:chExt cx="4486" cy="221"/>
            </a:xfrm>
          </p:grpSpPr>
          <p:sp>
            <p:nvSpPr>
              <p:cNvPr id="65619" name="Rectangle 83"/>
              <p:cNvSpPr>
                <a:spLocks noChangeArrowheads="1"/>
              </p:cNvSpPr>
              <p:nvPr/>
            </p:nvSpPr>
            <p:spPr bwMode="auto">
              <a:xfrm>
                <a:off x="347" y="3752"/>
                <a:ext cx="147" cy="1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0" name="Rectangle 84"/>
              <p:cNvSpPr>
                <a:spLocks noChangeArrowheads="1"/>
              </p:cNvSpPr>
              <p:nvPr/>
            </p:nvSpPr>
            <p:spPr bwMode="auto">
              <a:xfrm>
                <a:off x="955" y="3750"/>
                <a:ext cx="148" cy="14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Rectangle 85"/>
              <p:cNvSpPr>
                <a:spLocks noChangeArrowheads="1"/>
              </p:cNvSpPr>
              <p:nvPr/>
            </p:nvSpPr>
            <p:spPr bwMode="auto">
              <a:xfrm>
                <a:off x="1463" y="3749"/>
                <a:ext cx="148" cy="14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5622" name="Rectangle 86"/>
              <p:cNvSpPr>
                <a:spLocks noChangeArrowheads="1"/>
              </p:cNvSpPr>
              <p:nvPr/>
            </p:nvSpPr>
            <p:spPr bwMode="auto">
              <a:xfrm>
                <a:off x="2169" y="3755"/>
                <a:ext cx="149" cy="148"/>
              </a:xfrm>
              <a:prstGeom prst="rect">
                <a:avLst/>
              </a:prstGeom>
              <a:solidFill>
                <a:srgbClr val="000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3" name="Rectangle 87"/>
              <p:cNvSpPr>
                <a:spLocks noChangeArrowheads="1"/>
              </p:cNvSpPr>
              <p:nvPr/>
            </p:nvSpPr>
            <p:spPr bwMode="auto">
              <a:xfrm>
                <a:off x="3542" y="3747"/>
                <a:ext cx="147" cy="148"/>
              </a:xfrm>
              <a:prstGeom prst="rect">
                <a:avLst/>
              </a:prstGeom>
              <a:solidFill>
                <a:srgbClr val="ED421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4" name="Rectangle 88"/>
              <p:cNvSpPr>
                <a:spLocks noChangeArrowheads="1"/>
              </p:cNvSpPr>
              <p:nvPr/>
            </p:nvSpPr>
            <p:spPr bwMode="auto">
              <a:xfrm>
                <a:off x="2861" y="3745"/>
                <a:ext cx="148" cy="148"/>
              </a:xfrm>
              <a:prstGeom prst="rect">
                <a:avLst/>
              </a:prstGeom>
              <a:solidFill>
                <a:srgbClr val="FFC66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5" name="Rectangle 89"/>
              <p:cNvSpPr>
                <a:spLocks noChangeArrowheads="1"/>
              </p:cNvSpPr>
              <p:nvPr/>
            </p:nvSpPr>
            <p:spPr bwMode="auto">
              <a:xfrm>
                <a:off x="280" y="3712"/>
                <a:ext cx="4486" cy="2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6" name="Rectangle 90" descr="20%"/>
              <p:cNvSpPr>
                <a:spLocks noChangeArrowheads="1"/>
              </p:cNvSpPr>
              <p:nvPr/>
            </p:nvSpPr>
            <p:spPr bwMode="auto">
              <a:xfrm>
                <a:off x="4254" y="3747"/>
                <a:ext cx="148" cy="148"/>
              </a:xfrm>
              <a:prstGeom prst="rect">
                <a:avLst/>
              </a:pr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3810000" y="24685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1990</a:t>
            </a:r>
          </a:p>
        </p:txBody>
      </p:sp>
      <p:sp>
        <p:nvSpPr>
          <p:cNvPr id="65628" name="Text Box 92"/>
          <p:cNvSpPr txBox="1">
            <a:spLocks noChangeArrowheads="1"/>
          </p:cNvSpPr>
          <p:nvPr/>
        </p:nvSpPr>
        <p:spPr bwMode="auto">
          <a:xfrm>
            <a:off x="571500" y="6583363"/>
            <a:ext cx="800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*Source: CDC Behavioral Risk Factor Surveillance System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Eating and Built Environment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800975" cy="39624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Preserving Farmland and Promote Urban Agriculture</a:t>
            </a:r>
          </a:p>
          <a:p>
            <a:pPr>
              <a:buFont typeface="Arial" pitchFamily="34" charset="0"/>
              <a:buNone/>
            </a:pPr>
            <a:r>
              <a:rPr lang="en-US" sz="2000" smtClean="0"/>
              <a:t>Example: Minneapolis Urban Agriculture Policy</a:t>
            </a:r>
          </a:p>
          <a:p>
            <a:pPr>
              <a:buFont typeface="Arial" pitchFamily="34" charset="0"/>
              <a:buNone/>
            </a:pPr>
            <a:r>
              <a:rPr lang="en-US" sz="1800" b="1" smtClean="0"/>
              <a:t>“ First time since 1963, people will be allowed to grow food commercially in the City of Minneapolis”</a:t>
            </a:r>
          </a:p>
          <a:p>
            <a:pPr>
              <a:buFont typeface="Arial" pitchFamily="34" charset="0"/>
              <a:buNone/>
            </a:pPr>
            <a:r>
              <a:rPr lang="en-US" sz="1200" b="1" smtClean="0"/>
              <a:t>	-Cam Gordon, Minneapolis City Council Member, Second Ward</a:t>
            </a:r>
          </a:p>
          <a:p>
            <a:pPr>
              <a:buFont typeface="Arial" pitchFamily="34" charset="0"/>
              <a:buNone/>
            </a:pPr>
            <a:endParaRPr lang="en-US" sz="1200" b="1" smtClean="0"/>
          </a:p>
          <a:p>
            <a:pPr>
              <a:buFont typeface="Arial" pitchFamily="34" charset="0"/>
              <a:buNone/>
            </a:pPr>
            <a:r>
              <a:rPr lang="en-US" sz="1600" b="1" smtClean="0"/>
              <a:t>From seed to plate: The food system impacts health (land use, transportation, proximity to grocery stores/farmer’s markets, and affordable healthy foods)</a:t>
            </a:r>
            <a:endParaRPr lang="en-US" sz="1600" smtClean="0"/>
          </a:p>
          <a:p>
            <a:endParaRPr lang="en-US" sz="16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and Equity integrated into Decisions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2400" smtClean="0"/>
              <a:t>Recommendations from National Prevention Council, US Surgeon General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2000" smtClean="0"/>
              <a:t>• Facilitate collaboration among diverse sectors (e.g., planning, housing, transportation, energy, education, environmental regulation, agriculture, business associations, labor organizations, health and public health) when making decisions likely to have a significant effect on health. 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2000" smtClean="0"/>
              <a:t>• Include health criteria as a component of decision making (e.g., policy making, land use and transportation planning). 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2000" smtClean="0"/>
              <a:t>• Conduct comprehensive community health needs assessments and develop state and community health improvement plans.</a:t>
            </a:r>
            <a:r>
              <a:rPr lang="en-US" sz="2400" smtClean="0"/>
              <a:t>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and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Health Impact Assessments: Healthy Corridor for All</a:t>
            </a:r>
          </a:p>
          <a:p>
            <a:r>
              <a:rPr lang="en-US" smtClean="0"/>
              <a:t>Seattle King County Equity Ordinance</a:t>
            </a:r>
          </a:p>
          <a:p>
            <a:r>
              <a:rPr lang="en-US" smtClean="0"/>
              <a:t>Eagan’s Healthy Living Resolution </a:t>
            </a:r>
          </a:p>
          <a:p>
            <a:r>
              <a:rPr lang="en-US" smtClean="0"/>
              <a:t>Nashville MPO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Model:</a:t>
            </a:r>
            <a:r>
              <a:rPr lang="en-US" sz="3000" b="1" smtClean="0"/>
              <a:t>: </a:t>
            </a:r>
            <a:r>
              <a:rPr lang="en-US" sz="2400" b="1" smtClean="0"/>
              <a:t>Incorporating Health in Regional Transportation Planning: Nashville, Tennessee</a:t>
            </a:r>
            <a:r>
              <a:rPr lang="en-US" sz="3000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2400" smtClean="0"/>
              <a:t>Recognizing the relationship between the built environment, transportation, and health, the Nashville Area Metropolitan Planning Organization adopted a set of guiding principles, goals, and objectives to help the region pursue quality growth as a central part of its 25-year regional transportation plan. </a:t>
            </a:r>
          </a:p>
          <a:p>
            <a:pPr>
              <a:lnSpc>
                <a:spcPct val="85000"/>
              </a:lnSpc>
            </a:pPr>
            <a:r>
              <a:rPr lang="en-US" sz="2400" smtClean="0"/>
              <a:t>Emphasizing mass transit, active transportation (e.g., biking, walking), and preservation and enhancement of roadways, the plan incorporates health considerations into infrastructure project selection.   	- </a:t>
            </a:r>
            <a:r>
              <a:rPr lang="en-US" sz="1400" smtClean="0"/>
              <a:t>Cited from National Prevention Strategy, US Surgeon General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Nashville MPO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/>
              <a:t>Sixty percent of the selection criteria are related to health, safety, congestion reduction, and active transportation, which has resulted in the inclusion of sidewalks, bicycle lanes, or shared-use lanes in 70 percent of funded roadway projects (up from 2 percent). </a:t>
            </a:r>
          </a:p>
          <a:p>
            <a:pPr>
              <a:lnSpc>
                <a:spcPct val="95000"/>
              </a:lnSpc>
            </a:pPr>
            <a:r>
              <a:rPr lang="en-US" smtClean="0"/>
              <a:t>The plan also reserves a minimum of 25 percent of Federal Surface Transportation Project dollars for active transportation.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066800"/>
            <a:ext cx="7696200" cy="1219200"/>
          </a:xfrm>
        </p:spPr>
        <p:txBody>
          <a:bodyPr/>
          <a:lstStyle/>
          <a:p>
            <a:r>
              <a:rPr lang="en-US" smtClean="0"/>
              <a:t>Health Equity: Race and Place Matters</a:t>
            </a:r>
            <a:br>
              <a:rPr lang="en-US" smtClean="0"/>
            </a:br>
            <a:r>
              <a:rPr lang="en-US" sz="1400" smtClean="0"/>
              <a:t>See “The Unequal Distribution of Health” report</a:t>
            </a:r>
          </a:p>
        </p:txBody>
      </p:sp>
      <p:pic>
        <p:nvPicPr>
          <p:cNvPr id="77827" name="Content Placeholder 3" descr="boats.jpg"/>
          <p:cNvPicPr>
            <a:picLocks noGrp="1" noChangeAspect="1"/>
          </p:cNvPicPr>
          <p:nvPr>
            <p:ph type="body" idx="4294967295"/>
          </p:nvPr>
        </p:nvPicPr>
        <p:blipFill>
          <a:blip r:embed="rId3"/>
          <a:srcRect t="13336" b="13336"/>
          <a:stretch>
            <a:fillRect/>
          </a:stretch>
        </p:blipFill>
        <p:spPr>
          <a:xfrm>
            <a:off x="1524000" y="2255838"/>
            <a:ext cx="5638800" cy="4229100"/>
          </a:xfrm>
          <a:noFill/>
          <a:ln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 txBox="1">
            <a:spLocks noGrp="1"/>
          </p:cNvSpPr>
          <p:nvPr/>
        </p:nvSpPr>
        <p:spPr bwMode="auto">
          <a:xfrm>
            <a:off x="67056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0760569-F55D-41BF-A547-71611812618E}" type="slidenum">
              <a:rPr lang="en-US" sz="1000">
                <a:latin typeface="+mn-lt"/>
                <a:ea typeface="ＭＳ Ｐゴシック" pitchFamily="34" charset="-128"/>
                <a:cs typeface="+mn-cs"/>
              </a:rPr>
              <a:pPr algn="r">
                <a:defRPr/>
              </a:pPr>
              <a:t>26</a:t>
            </a:fld>
            <a:endParaRPr lang="en-US" sz="100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3810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r>
              <a:rPr lang="en-US" sz="3400">
                <a:solidFill>
                  <a:srgbClr val="88796B"/>
                </a:solidFill>
                <a:latin typeface="Tahoma" pitchFamily="34" charset="0"/>
              </a:rPr>
              <a:t>About </a:t>
            </a:r>
            <a:r>
              <a:rPr lang="en-US" sz="3400" b="1">
                <a:solidFill>
                  <a:srgbClr val="88796B"/>
                </a:solidFill>
                <a:latin typeface="Tahoma" pitchFamily="34" charset="0"/>
              </a:rPr>
              <a:t>1/3</a:t>
            </a:r>
            <a:r>
              <a:rPr lang="en-US" sz="3400">
                <a:solidFill>
                  <a:srgbClr val="88796B"/>
                </a:solidFill>
                <a:latin typeface="Tahoma" pitchFamily="34" charset="0"/>
              </a:rPr>
              <a:t> of Americans Do Not Drive</a:t>
            </a:r>
            <a:endParaRPr lang="en-US" sz="3000">
              <a:solidFill>
                <a:srgbClr val="88796B"/>
              </a:solidFill>
              <a:latin typeface="Tahoma" pitchFamily="34" charset="0"/>
            </a:endParaRPr>
          </a:p>
        </p:txBody>
      </p: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304800" y="19812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SzPct val="85000"/>
              <a:buFont typeface="Arial" pitchFamily="34" charset="0"/>
              <a:buNone/>
            </a:pPr>
            <a:r>
              <a:rPr lang="en-US" sz="2000">
                <a:solidFill>
                  <a:srgbClr val="303231"/>
                </a:solidFill>
                <a:latin typeface="Tahoma" pitchFamily="34" charset="0"/>
              </a:rPr>
              <a:t>This includes: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Pct val="85000"/>
              <a:buFont typeface="Arial" pitchFamily="34" charset="0"/>
              <a:buChar char="&gt;"/>
            </a:pPr>
            <a:r>
              <a:rPr lang="en-US" sz="2000">
                <a:solidFill>
                  <a:srgbClr val="303231"/>
                </a:solidFill>
                <a:latin typeface="Tahoma" pitchFamily="34" charset="0"/>
              </a:rPr>
              <a:t>21% of Americans over 65.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Pct val="85000"/>
              <a:buFont typeface="Arial" pitchFamily="34" charset="0"/>
              <a:buChar char="&gt;"/>
            </a:pPr>
            <a:r>
              <a:rPr lang="en-US" sz="2000">
                <a:solidFill>
                  <a:srgbClr val="303231"/>
                </a:solidFill>
                <a:latin typeface="Tahoma" pitchFamily="34" charset="0"/>
              </a:rPr>
              <a:t>All children under 16.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Pct val="85000"/>
              <a:buFont typeface="Arial" pitchFamily="34" charset="0"/>
              <a:buChar char="&gt;"/>
            </a:pPr>
            <a:r>
              <a:rPr lang="en-US" sz="2000">
                <a:solidFill>
                  <a:srgbClr val="303231"/>
                </a:solidFill>
                <a:latin typeface="Tahoma" pitchFamily="34" charset="0"/>
              </a:rPr>
              <a:t>Many low income Americans who cannot afford automobiles.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SzPct val="85000"/>
              <a:buFont typeface="Arial" pitchFamily="34" charset="0"/>
              <a:buChar char="&gt;"/>
            </a:pPr>
            <a:r>
              <a:rPr lang="en-US" sz="2000">
                <a:solidFill>
                  <a:srgbClr val="303231"/>
                </a:solidFill>
                <a:latin typeface="Tahoma" pitchFamily="34" charset="0"/>
              </a:rPr>
              <a:t>Community members who choose not to or cannot drive </a:t>
            </a:r>
          </a:p>
        </p:txBody>
      </p:sp>
      <p:pic>
        <p:nvPicPr>
          <p:cNvPr id="80901" name="Picture 6" descr="kids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09800"/>
            <a:ext cx="45720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6248400" y="53340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rebuchet MS" pitchFamily="34" charset="0"/>
              </a:rPr>
              <a:t>Dan Burden, pedbikeimages.org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 noGrp="1"/>
          </p:cNvSpPr>
          <p:nvPr/>
        </p:nvSpPr>
        <p:spPr bwMode="auto">
          <a:xfrm>
            <a:off x="6705600" y="66103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683B1C1-EAB4-4C3E-9E36-46CF1E743879}" type="slidenum">
              <a:rPr lang="en-US" sz="1000">
                <a:latin typeface="+mn-lt"/>
                <a:ea typeface="ＭＳ Ｐゴシック" pitchFamily="34" charset="-128"/>
                <a:cs typeface="+mn-cs"/>
              </a:rPr>
              <a:pPr algn="r">
                <a:defRPr/>
              </a:pPr>
              <a:t>27</a:t>
            </a:fld>
            <a:endParaRPr lang="en-US" sz="1000"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5000"/>
              </a:lnSpc>
            </a:pPr>
            <a:r>
              <a:rPr lang="en-US" sz="3200">
                <a:solidFill>
                  <a:srgbClr val="88796B"/>
                </a:solidFill>
                <a:latin typeface="Tahoma" pitchFamily="34" charset="0"/>
              </a:rPr>
              <a:t>Solutions for Most Vulnerable= Solutions for All</a:t>
            </a:r>
          </a:p>
        </p:txBody>
      </p:sp>
      <p:pic>
        <p:nvPicPr>
          <p:cNvPr id="79876" name="Picture 5" descr="pedrefstark5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Community Competence: Early, Often, and Authentic Engagement of Diverse Communities</a:t>
            </a:r>
          </a:p>
        </p:txBody>
      </p:sp>
      <p:pic>
        <p:nvPicPr>
          <p:cNvPr id="24579" name="Picture 8" descr="iStock_000010813208Small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33600"/>
            <a:ext cx="9144000" cy="4495800"/>
          </a:xfr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4082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200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Health Equity and Transportation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1600" b="1" smtClean="0"/>
              <a:t>The Transportation prescription</a:t>
            </a:r>
          </a:p>
          <a:p>
            <a:pPr>
              <a:buFont typeface="Arial" pitchFamily="34" charset="0"/>
              <a:buNone/>
            </a:pPr>
            <a:r>
              <a:rPr lang="en-US" sz="1600" smtClean="0"/>
              <a:t>“ For too long now, our transportation decision making has failed to address the impacts that our infrastructure network has on public health and equity.”</a:t>
            </a:r>
            <a:endParaRPr lang="en-US" sz="1600" b="1" smtClean="0"/>
          </a:p>
          <a:p>
            <a:pPr>
              <a:buFontTx/>
              <a:buChar char="-"/>
            </a:pPr>
            <a:r>
              <a:rPr lang="en-US" sz="1400" b="1" smtClean="0"/>
              <a:t>Congressman James Oberstar</a:t>
            </a:r>
            <a:endParaRPr lang="en-US" b="1" smtClean="0"/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38600"/>
            <a:ext cx="21034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 Trends* Among U.S. Adults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7239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(BMI 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  <a:sym typeface="Symbol" pitchFamily="18" charset="2"/>
              </a:rPr>
              <a:t>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30, or about 30 lbs. overweight for 5’4” person)</a:t>
            </a:r>
            <a:br>
              <a:rPr lang="en-US" sz="2000">
                <a:solidFill>
                  <a:srgbClr val="8B8178"/>
                </a:solidFill>
                <a:latin typeface="Tahoma" pitchFamily="34" charset="0"/>
              </a:rPr>
            </a:br>
            <a:endParaRPr lang="en-US" sz="2000">
              <a:solidFill>
                <a:srgbClr val="8B8178"/>
              </a:solidFill>
              <a:latin typeface="Tahoma" pitchFamily="34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2468563"/>
            <a:ext cx="7651750" cy="3429000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z="2000" smtClean="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810000" y="24685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1998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71500" y="6583363"/>
            <a:ext cx="800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*Source: CDC Behavioral Risk Factor Surveillance System</a:t>
            </a:r>
          </a:p>
        </p:txBody>
      </p: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1752600" y="2819400"/>
            <a:ext cx="5638800" cy="3308350"/>
            <a:chOff x="728" y="1077"/>
            <a:chExt cx="4371" cy="2247"/>
          </a:xfrm>
        </p:grpSpPr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6" y="73"/>
                </a:cxn>
                <a:cxn ang="0">
                  <a:pos x="75" y="75"/>
                </a:cxn>
                <a:cxn ang="0">
                  <a:pos x="75" y="78"/>
                </a:cxn>
                <a:cxn ang="0">
                  <a:pos x="77" y="76"/>
                </a:cxn>
                <a:cxn ang="0">
                  <a:pos x="81" y="75"/>
                </a:cxn>
                <a:cxn ang="0">
                  <a:pos x="87" y="73"/>
                </a:cxn>
                <a:cxn ang="0">
                  <a:pos x="96" y="66"/>
                </a:cxn>
                <a:cxn ang="0">
                  <a:pos x="99" y="64"/>
                </a:cxn>
                <a:cxn ang="0">
                  <a:pos x="102" y="61"/>
                </a:cxn>
                <a:cxn ang="0">
                  <a:pos x="100" y="62"/>
                </a:cxn>
                <a:cxn ang="0">
                  <a:pos x="97" y="64"/>
                </a:cxn>
                <a:cxn ang="0">
                  <a:pos x="94" y="65"/>
                </a:cxn>
                <a:cxn ang="0">
                  <a:pos x="97" y="61"/>
                </a:cxn>
                <a:cxn ang="0">
                  <a:pos x="95" y="62"/>
                </a:cxn>
                <a:cxn ang="0">
                  <a:pos x="86" y="67"/>
                </a:cxn>
                <a:cxn ang="0">
                  <a:pos x="80" y="72"/>
                </a:cxn>
                <a:cxn ang="0">
                  <a:pos x="79" y="68"/>
                </a:cxn>
                <a:cxn ang="0">
                  <a:pos x="81" y="64"/>
                </a:cxn>
                <a:cxn ang="0">
                  <a:pos x="79" y="49"/>
                </a:cxn>
                <a:cxn ang="0">
                  <a:pos x="77" y="34"/>
                </a:cxn>
                <a:cxn ang="0">
                  <a:pos x="75" y="25"/>
                </a:cxn>
                <a:cxn ang="0">
                  <a:pos x="74" y="24"/>
                </a:cxn>
                <a:cxn ang="0">
                  <a:pos x="73" y="21"/>
                </a:cxn>
                <a:cxn ang="0">
                  <a:pos x="72" y="12"/>
                </a:cxn>
                <a:cxn ang="0">
                  <a:pos x="69" y="3"/>
                </a:cxn>
                <a:cxn ang="0">
                  <a:pos x="68" y="0"/>
                </a:cxn>
                <a:cxn ang="0">
                  <a:pos x="51" y="4"/>
                </a:cxn>
                <a:cxn ang="0">
                  <a:pos x="42" y="14"/>
                </a:cxn>
                <a:cxn ang="0">
                  <a:pos x="41" y="18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9" y="32"/>
                </a:cxn>
                <a:cxn ang="0">
                  <a:pos x="30" y="39"/>
                </a:cxn>
                <a:cxn ang="0">
                  <a:pos x="19" y="39"/>
                </a:cxn>
                <a:cxn ang="0">
                  <a:pos x="9" y="42"/>
                </a:cxn>
                <a:cxn ang="0">
                  <a:pos x="6" y="46"/>
                </a:cxn>
                <a:cxn ang="0">
                  <a:pos x="9" y="52"/>
                </a:cxn>
                <a:cxn ang="0">
                  <a:pos x="2" y="60"/>
                </a:cxn>
                <a:cxn ang="0">
                  <a:pos x="56" y="55"/>
                </a:cxn>
                <a:cxn ang="0">
                  <a:pos x="57" y="57"/>
                </a:cxn>
                <a:cxn ang="0">
                  <a:pos x="59" y="58"/>
                </a:cxn>
                <a:cxn ang="0">
                  <a:pos x="62" y="63"/>
                </a:cxn>
                <a:cxn ang="0">
                  <a:pos x="66" y="64"/>
                </a:cxn>
              </a:cxnLst>
              <a:rect l="0" t="0" r="r" b="b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4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5" y="26"/>
                </a:cxn>
                <a:cxn ang="0">
                  <a:pos x="5" y="28"/>
                </a:cxn>
                <a:cxn ang="0">
                  <a:pos x="5" y="29"/>
                </a:cxn>
                <a:cxn ang="0">
                  <a:pos x="6" y="29"/>
                </a:cxn>
                <a:cxn ang="0">
                  <a:pos x="5" y="28"/>
                </a:cxn>
                <a:cxn ang="0">
                  <a:pos x="6" y="28"/>
                </a:cxn>
                <a:cxn ang="0">
                  <a:pos x="7" y="30"/>
                </a:cxn>
                <a:cxn ang="0">
                  <a:pos x="8" y="34"/>
                </a:cxn>
                <a:cxn ang="0">
                  <a:pos x="8" y="37"/>
                </a:cxn>
                <a:cxn ang="0">
                  <a:pos x="9" y="39"/>
                </a:cxn>
                <a:cxn ang="0">
                  <a:pos x="10" y="42"/>
                </a:cxn>
                <a:cxn ang="0">
                  <a:pos x="20" y="40"/>
                </a:cxn>
                <a:cxn ang="0">
                  <a:pos x="19" y="39"/>
                </a:cxn>
                <a:cxn ang="0">
                  <a:pos x="18" y="38"/>
                </a:cxn>
                <a:cxn ang="0">
                  <a:pos x="18" y="37"/>
                </a:cxn>
                <a:cxn ang="0">
                  <a:pos x="19" y="36"/>
                </a:cxn>
                <a:cxn ang="0">
                  <a:pos x="18" y="34"/>
                </a:cxn>
                <a:cxn ang="0">
                  <a:pos x="18" y="27"/>
                </a:cxn>
                <a:cxn ang="0">
                  <a:pos x="18" y="25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9" y="17"/>
                </a:cxn>
                <a:cxn ang="0">
                  <a:pos x="19" y="15"/>
                </a:cxn>
                <a:cxn ang="0">
                  <a:pos x="19" y="14"/>
                </a:cxn>
                <a:cxn ang="0">
                  <a:pos x="19" y="13"/>
                </a:cxn>
                <a:cxn ang="0">
                  <a:pos x="22" y="11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2"/>
                </a:cxn>
                <a:cxn ang="0">
                  <a:pos x="2" y="34"/>
                </a:cxn>
                <a:cxn ang="0">
                  <a:pos x="6" y="37"/>
                </a:cxn>
                <a:cxn ang="0">
                  <a:pos x="9" y="38"/>
                </a:cxn>
                <a:cxn ang="0">
                  <a:pos x="10" y="40"/>
                </a:cxn>
                <a:cxn ang="0">
                  <a:pos x="11" y="42"/>
                </a:cxn>
                <a:cxn ang="0">
                  <a:pos x="13" y="39"/>
                </a:cxn>
                <a:cxn ang="0">
                  <a:pos x="14" y="35"/>
                </a:cxn>
                <a:cxn ang="0">
                  <a:pos x="17" y="30"/>
                </a:cxn>
                <a:cxn ang="0">
                  <a:pos x="19" y="26"/>
                </a:cxn>
                <a:cxn ang="0">
                  <a:pos x="18" y="19"/>
                </a:cxn>
                <a:cxn ang="0">
                  <a:pos x="17" y="13"/>
                </a:cxn>
                <a:cxn ang="0">
                  <a:pos x="14" y="14"/>
                </a:cxn>
                <a:cxn ang="0">
                  <a:pos x="13" y="14"/>
                </a:cxn>
                <a:cxn ang="0">
                  <a:pos x="12" y="14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5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7" y="19"/>
                </a:cxn>
                <a:cxn ang="0">
                  <a:pos x="9" y="21"/>
                </a:cxn>
                <a:cxn ang="0">
                  <a:pos x="4" y="24"/>
                </a:cxn>
                <a:cxn ang="0">
                  <a:pos x="1" y="28"/>
                </a:cxn>
              </a:cxnLst>
              <a:rect l="0" t="0" r="r" b="b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20" y="0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2" y="10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1" y="12"/>
                </a:cxn>
                <a:cxn ang="0">
                  <a:pos x="17" y="13"/>
                </a:cxn>
                <a:cxn ang="0">
                  <a:pos x="16" y="13"/>
                </a:cxn>
                <a:cxn ang="0">
                  <a:pos x="16" y="13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3" y="15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30" y="7"/>
                </a:cxn>
                <a:cxn ang="0">
                  <a:pos x="29" y="10"/>
                </a:cxn>
                <a:cxn ang="0">
                  <a:pos x="33" y="10"/>
                </a:cxn>
                <a:cxn ang="0">
                  <a:pos x="36" y="15"/>
                </a:cxn>
                <a:cxn ang="0">
                  <a:pos x="41" y="16"/>
                </a:cxn>
                <a:cxn ang="0">
                  <a:pos x="43" y="14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42" y="11"/>
                </a:cxn>
                <a:cxn ang="0">
                  <a:pos x="45" y="16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37" y="21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1"/>
                </a:cxn>
                <a:cxn ang="0">
                  <a:pos x="30" y="20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21" y="17"/>
                </a:cxn>
                <a:cxn ang="0">
                  <a:pos x="10" y="20"/>
                </a:cxn>
                <a:cxn ang="0">
                  <a:pos x="9" y="19"/>
                </a:cxn>
                <a:cxn ang="0">
                  <a:pos x="0" y="21"/>
                </a:cxn>
                <a:cxn ang="0">
                  <a:pos x="0" y="9"/>
                </a:cxn>
              </a:cxnLst>
              <a:rect l="0" t="0" r="r" b="b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8" y="6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0" y="40"/>
                </a:cxn>
                <a:cxn ang="0">
                  <a:pos x="19" y="40"/>
                </a:cxn>
                <a:cxn ang="0">
                  <a:pos x="18" y="42"/>
                </a:cxn>
                <a:cxn ang="0">
                  <a:pos x="17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6" y="43"/>
                </a:cxn>
                <a:cxn ang="0">
                  <a:pos x="16" y="44"/>
                </a:cxn>
                <a:cxn ang="0">
                  <a:pos x="2" y="47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1" y="43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1" y="28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4" y="18"/>
                </a:cxn>
                <a:cxn ang="0">
                  <a:pos x="5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17" y="29"/>
                </a:cxn>
                <a:cxn ang="0">
                  <a:pos x="17" y="30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0" y="34"/>
                </a:cxn>
                <a:cxn ang="0">
                  <a:pos x="20" y="35"/>
                </a:cxn>
                <a:cxn ang="0">
                  <a:pos x="21" y="37"/>
                </a:cxn>
                <a:cxn ang="0">
                  <a:pos x="21" y="38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21" y="40"/>
                </a:cxn>
              </a:cxnLst>
              <a:rect l="0" t="0" r="r" b="b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599" name="Group 15"/>
            <p:cNvGrpSpPr>
              <a:grpSpLocks/>
            </p:cNvGrpSpPr>
            <p:nvPr/>
          </p:nvGrpSpPr>
          <p:grpSpPr bwMode="auto">
            <a:xfrm>
              <a:off x="728" y="1077"/>
              <a:ext cx="4371" cy="2247"/>
              <a:chOff x="728" y="1077"/>
              <a:chExt cx="4371" cy="2247"/>
            </a:xfrm>
          </p:grpSpPr>
          <p:sp>
            <p:nvSpPr>
              <p:cNvPr id="67600" name="Freeform 16"/>
              <p:cNvSpPr>
                <a:spLocks/>
              </p:cNvSpPr>
              <p:nvPr/>
            </p:nvSpPr>
            <p:spPr bwMode="auto">
              <a:xfrm>
                <a:off x="2843" y="1262"/>
                <a:ext cx="457" cy="269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5" y="0"/>
                  </a:cxn>
                  <a:cxn ang="0">
                    <a:pos x="44" y="3"/>
                  </a:cxn>
                  <a:cxn ang="0">
                    <a:pos x="82" y="4"/>
                  </a:cxn>
                  <a:cxn ang="0">
                    <a:pos x="82" y="5"/>
                  </a:cxn>
                  <a:cxn ang="0">
                    <a:pos x="83" y="9"/>
                  </a:cxn>
                  <a:cxn ang="0">
                    <a:pos x="83" y="10"/>
                  </a:cxn>
                  <a:cxn ang="0">
                    <a:pos x="82" y="13"/>
                  </a:cxn>
                  <a:cxn ang="0">
                    <a:pos x="82" y="18"/>
                  </a:cxn>
                  <a:cxn ang="0">
                    <a:pos x="84" y="23"/>
                  </a:cxn>
                  <a:cxn ang="0">
                    <a:pos x="85" y="25"/>
                  </a:cxn>
                  <a:cxn ang="0">
                    <a:pos x="86" y="30"/>
                  </a:cxn>
                  <a:cxn ang="0">
                    <a:pos x="86" y="38"/>
                  </a:cxn>
                  <a:cxn ang="0">
                    <a:pos x="87" y="40"/>
                  </a:cxn>
                  <a:cxn ang="0">
                    <a:pos x="87" y="43"/>
                  </a:cxn>
                  <a:cxn ang="0">
                    <a:pos x="87" y="44"/>
                  </a:cxn>
                  <a:cxn ang="0">
                    <a:pos x="89" y="51"/>
                  </a:cxn>
                  <a:cxn ang="0">
                    <a:pos x="89" y="53"/>
                  </a:cxn>
                  <a:cxn ang="0">
                    <a:pos x="89" y="55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1" name="Freeform 17"/>
              <p:cNvSpPr>
                <a:spLocks/>
              </p:cNvSpPr>
              <p:nvPr/>
            </p:nvSpPr>
            <p:spPr bwMode="auto">
              <a:xfrm>
                <a:off x="2823" y="1511"/>
                <a:ext cx="483" cy="312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" y="17"/>
                  </a:cxn>
                  <a:cxn ang="0">
                    <a:pos x="4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2" y="7"/>
                  </a:cxn>
                  <a:cxn ang="0">
                    <a:pos x="90" y="10"/>
                  </a:cxn>
                  <a:cxn ang="0">
                    <a:pos x="90" y="11"/>
                  </a:cxn>
                  <a:cxn ang="0">
                    <a:pos x="94" y="15"/>
                  </a:cxn>
                  <a:cxn ang="0">
                    <a:pos x="94" y="46"/>
                  </a:cxn>
                  <a:cxn ang="0">
                    <a:pos x="94" y="46"/>
                  </a:cxn>
                  <a:cxn ang="0">
                    <a:pos x="92" y="46"/>
                  </a:cxn>
                  <a:cxn ang="0">
                    <a:pos x="93" y="47"/>
                  </a:cxn>
                  <a:cxn ang="0">
                    <a:pos x="94" y="48"/>
                  </a:cxn>
                  <a:cxn ang="0">
                    <a:pos x="93" y="50"/>
                  </a:cxn>
                  <a:cxn ang="0">
                    <a:pos x="94" y="51"/>
                  </a:cxn>
                  <a:cxn ang="0">
                    <a:pos x="94" y="54"/>
                  </a:cxn>
                  <a:cxn ang="0">
                    <a:pos x="93" y="54"/>
                  </a:cxn>
                  <a:cxn ang="0">
                    <a:pos x="94" y="56"/>
                  </a:cxn>
                  <a:cxn ang="0">
                    <a:pos x="92" y="59"/>
                  </a:cxn>
                  <a:cxn ang="0">
                    <a:pos x="94" y="62"/>
                  </a:cxn>
                  <a:cxn ang="0">
                    <a:pos x="94" y="64"/>
                  </a:cxn>
                  <a:cxn ang="0">
                    <a:pos x="94" y="64"/>
                  </a:cxn>
                  <a:cxn ang="0">
                    <a:pos x="91" y="62"/>
                  </a:cxn>
                  <a:cxn ang="0">
                    <a:pos x="86" y="59"/>
                  </a:cxn>
                  <a:cxn ang="0">
                    <a:pos x="84" y="58"/>
                  </a:cxn>
                  <a:cxn ang="0">
                    <a:pos x="82" y="58"/>
                  </a:cxn>
                  <a:cxn ang="0">
                    <a:pos x="80" y="60"/>
                  </a:cxn>
                  <a:cxn ang="0">
                    <a:pos x="79" y="60"/>
                  </a:cxn>
                  <a:cxn ang="0">
                    <a:pos x="77" y="60"/>
                  </a:cxn>
                  <a:cxn ang="0">
                    <a:pos x="76" y="57"/>
                  </a:cxn>
                  <a:cxn ang="0">
                    <a:pos x="75" y="56"/>
                  </a:cxn>
                  <a:cxn ang="0">
                    <a:pos x="73" y="57"/>
                  </a:cxn>
                  <a:cxn ang="0">
                    <a:pos x="71" y="57"/>
                  </a:cxn>
                  <a:cxn ang="0">
                    <a:pos x="69" y="54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4" h="64">
                    <a:moveTo>
                      <a:pt x="0" y="51"/>
                    </a:moveTo>
                    <a:lnTo>
                      <a:pt x="3" y="17"/>
                    </a:lnTo>
                    <a:lnTo>
                      <a:pt x="4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8"/>
                    </a:lnTo>
                    <a:lnTo>
                      <a:pt x="93" y="50"/>
                    </a:lnTo>
                    <a:lnTo>
                      <a:pt x="94" y="51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2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75" y="56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69" y="54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2" name="Freeform 18"/>
              <p:cNvSpPr>
                <a:spLocks/>
              </p:cNvSpPr>
              <p:nvPr/>
            </p:nvSpPr>
            <p:spPr bwMode="auto">
              <a:xfrm>
                <a:off x="2807" y="1760"/>
                <a:ext cx="571" cy="26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0"/>
                  </a:cxn>
                  <a:cxn ang="0">
                    <a:pos x="72" y="3"/>
                  </a:cxn>
                  <a:cxn ang="0">
                    <a:pos x="74" y="6"/>
                  </a:cxn>
                  <a:cxn ang="0">
                    <a:pos x="76" y="6"/>
                  </a:cxn>
                  <a:cxn ang="0">
                    <a:pos x="78" y="5"/>
                  </a:cxn>
                  <a:cxn ang="0">
                    <a:pos x="79" y="6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7" y="7"/>
                  </a:cxn>
                  <a:cxn ang="0">
                    <a:pos x="89" y="8"/>
                  </a:cxn>
                  <a:cxn ang="0">
                    <a:pos x="94" y="11"/>
                  </a:cxn>
                  <a:cxn ang="0">
                    <a:pos x="97" y="13"/>
                  </a:cxn>
                  <a:cxn ang="0">
                    <a:pos x="97" y="15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98" y="19"/>
                  </a:cxn>
                  <a:cxn ang="0">
                    <a:pos x="99" y="21"/>
                  </a:cxn>
                  <a:cxn ang="0">
                    <a:pos x="100" y="24"/>
                  </a:cxn>
                  <a:cxn ang="0">
                    <a:pos x="101" y="25"/>
                  </a:cxn>
                  <a:cxn ang="0">
                    <a:pos x="101" y="26"/>
                  </a:cxn>
                  <a:cxn ang="0">
                    <a:pos x="101" y="28"/>
                  </a:cxn>
                  <a:cxn ang="0">
                    <a:pos x="103" y="29"/>
                  </a:cxn>
                  <a:cxn ang="0">
                    <a:pos x="104" y="30"/>
                  </a:cxn>
                  <a:cxn ang="0">
                    <a:pos x="103" y="32"/>
                  </a:cxn>
                  <a:cxn ang="0">
                    <a:pos x="103" y="34"/>
                  </a:cxn>
                  <a:cxn ang="0">
                    <a:pos x="105" y="35"/>
                  </a:cxn>
                  <a:cxn ang="0">
                    <a:pos x="105" y="37"/>
                  </a:cxn>
                  <a:cxn ang="0">
                    <a:pos x="104" y="38"/>
                  </a:cxn>
                  <a:cxn ang="0">
                    <a:pos x="105" y="39"/>
                  </a:cxn>
                  <a:cxn ang="0">
                    <a:pos x="106" y="41"/>
                  </a:cxn>
                  <a:cxn ang="0">
                    <a:pos x="105" y="42"/>
                  </a:cxn>
                  <a:cxn ang="0">
                    <a:pos x="106" y="44"/>
                  </a:cxn>
                  <a:cxn ang="0">
                    <a:pos x="106" y="45"/>
                  </a:cxn>
                  <a:cxn ang="0">
                    <a:pos x="107" y="46"/>
                  </a:cxn>
                  <a:cxn ang="0">
                    <a:pos x="108" y="48"/>
                  </a:cxn>
                  <a:cxn ang="0">
                    <a:pos x="109" y="50"/>
                  </a:cxn>
                  <a:cxn ang="0">
                    <a:pos x="111" y="52"/>
                  </a:cxn>
                  <a:cxn ang="0">
                    <a:pos x="111" y="53"/>
                  </a:cxn>
                  <a:cxn ang="0">
                    <a:pos x="111" y="54"/>
                  </a:cxn>
                  <a:cxn ang="0">
                    <a:pos x="111" y="55"/>
                  </a:cxn>
                  <a:cxn ang="0">
                    <a:pos x="25" y="53"/>
                  </a:cxn>
                  <a:cxn ang="0">
                    <a:pos x="26" y="36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3" name="Freeform 19"/>
              <p:cNvSpPr>
                <a:spLocks/>
              </p:cNvSpPr>
              <p:nvPr/>
            </p:nvSpPr>
            <p:spPr bwMode="auto">
              <a:xfrm>
                <a:off x="2921" y="2018"/>
                <a:ext cx="512" cy="25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9" y="2"/>
                  </a:cxn>
                  <a:cxn ang="0">
                    <a:pos x="95" y="6"/>
                  </a:cxn>
                  <a:cxn ang="0">
                    <a:pos x="93" y="8"/>
                  </a:cxn>
                  <a:cxn ang="0">
                    <a:pos x="93" y="10"/>
                  </a:cxn>
                  <a:cxn ang="0">
                    <a:pos x="94" y="12"/>
                  </a:cxn>
                  <a:cxn ang="0">
                    <a:pos x="95" y="12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100" y="53"/>
                  </a:cxn>
                  <a:cxn ang="0">
                    <a:pos x="0" y="5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00" h="53">
                    <a:moveTo>
                      <a:pt x="3" y="0"/>
                    </a:moveTo>
                    <a:lnTo>
                      <a:pt x="89" y="2"/>
                    </a:lnTo>
                    <a:lnTo>
                      <a:pt x="95" y="6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6" y="15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100" y="53"/>
                    </a:lnTo>
                    <a:lnTo>
                      <a:pt x="0" y="5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4" name="Freeform 20"/>
              <p:cNvSpPr>
                <a:spLocks/>
              </p:cNvSpPr>
              <p:nvPr/>
            </p:nvSpPr>
            <p:spPr bwMode="auto">
              <a:xfrm>
                <a:off x="2848" y="2262"/>
                <a:ext cx="595" cy="29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9"/>
                  </a:cxn>
                  <a:cxn ang="0">
                    <a:pos x="40" y="44"/>
                  </a:cxn>
                  <a:cxn ang="0">
                    <a:pos x="42" y="45"/>
                  </a:cxn>
                  <a:cxn ang="0">
                    <a:pos x="45" y="48"/>
                  </a:cxn>
                  <a:cxn ang="0">
                    <a:pos x="48" y="47"/>
                  </a:cxn>
                  <a:cxn ang="0">
                    <a:pos x="50" y="48"/>
                  </a:cxn>
                  <a:cxn ang="0">
                    <a:pos x="51" y="50"/>
                  </a:cxn>
                  <a:cxn ang="0">
                    <a:pos x="55" y="51"/>
                  </a:cxn>
                  <a:cxn ang="0">
                    <a:pos x="57" y="52"/>
                  </a:cxn>
                  <a:cxn ang="0">
                    <a:pos x="59" y="51"/>
                  </a:cxn>
                  <a:cxn ang="0">
                    <a:pos x="61" y="53"/>
                  </a:cxn>
                  <a:cxn ang="0">
                    <a:pos x="65" y="53"/>
                  </a:cxn>
                  <a:cxn ang="0">
                    <a:pos x="67" y="55"/>
                  </a:cxn>
                  <a:cxn ang="0">
                    <a:pos x="68" y="57"/>
                  </a:cxn>
                  <a:cxn ang="0">
                    <a:pos x="71" y="56"/>
                  </a:cxn>
                  <a:cxn ang="0">
                    <a:pos x="75" y="58"/>
                  </a:cxn>
                  <a:cxn ang="0">
                    <a:pos x="77" y="57"/>
                  </a:cxn>
                  <a:cxn ang="0">
                    <a:pos x="79" y="57"/>
                  </a:cxn>
                  <a:cxn ang="0">
                    <a:pos x="79" y="60"/>
                  </a:cxn>
                  <a:cxn ang="0">
                    <a:pos x="80" y="58"/>
                  </a:cxn>
                  <a:cxn ang="0">
                    <a:pos x="82" y="56"/>
                  </a:cxn>
                  <a:cxn ang="0">
                    <a:pos x="83" y="57"/>
                  </a:cxn>
                  <a:cxn ang="0">
                    <a:pos x="85" y="58"/>
                  </a:cxn>
                  <a:cxn ang="0">
                    <a:pos x="87" y="57"/>
                  </a:cxn>
                  <a:cxn ang="0">
                    <a:pos x="87" y="58"/>
                  </a:cxn>
                  <a:cxn ang="0">
                    <a:pos x="90" y="60"/>
                  </a:cxn>
                  <a:cxn ang="0">
                    <a:pos x="93" y="58"/>
                  </a:cxn>
                  <a:cxn ang="0">
                    <a:pos x="99" y="56"/>
                  </a:cxn>
                  <a:cxn ang="0">
                    <a:pos x="101" y="56"/>
                  </a:cxn>
                  <a:cxn ang="0">
                    <a:pos x="106" y="56"/>
                  </a:cxn>
                  <a:cxn ang="0">
                    <a:pos x="113" y="59"/>
                  </a:cxn>
                  <a:cxn ang="0">
                    <a:pos x="115" y="60"/>
                  </a:cxn>
                  <a:cxn ang="0">
                    <a:pos x="116" y="31"/>
                  </a:cxn>
                  <a:cxn ang="0">
                    <a:pos x="114" y="3"/>
                  </a:cxn>
                </a:cxnLst>
                <a:rect l="0" t="0" r="r" b="b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5" name="Freeform 21"/>
              <p:cNvSpPr>
                <a:spLocks/>
              </p:cNvSpPr>
              <p:nvPr/>
            </p:nvSpPr>
            <p:spPr bwMode="auto">
              <a:xfrm>
                <a:off x="3296" y="1718"/>
                <a:ext cx="420" cy="263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4"/>
                  </a:cxn>
                  <a:cxn ang="0">
                    <a:pos x="67" y="6"/>
                  </a:cxn>
                  <a:cxn ang="0">
                    <a:pos x="69" y="13"/>
                  </a:cxn>
                  <a:cxn ang="0">
                    <a:pos x="74" y="16"/>
                  </a:cxn>
                  <a:cxn ang="0">
                    <a:pos x="75" y="18"/>
                  </a:cxn>
                  <a:cxn ang="0">
                    <a:pos x="78" y="21"/>
                  </a:cxn>
                  <a:cxn ang="0">
                    <a:pos x="82" y="26"/>
                  </a:cxn>
                  <a:cxn ang="0">
                    <a:pos x="80" y="29"/>
                  </a:cxn>
                  <a:cxn ang="0">
                    <a:pos x="80" y="31"/>
                  </a:cxn>
                  <a:cxn ang="0">
                    <a:pos x="75" y="34"/>
                  </a:cxn>
                  <a:cxn ang="0">
                    <a:pos x="72" y="35"/>
                  </a:cxn>
                  <a:cxn ang="0">
                    <a:pos x="70" y="38"/>
                  </a:cxn>
                  <a:cxn ang="0">
                    <a:pos x="72" y="41"/>
                  </a:cxn>
                  <a:cxn ang="0">
                    <a:pos x="72" y="44"/>
                  </a:cxn>
                  <a:cxn ang="0">
                    <a:pos x="68" y="50"/>
                  </a:cxn>
                  <a:cxn ang="0">
                    <a:pos x="67" y="53"/>
                  </a:cxn>
                  <a:cxn ang="0">
                    <a:pos x="63" y="50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9" y="45"/>
                  </a:cxn>
                  <a:cxn ang="0">
                    <a:pos x="10" y="42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6" y="33"/>
                  </a:cxn>
                  <a:cxn ang="0">
                    <a:pos x="5" y="31"/>
                  </a:cxn>
                  <a:cxn ang="0">
                    <a:pos x="3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6" name="Freeform 22"/>
              <p:cNvSpPr>
                <a:spLocks/>
              </p:cNvSpPr>
              <p:nvPr/>
            </p:nvSpPr>
            <p:spPr bwMode="auto">
              <a:xfrm>
                <a:off x="3353" y="1962"/>
                <a:ext cx="460" cy="380"/>
              </a:xfrm>
              <a:custGeom>
                <a:avLst/>
                <a:gdLst/>
                <a:ahLst/>
                <a:cxnLst>
                  <a:cxn ang="0">
                    <a:pos x="76" y="69"/>
                  </a:cxn>
                  <a:cxn ang="0">
                    <a:pos x="77" y="71"/>
                  </a:cxn>
                  <a:cxn ang="0">
                    <a:pos x="77" y="74"/>
                  </a:cxn>
                  <a:cxn ang="0">
                    <a:pos x="74" y="77"/>
                  </a:cxn>
                  <a:cxn ang="0">
                    <a:pos x="83" y="78"/>
                  </a:cxn>
                  <a:cxn ang="0">
                    <a:pos x="83" y="74"/>
                  </a:cxn>
                  <a:cxn ang="0">
                    <a:pos x="85" y="69"/>
                  </a:cxn>
                  <a:cxn ang="0">
                    <a:pos x="88" y="67"/>
                  </a:cxn>
                  <a:cxn ang="0">
                    <a:pos x="89" y="67"/>
                  </a:cxn>
                  <a:cxn ang="0">
                    <a:pos x="90" y="61"/>
                  </a:cxn>
                  <a:cxn ang="0">
                    <a:pos x="89" y="60"/>
                  </a:cxn>
                  <a:cxn ang="0">
                    <a:pos x="88" y="59"/>
                  </a:cxn>
                  <a:cxn ang="0">
                    <a:pos x="87" y="60"/>
                  </a:cxn>
                  <a:cxn ang="0">
                    <a:pos x="84" y="56"/>
                  </a:cxn>
                  <a:cxn ang="0">
                    <a:pos x="85" y="54"/>
                  </a:cxn>
                  <a:cxn ang="0">
                    <a:pos x="84" y="52"/>
                  </a:cxn>
                  <a:cxn ang="0">
                    <a:pos x="79" y="46"/>
                  </a:cxn>
                  <a:cxn ang="0">
                    <a:pos x="74" y="43"/>
                  </a:cxn>
                  <a:cxn ang="0">
                    <a:pos x="71" y="38"/>
                  </a:cxn>
                  <a:cxn ang="0">
                    <a:pos x="74" y="34"/>
                  </a:cxn>
                  <a:cxn ang="0">
                    <a:pos x="74" y="30"/>
                  </a:cxn>
                  <a:cxn ang="0">
                    <a:pos x="70" y="27"/>
                  </a:cxn>
                  <a:cxn ang="0">
                    <a:pos x="68" y="29"/>
                  </a:cxn>
                  <a:cxn ang="0">
                    <a:pos x="65" y="22"/>
                  </a:cxn>
                  <a:cxn ang="0">
                    <a:pos x="60" y="18"/>
                  </a:cxn>
                  <a:cxn ang="0">
                    <a:pos x="56" y="13"/>
                  </a:cxn>
                  <a:cxn ang="0">
                    <a:pos x="55" y="6"/>
                  </a:cxn>
                  <a:cxn ang="0">
                    <a:pos x="55" y="4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11" y="16"/>
                  </a:cxn>
                  <a:cxn ang="0">
                    <a:pos x="9" y="20"/>
                  </a:cxn>
                  <a:cxn ang="0">
                    <a:pos x="11" y="22"/>
                  </a:cxn>
                  <a:cxn ang="0">
                    <a:pos x="13" y="26"/>
                  </a:cxn>
                  <a:cxn ang="0">
                    <a:pos x="15" y="27"/>
                  </a:cxn>
                  <a:cxn ang="0">
                    <a:pos x="16" y="72"/>
                  </a:cxn>
                </a:cxnLst>
                <a:rect l="0" t="0" r="r" b="b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7" name="Freeform 23"/>
              <p:cNvSpPr>
                <a:spLocks/>
              </p:cNvSpPr>
              <p:nvPr/>
            </p:nvSpPr>
            <p:spPr bwMode="auto">
              <a:xfrm>
                <a:off x="3526" y="1438"/>
                <a:ext cx="364" cy="371"/>
              </a:xfrm>
              <a:custGeom>
                <a:avLst/>
                <a:gdLst/>
                <a:ahLst/>
                <a:cxnLst>
                  <a:cxn ang="0">
                    <a:pos x="29" y="75"/>
                  </a:cxn>
                  <a:cxn ang="0">
                    <a:pos x="24" y="72"/>
                  </a:cxn>
                  <a:cxn ang="0">
                    <a:pos x="22" y="65"/>
                  </a:cxn>
                  <a:cxn ang="0">
                    <a:pos x="23" y="63"/>
                  </a:cxn>
                  <a:cxn ang="0">
                    <a:pos x="21" y="59"/>
                  </a:cxn>
                  <a:cxn ang="0">
                    <a:pos x="21" y="54"/>
                  </a:cxn>
                  <a:cxn ang="0">
                    <a:pos x="17" y="50"/>
                  </a:cxn>
                  <a:cxn ang="0">
                    <a:pos x="12" y="45"/>
                  </a:cxn>
                  <a:cxn ang="0">
                    <a:pos x="8" y="43"/>
                  </a:cxn>
                  <a:cxn ang="0">
                    <a:pos x="7" y="42"/>
                  </a:cxn>
                  <a:cxn ang="0">
                    <a:pos x="3" y="41"/>
                  </a:cxn>
                  <a:cxn ang="0">
                    <a:pos x="1" y="39"/>
                  </a:cxn>
                  <a:cxn ang="0">
                    <a:pos x="2" y="31"/>
                  </a:cxn>
                  <a:cxn ang="0">
                    <a:pos x="3" y="28"/>
                  </a:cxn>
                  <a:cxn ang="0">
                    <a:pos x="0" y="25"/>
                  </a:cxn>
                  <a:cxn ang="0">
                    <a:pos x="1" y="22"/>
                  </a:cxn>
                  <a:cxn ang="0">
                    <a:pos x="5" y="17"/>
                  </a:cxn>
                  <a:cxn ang="0">
                    <a:pos x="7" y="16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3" y="5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3" y="3"/>
                  </a:cxn>
                  <a:cxn ang="0">
                    <a:pos x="22" y="6"/>
                  </a:cxn>
                  <a:cxn ang="0">
                    <a:pos x="26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44" y="13"/>
                  </a:cxn>
                  <a:cxn ang="0">
                    <a:pos x="48" y="15"/>
                  </a:cxn>
                  <a:cxn ang="0">
                    <a:pos x="50" y="15"/>
                  </a:cxn>
                  <a:cxn ang="0">
                    <a:pos x="51" y="15"/>
                  </a:cxn>
                  <a:cxn ang="0">
                    <a:pos x="56" y="16"/>
                  </a:cxn>
                  <a:cxn ang="0">
                    <a:pos x="56" y="17"/>
                  </a:cxn>
                  <a:cxn ang="0">
                    <a:pos x="58" y="18"/>
                  </a:cxn>
                  <a:cxn ang="0">
                    <a:pos x="61" y="21"/>
                  </a:cxn>
                  <a:cxn ang="0">
                    <a:pos x="60" y="25"/>
                  </a:cxn>
                  <a:cxn ang="0">
                    <a:pos x="63" y="25"/>
                  </a:cxn>
                  <a:cxn ang="0">
                    <a:pos x="62" y="27"/>
                  </a:cxn>
                  <a:cxn ang="0">
                    <a:pos x="64" y="30"/>
                  </a:cxn>
                  <a:cxn ang="0">
                    <a:pos x="61" y="33"/>
                  </a:cxn>
                  <a:cxn ang="0">
                    <a:pos x="59" y="38"/>
                  </a:cxn>
                  <a:cxn ang="0">
                    <a:pos x="59" y="39"/>
                  </a:cxn>
                  <a:cxn ang="0">
                    <a:pos x="63" y="35"/>
                  </a:cxn>
                  <a:cxn ang="0">
                    <a:pos x="66" y="33"/>
                  </a:cxn>
                  <a:cxn ang="0">
                    <a:pos x="68" y="31"/>
                  </a:cxn>
                  <a:cxn ang="0">
                    <a:pos x="68" y="28"/>
                  </a:cxn>
                  <a:cxn ang="0">
                    <a:pos x="69" y="27"/>
                  </a:cxn>
                  <a:cxn ang="0">
                    <a:pos x="70" y="25"/>
                  </a:cxn>
                  <a:cxn ang="0">
                    <a:pos x="71" y="26"/>
                  </a:cxn>
                  <a:cxn ang="0">
                    <a:pos x="69" y="33"/>
                  </a:cxn>
                  <a:cxn ang="0">
                    <a:pos x="68" y="35"/>
                  </a:cxn>
                  <a:cxn ang="0">
                    <a:pos x="66" y="40"/>
                  </a:cxn>
                  <a:cxn ang="0">
                    <a:pos x="66" y="45"/>
                  </a:cxn>
                  <a:cxn ang="0">
                    <a:pos x="64" y="47"/>
                  </a:cxn>
                  <a:cxn ang="0">
                    <a:pos x="65" y="54"/>
                  </a:cxn>
                  <a:cxn ang="0">
                    <a:pos x="63" y="59"/>
                  </a:cxn>
                  <a:cxn ang="0">
                    <a:pos x="65" y="70"/>
                  </a:cxn>
                  <a:cxn ang="0">
                    <a:pos x="65" y="71"/>
                  </a:cxn>
                  <a:cxn ang="0">
                    <a:pos x="65" y="74"/>
                  </a:cxn>
                  <a:cxn ang="0">
                    <a:pos x="30" y="76"/>
                  </a:cxn>
                </a:cxnLst>
                <a:rect l="0" t="0" r="r" b="b"/>
                <a:pathLst>
                  <a:path w="71" h="76">
                    <a:moveTo>
                      <a:pt x="30" y="76"/>
                    </a:moveTo>
                    <a:lnTo>
                      <a:pt x="29" y="75"/>
                    </a:lnTo>
                    <a:lnTo>
                      <a:pt x="28" y="73"/>
                    </a:lnTo>
                    <a:lnTo>
                      <a:pt x="24" y="72"/>
                    </a:lnTo>
                    <a:lnTo>
                      <a:pt x="23" y="67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3" y="63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7" y="50"/>
                    </a:lnTo>
                    <a:lnTo>
                      <a:pt x="13" y="48"/>
                    </a:lnTo>
                    <a:lnTo>
                      <a:pt x="12" y="45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3"/>
                    </a:lnTo>
                    <a:lnTo>
                      <a:pt x="60" y="36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38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69" y="33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9"/>
                    </a:lnTo>
                    <a:lnTo>
                      <a:pt x="63" y="65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30" y="7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8" name="Freeform 24"/>
              <p:cNvSpPr>
                <a:spLocks/>
              </p:cNvSpPr>
              <p:nvPr/>
            </p:nvSpPr>
            <p:spPr bwMode="auto">
              <a:xfrm>
                <a:off x="3787" y="2057"/>
                <a:ext cx="509" cy="249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19" y="47"/>
                  </a:cxn>
                  <a:cxn ang="0">
                    <a:pos x="22" y="47"/>
                  </a:cxn>
                  <a:cxn ang="0">
                    <a:pos x="80" y="41"/>
                  </a:cxn>
                  <a:cxn ang="0">
                    <a:pos x="85" y="38"/>
                  </a:cxn>
                  <a:cxn ang="0">
                    <a:pos x="89" y="35"/>
                  </a:cxn>
                  <a:cxn ang="0">
                    <a:pos x="89" y="33"/>
                  </a:cxn>
                  <a:cxn ang="0">
                    <a:pos x="90" y="31"/>
                  </a:cxn>
                  <a:cxn ang="0">
                    <a:pos x="99" y="23"/>
                  </a:cxn>
                  <a:cxn ang="0">
                    <a:pos x="98" y="22"/>
                  </a:cxn>
                  <a:cxn ang="0">
                    <a:pos x="97" y="21"/>
                  </a:cxn>
                  <a:cxn ang="0">
                    <a:pos x="95" y="20"/>
                  </a:cxn>
                  <a:cxn ang="0">
                    <a:pos x="94" y="20"/>
                  </a:cxn>
                  <a:cxn ang="0">
                    <a:pos x="90" y="14"/>
                  </a:cxn>
                  <a:cxn ang="0">
                    <a:pos x="89" y="12"/>
                  </a:cxn>
                  <a:cxn ang="0">
                    <a:pos x="89" y="8"/>
                  </a:cxn>
                  <a:cxn ang="0">
                    <a:pos x="87" y="7"/>
                  </a:cxn>
                  <a:cxn ang="0">
                    <a:pos x="84" y="4"/>
                  </a:cxn>
                  <a:cxn ang="0">
                    <a:pos x="82" y="4"/>
                  </a:cxn>
                  <a:cxn ang="0">
                    <a:pos x="81" y="6"/>
                  </a:cxn>
                  <a:cxn ang="0">
                    <a:pos x="78" y="6"/>
                  </a:cxn>
                  <a:cxn ang="0">
                    <a:pos x="75" y="6"/>
                  </a:cxn>
                  <a:cxn ang="0">
                    <a:pos x="71" y="5"/>
                  </a:cxn>
                  <a:cxn ang="0">
                    <a:pos x="66" y="4"/>
                  </a:cxn>
                  <a:cxn ang="0">
                    <a:pos x="63" y="0"/>
                  </a:cxn>
                  <a:cxn ang="0">
                    <a:pos x="61" y="1"/>
                  </a:cxn>
                  <a:cxn ang="0">
                    <a:pos x="58" y="0"/>
                  </a:cxn>
                  <a:cxn ang="0">
                    <a:pos x="58" y="2"/>
                  </a:cxn>
                  <a:cxn ang="0">
                    <a:pos x="58" y="6"/>
                  </a:cxn>
                  <a:cxn ang="0">
                    <a:pos x="55" y="8"/>
                  </a:cxn>
                  <a:cxn ang="0">
                    <a:pos x="51" y="8"/>
                  </a:cxn>
                  <a:cxn ang="0">
                    <a:pos x="46" y="18"/>
                  </a:cxn>
                  <a:cxn ang="0">
                    <a:pos x="42" y="21"/>
                  </a:cxn>
                  <a:cxn ang="0">
                    <a:pos x="39" y="19"/>
                  </a:cxn>
                  <a:cxn ang="0">
                    <a:pos x="37" y="24"/>
                  </a:cxn>
                  <a:cxn ang="0">
                    <a:pos x="35" y="24"/>
                  </a:cxn>
                  <a:cxn ang="0">
                    <a:pos x="32" y="23"/>
                  </a:cxn>
                  <a:cxn ang="0">
                    <a:pos x="30" y="26"/>
                  </a:cxn>
                  <a:cxn ang="0">
                    <a:pos x="26" y="24"/>
                  </a:cxn>
                  <a:cxn ang="0">
                    <a:pos x="20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8" y="33"/>
                  </a:cxn>
                  <a:cxn ang="0">
                    <a:pos x="12" y="34"/>
                  </a:cxn>
                  <a:cxn ang="0">
                    <a:pos x="13" y="40"/>
                  </a:cxn>
                  <a:cxn ang="0">
                    <a:pos x="10" y="39"/>
                  </a:cxn>
                  <a:cxn ang="0">
                    <a:pos x="6" y="38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5" y="44"/>
                  </a:cxn>
                  <a:cxn ang="0">
                    <a:pos x="3" y="49"/>
                  </a:cxn>
                  <a:cxn ang="0">
                    <a:pos x="1" y="49"/>
                  </a:cxn>
                  <a:cxn ang="0">
                    <a:pos x="0" y="51"/>
                  </a:cxn>
                </a:cxnLst>
                <a:rect l="0" t="0" r="r" b="b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9" name="Freeform 25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9" y="3"/>
                  </a:cxn>
                  <a:cxn ang="0">
                    <a:pos x="87" y="4"/>
                  </a:cxn>
                  <a:cxn ang="0">
                    <a:pos x="31" y="9"/>
                  </a:cxn>
                  <a:cxn ang="0">
                    <a:pos x="31" y="8"/>
                  </a:cxn>
                  <a:cxn ang="0">
                    <a:pos x="28" y="9"/>
                  </a:cxn>
                  <a:cxn ang="0">
                    <a:pos x="29" y="10"/>
                  </a:cxn>
                  <a:cxn ang="0">
                    <a:pos x="29" y="11"/>
                  </a:cxn>
                  <a:cxn ang="0">
                    <a:pos x="9" y="13"/>
                  </a:cxn>
                  <a:cxn ang="0">
                    <a:pos x="8" y="15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7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6" y="25"/>
                  </a:cxn>
                  <a:cxn ang="0">
                    <a:pos x="5" y="26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9"/>
                  </a:cxn>
                  <a:cxn ang="0">
                    <a:pos x="29" y="37"/>
                  </a:cxn>
                  <a:cxn ang="0">
                    <a:pos x="65" y="34"/>
                  </a:cxn>
                  <a:cxn ang="0">
                    <a:pos x="78" y="32"/>
                  </a:cxn>
                  <a:cxn ang="0">
                    <a:pos x="79" y="28"/>
                  </a:cxn>
                  <a:cxn ang="0">
                    <a:pos x="80" y="28"/>
                  </a:cxn>
                  <a:cxn ang="0">
                    <a:pos x="80" y="28"/>
                  </a:cxn>
                  <a:cxn ang="0">
                    <a:pos x="81" y="27"/>
                  </a:cxn>
                  <a:cxn ang="0">
                    <a:pos x="82" y="26"/>
                  </a:cxn>
                  <a:cxn ang="0">
                    <a:pos x="81" y="25"/>
                  </a:cxn>
                  <a:cxn ang="0">
                    <a:pos x="82" y="24"/>
                  </a:cxn>
                  <a:cxn ang="0">
                    <a:pos x="83" y="23"/>
                  </a:cxn>
                  <a:cxn ang="0">
                    <a:pos x="86" y="22"/>
                  </a:cxn>
                  <a:cxn ang="0">
                    <a:pos x="89" y="21"/>
                  </a:cxn>
                  <a:cxn ang="0">
                    <a:pos x="92" y="18"/>
                  </a:cxn>
                  <a:cxn ang="0">
                    <a:pos x="93" y="18"/>
                  </a:cxn>
                  <a:cxn ang="0">
                    <a:pos x="95" y="16"/>
                  </a:cxn>
                  <a:cxn ang="0">
                    <a:pos x="96" y="14"/>
                  </a:cxn>
                  <a:cxn ang="0">
                    <a:pos x="96" y="14"/>
                  </a:cxn>
                  <a:cxn ang="0">
                    <a:pos x="97" y="14"/>
                  </a:cxn>
                  <a:cxn ang="0">
                    <a:pos x="98" y="14"/>
                  </a:cxn>
                  <a:cxn ang="0">
                    <a:pos x="98" y="13"/>
                  </a:cxn>
                  <a:cxn ang="0">
                    <a:pos x="99" y="12"/>
                  </a:cxn>
                  <a:cxn ang="0">
                    <a:pos x="99" y="12"/>
                  </a:cxn>
                  <a:cxn ang="0">
                    <a:pos x="100" y="13"/>
                  </a:cxn>
                  <a:cxn ang="0">
                    <a:pos x="101" y="12"/>
                  </a:cxn>
                  <a:cxn ang="0">
                    <a:pos x="101" y="12"/>
                  </a:cxn>
                  <a:cxn ang="0">
                    <a:pos x="103" y="10"/>
                  </a:cxn>
                  <a:cxn ang="0">
                    <a:pos x="104" y="10"/>
                  </a:cxn>
                  <a:cxn ang="0">
                    <a:pos x="106" y="10"/>
                  </a:cxn>
                  <a:cxn ang="0">
                    <a:pos x="109" y="6"/>
                  </a:cxn>
                  <a:cxn ang="0">
                    <a:pos x="110" y="5"/>
                  </a:cxn>
                  <a:cxn ang="0">
                    <a:pos x="111" y="4"/>
                  </a:cxn>
                  <a:cxn ang="0">
                    <a:pos x="111" y="3"/>
                  </a:cxn>
                  <a:cxn ang="0">
                    <a:pos x="111" y="1"/>
                  </a:cxn>
                  <a:cxn ang="0">
                    <a:pos x="111" y="0"/>
                  </a:cxn>
                  <a:cxn ang="0">
                    <a:pos x="111" y="0"/>
                  </a:cxn>
                </a:cxnLst>
                <a:rect l="0" t="0" r="r" b="b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0" name="Freeform 26"/>
              <p:cNvSpPr>
                <a:spLocks/>
              </p:cNvSpPr>
              <p:nvPr/>
            </p:nvSpPr>
            <p:spPr bwMode="auto">
              <a:xfrm>
                <a:off x="4060" y="1789"/>
                <a:ext cx="291" cy="307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3" y="59"/>
                  </a:cxn>
                  <a:cxn ang="0">
                    <a:pos x="18" y="60"/>
                  </a:cxn>
                  <a:cxn ang="0">
                    <a:pos x="22" y="61"/>
                  </a:cxn>
                  <a:cxn ang="0">
                    <a:pos x="25" y="61"/>
                  </a:cxn>
                  <a:cxn ang="0">
                    <a:pos x="28" y="61"/>
                  </a:cxn>
                  <a:cxn ang="0">
                    <a:pos x="29" y="59"/>
                  </a:cxn>
                  <a:cxn ang="0">
                    <a:pos x="31" y="59"/>
                  </a:cxn>
                  <a:cxn ang="0">
                    <a:pos x="34" y="62"/>
                  </a:cxn>
                  <a:cxn ang="0">
                    <a:pos x="36" y="63"/>
                  </a:cxn>
                  <a:cxn ang="0">
                    <a:pos x="39" y="61"/>
                  </a:cxn>
                  <a:cxn ang="0">
                    <a:pos x="40" y="58"/>
                  </a:cxn>
                  <a:cxn ang="0">
                    <a:pos x="41" y="52"/>
                  </a:cxn>
                  <a:cxn ang="0">
                    <a:pos x="44" y="54"/>
                  </a:cxn>
                  <a:cxn ang="0">
                    <a:pos x="45" y="51"/>
                  </a:cxn>
                  <a:cxn ang="0">
                    <a:pos x="47" y="47"/>
                  </a:cxn>
                  <a:cxn ang="0">
                    <a:pos x="48" y="45"/>
                  </a:cxn>
                  <a:cxn ang="0">
                    <a:pos x="51" y="44"/>
                  </a:cxn>
                  <a:cxn ang="0">
                    <a:pos x="53" y="41"/>
                  </a:cxn>
                  <a:cxn ang="0">
                    <a:pos x="55" y="39"/>
                  </a:cxn>
                  <a:cxn ang="0">
                    <a:pos x="55" y="36"/>
                  </a:cxn>
                  <a:cxn ang="0">
                    <a:pos x="56" y="34"/>
                  </a:cxn>
                  <a:cxn ang="0">
                    <a:pos x="54" y="26"/>
                  </a:cxn>
                  <a:cxn ang="0">
                    <a:pos x="55" y="23"/>
                  </a:cxn>
                  <a:cxn ang="0">
                    <a:pos x="57" y="22"/>
                  </a:cxn>
                  <a:cxn ang="0">
                    <a:pos x="46" y="3"/>
                  </a:cxn>
                  <a:cxn ang="0">
                    <a:pos x="42" y="6"/>
                  </a:cxn>
                  <a:cxn ang="0">
                    <a:pos x="37" y="10"/>
                  </a:cxn>
                  <a:cxn ang="0">
                    <a:pos x="34" y="10"/>
                  </a:cxn>
                  <a:cxn ang="0">
                    <a:pos x="30" y="13"/>
                  </a:cxn>
                  <a:cxn ang="0">
                    <a:pos x="27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19" y="9"/>
                  </a:cxn>
                  <a:cxn ang="0">
                    <a:pos x="17" y="10"/>
                  </a:cxn>
                  <a:cxn ang="0">
                    <a:pos x="0" y="11"/>
                  </a:cxn>
                </a:cxnLst>
                <a:rect l="0" t="0" r="r" b="b"/>
                <a:pathLst>
                  <a:path w="57" h="63">
                    <a:moveTo>
                      <a:pt x="0" y="11"/>
                    </a:moveTo>
                    <a:lnTo>
                      <a:pt x="5" y="55"/>
                    </a:lnTo>
                    <a:lnTo>
                      <a:pt x="6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3" y="61"/>
                    </a:lnTo>
                    <a:lnTo>
                      <a:pt x="34" y="62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6" y="34"/>
                    </a:lnTo>
                    <a:lnTo>
                      <a:pt x="57" y="27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3" y="0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2" y="6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1" name="Freeform 27"/>
              <p:cNvSpPr>
                <a:spLocks/>
              </p:cNvSpPr>
              <p:nvPr/>
            </p:nvSpPr>
            <p:spPr bwMode="auto">
              <a:xfrm>
                <a:off x="4141" y="2179"/>
                <a:ext cx="610" cy="249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39"/>
                  </a:cxn>
                  <a:cxn ang="0">
                    <a:pos x="5" y="36"/>
                  </a:cxn>
                  <a:cxn ang="0">
                    <a:pos x="14" y="31"/>
                  </a:cxn>
                  <a:cxn ang="0">
                    <a:pos x="18" y="27"/>
                  </a:cxn>
                  <a:cxn ang="0">
                    <a:pos x="20" y="27"/>
                  </a:cxn>
                  <a:cxn ang="0">
                    <a:pos x="21" y="25"/>
                  </a:cxn>
                  <a:cxn ang="0">
                    <a:pos x="23" y="25"/>
                  </a:cxn>
                  <a:cxn ang="0">
                    <a:pos x="28" y="23"/>
                  </a:cxn>
                  <a:cxn ang="0">
                    <a:pos x="33" y="17"/>
                  </a:cxn>
                  <a:cxn ang="0">
                    <a:pos x="33" y="13"/>
                  </a:cxn>
                  <a:cxn ang="0">
                    <a:pos x="37" y="13"/>
                  </a:cxn>
                  <a:cxn ang="0">
                    <a:pos x="42" y="12"/>
                  </a:cxn>
                  <a:cxn ang="0">
                    <a:pos x="113" y="1"/>
                  </a:cxn>
                  <a:cxn ang="0">
                    <a:pos x="114" y="2"/>
                  </a:cxn>
                  <a:cxn ang="0">
                    <a:pos x="116" y="5"/>
                  </a:cxn>
                  <a:cxn ang="0">
                    <a:pos x="116" y="6"/>
                  </a:cxn>
                  <a:cxn ang="0">
                    <a:pos x="114" y="5"/>
                  </a:cxn>
                  <a:cxn ang="0">
                    <a:pos x="113" y="6"/>
                  </a:cxn>
                  <a:cxn ang="0">
                    <a:pos x="109" y="8"/>
                  </a:cxn>
                  <a:cxn ang="0">
                    <a:pos x="105" y="11"/>
                  </a:cxn>
                  <a:cxn ang="0">
                    <a:pos x="106" y="12"/>
                  </a:cxn>
                  <a:cxn ang="0">
                    <a:pos x="112" y="9"/>
                  </a:cxn>
                  <a:cxn ang="0">
                    <a:pos x="114" y="11"/>
                  </a:cxn>
                  <a:cxn ang="0">
                    <a:pos x="115" y="11"/>
                  </a:cxn>
                  <a:cxn ang="0">
                    <a:pos x="118" y="9"/>
                  </a:cxn>
                  <a:cxn ang="0">
                    <a:pos x="119" y="14"/>
                  </a:cxn>
                  <a:cxn ang="0">
                    <a:pos x="117" y="17"/>
                  </a:cxn>
                  <a:cxn ang="0">
                    <a:pos x="114" y="19"/>
                  </a:cxn>
                  <a:cxn ang="0">
                    <a:pos x="110" y="20"/>
                  </a:cxn>
                  <a:cxn ang="0">
                    <a:pos x="109" y="19"/>
                  </a:cxn>
                  <a:cxn ang="0">
                    <a:pos x="108" y="18"/>
                  </a:cxn>
                  <a:cxn ang="0">
                    <a:pos x="108" y="21"/>
                  </a:cxn>
                  <a:cxn ang="0">
                    <a:pos x="109" y="22"/>
                  </a:cxn>
                  <a:cxn ang="0">
                    <a:pos x="110" y="24"/>
                  </a:cxn>
                  <a:cxn ang="0">
                    <a:pos x="105" y="27"/>
                  </a:cxn>
                  <a:cxn ang="0">
                    <a:pos x="105" y="29"/>
                  </a:cxn>
                  <a:cxn ang="0">
                    <a:pos x="112" y="27"/>
                  </a:cxn>
                  <a:cxn ang="0">
                    <a:pos x="114" y="27"/>
                  </a:cxn>
                  <a:cxn ang="0">
                    <a:pos x="109" y="32"/>
                  </a:cxn>
                  <a:cxn ang="0">
                    <a:pos x="103" y="36"/>
                  </a:cxn>
                  <a:cxn ang="0">
                    <a:pos x="102" y="37"/>
                  </a:cxn>
                  <a:cxn ang="0">
                    <a:pos x="96" y="44"/>
                  </a:cxn>
                  <a:cxn ang="0">
                    <a:pos x="93" y="50"/>
                  </a:cxn>
                  <a:cxn ang="0">
                    <a:pos x="69" y="39"/>
                  </a:cxn>
                  <a:cxn ang="0">
                    <a:pos x="50" y="36"/>
                  </a:cxn>
                  <a:cxn ang="0">
                    <a:pos x="49" y="36"/>
                  </a:cxn>
                  <a:cxn ang="0">
                    <a:pos x="30" y="37"/>
                  </a:cxn>
                  <a:cxn ang="0">
                    <a:pos x="26" y="40"/>
                  </a:cxn>
                  <a:cxn ang="0">
                    <a:pos x="0" y="45"/>
                  </a:cxn>
                </a:cxnLst>
                <a:rect l="0" t="0" r="r" b="b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102" y="37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2" name="Freeform 28"/>
              <p:cNvSpPr>
                <a:spLocks/>
              </p:cNvSpPr>
              <p:nvPr/>
            </p:nvSpPr>
            <p:spPr bwMode="auto">
              <a:xfrm>
                <a:off x="3962" y="2716"/>
                <a:ext cx="630" cy="45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3" y="19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9" y="17"/>
                  </a:cxn>
                  <a:cxn ang="0">
                    <a:pos x="19" y="14"/>
                  </a:cxn>
                  <a:cxn ang="0">
                    <a:pos x="19" y="16"/>
                  </a:cxn>
                  <a:cxn ang="0">
                    <a:pos x="25" y="17"/>
                  </a:cxn>
                  <a:cxn ang="0">
                    <a:pos x="29" y="18"/>
                  </a:cxn>
                  <a:cxn ang="0">
                    <a:pos x="31" y="19"/>
                  </a:cxn>
                  <a:cxn ang="0">
                    <a:pos x="31" y="20"/>
                  </a:cxn>
                  <a:cxn ang="0">
                    <a:pos x="36" y="24"/>
                  </a:cxn>
                  <a:cxn ang="0">
                    <a:pos x="35" y="25"/>
                  </a:cxn>
                  <a:cxn ang="0">
                    <a:pos x="34" y="26"/>
                  </a:cxn>
                  <a:cxn ang="0">
                    <a:pos x="41" y="24"/>
                  </a:cxn>
                  <a:cxn ang="0">
                    <a:pos x="50" y="21"/>
                  </a:cxn>
                  <a:cxn ang="0">
                    <a:pos x="50" y="18"/>
                  </a:cxn>
                  <a:cxn ang="0">
                    <a:pos x="61" y="21"/>
                  </a:cxn>
                  <a:cxn ang="0">
                    <a:pos x="69" y="28"/>
                  </a:cxn>
                  <a:cxn ang="0">
                    <a:pos x="74" y="30"/>
                  </a:cxn>
                  <a:cxn ang="0">
                    <a:pos x="77" y="36"/>
                  </a:cxn>
                  <a:cxn ang="0">
                    <a:pos x="76" y="48"/>
                  </a:cxn>
                  <a:cxn ang="0">
                    <a:pos x="80" y="54"/>
                  </a:cxn>
                  <a:cxn ang="0">
                    <a:pos x="79" y="50"/>
                  </a:cxn>
                  <a:cxn ang="0">
                    <a:pos x="82" y="51"/>
                  </a:cxn>
                  <a:cxn ang="0">
                    <a:pos x="83" y="50"/>
                  </a:cxn>
                  <a:cxn ang="0">
                    <a:pos x="83" y="53"/>
                  </a:cxn>
                  <a:cxn ang="0">
                    <a:pos x="80" y="57"/>
                  </a:cxn>
                  <a:cxn ang="0">
                    <a:pos x="83" y="61"/>
                  </a:cxn>
                  <a:cxn ang="0">
                    <a:pos x="89" y="68"/>
                  </a:cxn>
                  <a:cxn ang="0">
                    <a:pos x="91" y="69"/>
                  </a:cxn>
                  <a:cxn ang="0">
                    <a:pos x="94" y="74"/>
                  </a:cxn>
                  <a:cxn ang="0">
                    <a:pos x="99" y="82"/>
                  </a:cxn>
                  <a:cxn ang="0">
                    <a:pos x="108" y="88"/>
                  </a:cxn>
                  <a:cxn ang="0">
                    <a:pos x="111" y="90"/>
                  </a:cxn>
                  <a:cxn ang="0">
                    <a:pos x="110" y="91"/>
                  </a:cxn>
                  <a:cxn ang="0">
                    <a:pos x="109" y="92"/>
                  </a:cxn>
                  <a:cxn ang="0">
                    <a:pos x="113" y="92"/>
                  </a:cxn>
                  <a:cxn ang="0">
                    <a:pos x="121" y="88"/>
                  </a:cxn>
                  <a:cxn ang="0">
                    <a:pos x="121" y="82"/>
                  </a:cxn>
                  <a:cxn ang="0">
                    <a:pos x="122" y="74"/>
                  </a:cxn>
                  <a:cxn ang="0">
                    <a:pos x="121" y="61"/>
                  </a:cxn>
                  <a:cxn ang="0">
                    <a:pos x="113" y="48"/>
                  </a:cxn>
                  <a:cxn ang="0">
                    <a:pos x="110" y="43"/>
                  </a:cxn>
                  <a:cxn ang="0">
                    <a:pos x="110" y="38"/>
                  </a:cxn>
                  <a:cxn ang="0">
                    <a:pos x="103" y="29"/>
                  </a:cxn>
                  <a:cxn ang="0">
                    <a:pos x="99" y="24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8" y="1"/>
                  </a:cxn>
                  <a:cxn ang="0">
                    <a:pos x="82" y="1"/>
                  </a:cxn>
                  <a:cxn ang="0">
                    <a:pos x="82" y="7"/>
                  </a:cxn>
                  <a:cxn ang="0">
                    <a:pos x="80" y="8"/>
                  </a:cxn>
                  <a:cxn ang="0">
                    <a:pos x="39" y="7"/>
                  </a:cxn>
                  <a:cxn ang="0">
                    <a:pos x="38" y="3"/>
                  </a:cxn>
                </a:cxnLst>
                <a:rect l="0" t="0" r="r" b="b"/>
                <a:pathLst>
                  <a:path w="123" h="93">
                    <a:moveTo>
                      <a:pt x="38" y="3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5" y="27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5" y="17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5" y="25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76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7" y="43"/>
                    </a:lnTo>
                    <a:lnTo>
                      <a:pt x="76" y="48"/>
                    </a:lnTo>
                    <a:lnTo>
                      <a:pt x="76" y="51"/>
                    </a:lnTo>
                    <a:lnTo>
                      <a:pt x="77" y="53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80" y="49"/>
                    </a:lnTo>
                    <a:lnTo>
                      <a:pt x="82" y="51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1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2" y="54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1" y="59"/>
                    </a:lnTo>
                    <a:lnTo>
                      <a:pt x="83" y="61"/>
                    </a:lnTo>
                    <a:lnTo>
                      <a:pt x="85" y="66"/>
                    </a:lnTo>
                    <a:lnTo>
                      <a:pt x="89" y="68"/>
                    </a:lnTo>
                    <a:lnTo>
                      <a:pt x="89" y="68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2" y="73"/>
                    </a:lnTo>
                    <a:lnTo>
                      <a:pt x="94" y="74"/>
                    </a:lnTo>
                    <a:lnTo>
                      <a:pt x="95" y="74"/>
                    </a:lnTo>
                    <a:lnTo>
                      <a:pt x="98" y="81"/>
                    </a:lnTo>
                    <a:lnTo>
                      <a:pt x="99" y="82"/>
                    </a:lnTo>
                    <a:lnTo>
                      <a:pt x="102" y="83"/>
                    </a:lnTo>
                    <a:lnTo>
                      <a:pt x="104" y="83"/>
                    </a:lnTo>
                    <a:lnTo>
                      <a:pt x="108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1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1"/>
                    </a:lnTo>
                    <a:lnTo>
                      <a:pt x="109" y="91"/>
                    </a:lnTo>
                    <a:lnTo>
                      <a:pt x="109" y="92"/>
                    </a:lnTo>
                    <a:lnTo>
                      <a:pt x="110" y="93"/>
                    </a:lnTo>
                    <a:lnTo>
                      <a:pt x="112" y="93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20" y="90"/>
                    </a:lnTo>
                    <a:lnTo>
                      <a:pt x="121" y="88"/>
                    </a:lnTo>
                    <a:lnTo>
                      <a:pt x="121" y="87"/>
                    </a:lnTo>
                    <a:lnTo>
                      <a:pt x="121" y="84"/>
                    </a:lnTo>
                    <a:lnTo>
                      <a:pt x="121" y="82"/>
                    </a:lnTo>
                    <a:lnTo>
                      <a:pt x="122" y="79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22" y="71"/>
                    </a:lnTo>
                    <a:lnTo>
                      <a:pt x="122" y="66"/>
                    </a:lnTo>
                    <a:lnTo>
                      <a:pt x="121" y="61"/>
                    </a:lnTo>
                    <a:lnTo>
                      <a:pt x="120" y="60"/>
                    </a:lnTo>
                    <a:lnTo>
                      <a:pt x="116" y="54"/>
                    </a:lnTo>
                    <a:lnTo>
                      <a:pt x="113" y="48"/>
                    </a:lnTo>
                    <a:lnTo>
                      <a:pt x="110" y="44"/>
                    </a:lnTo>
                    <a:lnTo>
                      <a:pt x="110" y="43"/>
                    </a:lnTo>
                    <a:lnTo>
                      <a:pt x="110" y="43"/>
                    </a:lnTo>
                    <a:lnTo>
                      <a:pt x="109" y="40"/>
                    </a:lnTo>
                    <a:lnTo>
                      <a:pt x="109" y="39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06" y="31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4"/>
                    </a:lnTo>
                    <a:lnTo>
                      <a:pt x="95" y="17"/>
                    </a:lnTo>
                    <a:lnTo>
                      <a:pt x="94" y="14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1" y="7"/>
                    </a:lnTo>
                    <a:lnTo>
                      <a:pt x="90" y="6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6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3" name="Freeform 29"/>
              <p:cNvSpPr>
                <a:spLocks/>
              </p:cNvSpPr>
              <p:nvPr/>
            </p:nvSpPr>
            <p:spPr bwMode="auto">
              <a:xfrm>
                <a:off x="3433" y="2298"/>
                <a:ext cx="344" cy="30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61" y="2"/>
                  </a:cxn>
                  <a:cxn ang="0">
                    <a:pos x="62" y="3"/>
                  </a:cxn>
                  <a:cxn ang="0">
                    <a:pos x="61" y="5"/>
                  </a:cxn>
                  <a:cxn ang="0">
                    <a:pos x="60" y="6"/>
                  </a:cxn>
                  <a:cxn ang="0">
                    <a:pos x="58" y="8"/>
                  </a:cxn>
                  <a:cxn ang="0">
                    <a:pos x="58" y="9"/>
                  </a:cxn>
                  <a:cxn ang="0">
                    <a:pos x="67" y="9"/>
                  </a:cxn>
                  <a:cxn ang="0">
                    <a:pos x="67" y="9"/>
                  </a:cxn>
                  <a:cxn ang="0">
                    <a:pos x="67" y="10"/>
                  </a:cxn>
                  <a:cxn ang="0">
                    <a:pos x="66" y="12"/>
                  </a:cxn>
                  <a:cxn ang="0">
                    <a:pos x="65" y="13"/>
                  </a:cxn>
                  <a:cxn ang="0">
                    <a:pos x="64" y="17"/>
                  </a:cxn>
                  <a:cxn ang="0">
                    <a:pos x="62" y="19"/>
                  </a:cxn>
                  <a:cxn ang="0">
                    <a:pos x="62" y="22"/>
                  </a:cxn>
                  <a:cxn ang="0">
                    <a:pos x="62" y="25"/>
                  </a:cxn>
                  <a:cxn ang="0">
                    <a:pos x="62" y="25"/>
                  </a:cxn>
                  <a:cxn ang="0">
                    <a:pos x="60" y="26"/>
                  </a:cxn>
                  <a:cxn ang="0">
                    <a:pos x="60" y="27"/>
                  </a:cxn>
                  <a:cxn ang="0">
                    <a:pos x="57" y="29"/>
                  </a:cxn>
                  <a:cxn ang="0">
                    <a:pos x="57" y="32"/>
                  </a:cxn>
                  <a:cxn ang="0">
                    <a:pos x="57" y="35"/>
                  </a:cxn>
                  <a:cxn ang="0">
                    <a:pos x="56" y="36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1" y="41"/>
                  </a:cxn>
                  <a:cxn ang="0">
                    <a:pos x="51" y="43"/>
                  </a:cxn>
                  <a:cxn ang="0">
                    <a:pos x="50" y="45"/>
                  </a:cxn>
                  <a:cxn ang="0">
                    <a:pos x="50" y="46"/>
                  </a:cxn>
                  <a:cxn ang="0">
                    <a:pos x="49" y="49"/>
                  </a:cxn>
                  <a:cxn ang="0">
                    <a:pos x="48" y="51"/>
                  </a:cxn>
                  <a:cxn ang="0">
                    <a:pos x="49" y="54"/>
                  </a:cxn>
                  <a:cxn ang="0">
                    <a:pos x="50" y="55"/>
                  </a:cxn>
                  <a:cxn ang="0">
                    <a:pos x="50" y="57"/>
                  </a:cxn>
                  <a:cxn ang="0">
                    <a:pos x="50" y="57"/>
                  </a:cxn>
                  <a:cxn ang="0">
                    <a:pos x="50" y="58"/>
                  </a:cxn>
                  <a:cxn ang="0">
                    <a:pos x="50" y="58"/>
                  </a:cxn>
                  <a:cxn ang="0">
                    <a:pos x="49" y="60"/>
                  </a:cxn>
                  <a:cxn ang="0">
                    <a:pos x="50" y="61"/>
                  </a:cxn>
                  <a:cxn ang="0">
                    <a:pos x="8" y="62"/>
                  </a:cxn>
                  <a:cxn ang="0">
                    <a:pos x="8" y="53"/>
                  </a:cxn>
                  <a:cxn ang="0">
                    <a:pos x="6" y="52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2" y="51"/>
                  </a:cxn>
                  <a:cxn ang="0">
                    <a:pos x="2" y="2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4" name="Freeform 30"/>
              <p:cNvSpPr>
                <a:spLocks/>
              </p:cNvSpPr>
              <p:nvPr/>
            </p:nvSpPr>
            <p:spPr bwMode="auto">
              <a:xfrm>
                <a:off x="1491" y="1614"/>
                <a:ext cx="553" cy="897"/>
              </a:xfrm>
              <a:custGeom>
                <a:avLst/>
                <a:gdLst/>
                <a:ahLst/>
                <a:cxnLst>
                  <a:cxn ang="0">
                    <a:pos x="61" y="179"/>
                  </a:cxn>
                  <a:cxn ang="0">
                    <a:pos x="61" y="177"/>
                  </a:cxn>
                  <a:cxn ang="0">
                    <a:pos x="60" y="175"/>
                  </a:cxn>
                  <a:cxn ang="0">
                    <a:pos x="57" y="163"/>
                  </a:cxn>
                  <a:cxn ang="0">
                    <a:pos x="50" y="156"/>
                  </a:cxn>
                  <a:cxn ang="0">
                    <a:pos x="48" y="153"/>
                  </a:cxn>
                  <a:cxn ang="0">
                    <a:pos x="46" y="150"/>
                  </a:cxn>
                  <a:cxn ang="0">
                    <a:pos x="39" y="147"/>
                  </a:cxn>
                  <a:cxn ang="0">
                    <a:pos x="33" y="141"/>
                  </a:cxn>
                  <a:cxn ang="0">
                    <a:pos x="22" y="136"/>
                  </a:cxn>
                  <a:cxn ang="0">
                    <a:pos x="22" y="132"/>
                  </a:cxn>
                  <a:cxn ang="0">
                    <a:pos x="23" y="127"/>
                  </a:cxn>
                  <a:cxn ang="0">
                    <a:pos x="21" y="122"/>
                  </a:cxn>
                  <a:cxn ang="0">
                    <a:pos x="22" y="120"/>
                  </a:cxn>
                  <a:cxn ang="0">
                    <a:pos x="16" y="109"/>
                  </a:cxn>
                  <a:cxn ang="0">
                    <a:pos x="12" y="102"/>
                  </a:cxn>
                  <a:cxn ang="0">
                    <a:pos x="14" y="96"/>
                  </a:cxn>
                  <a:cxn ang="0">
                    <a:pos x="14" y="91"/>
                  </a:cxn>
                  <a:cxn ang="0">
                    <a:pos x="9" y="86"/>
                  </a:cxn>
                  <a:cxn ang="0">
                    <a:pos x="9" y="78"/>
                  </a:cxn>
                  <a:cxn ang="0">
                    <a:pos x="11" y="75"/>
                  </a:cxn>
                  <a:cxn ang="0">
                    <a:pos x="12" y="79"/>
                  </a:cxn>
                  <a:cxn ang="0">
                    <a:pos x="15" y="78"/>
                  </a:cxn>
                  <a:cxn ang="0">
                    <a:pos x="14" y="71"/>
                  </a:cxn>
                  <a:cxn ang="0">
                    <a:pos x="12" y="73"/>
                  </a:cxn>
                  <a:cxn ang="0">
                    <a:pos x="7" y="70"/>
                  </a:cxn>
                  <a:cxn ang="0">
                    <a:pos x="6" y="61"/>
                  </a:cxn>
                  <a:cxn ang="0">
                    <a:pos x="1" y="51"/>
                  </a:cxn>
                  <a:cxn ang="0">
                    <a:pos x="1" y="46"/>
                  </a:cxn>
                  <a:cxn ang="0">
                    <a:pos x="4" y="40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6" y="15"/>
                  </a:cxn>
                  <a:cxn ang="0">
                    <a:pos x="9" y="10"/>
                  </a:cxn>
                  <a:cxn ang="0">
                    <a:pos x="9" y="1"/>
                  </a:cxn>
                  <a:cxn ang="0">
                    <a:pos x="48" y="64"/>
                  </a:cxn>
                  <a:cxn ang="0">
                    <a:pos x="104" y="149"/>
                  </a:cxn>
                  <a:cxn ang="0">
                    <a:pos x="105" y="153"/>
                  </a:cxn>
                  <a:cxn ang="0">
                    <a:pos x="106" y="157"/>
                  </a:cxn>
                  <a:cxn ang="0">
                    <a:pos x="107" y="160"/>
                  </a:cxn>
                  <a:cxn ang="0">
                    <a:pos x="103" y="162"/>
                  </a:cxn>
                  <a:cxn ang="0">
                    <a:pos x="98" y="172"/>
                  </a:cxn>
                  <a:cxn ang="0">
                    <a:pos x="97" y="174"/>
                  </a:cxn>
                  <a:cxn ang="0">
                    <a:pos x="96" y="178"/>
                  </a:cxn>
                  <a:cxn ang="0">
                    <a:pos x="98" y="181"/>
                  </a:cxn>
                  <a:cxn ang="0">
                    <a:pos x="96" y="184"/>
                  </a:cxn>
                </a:cxnLst>
                <a:rect l="0" t="0" r="r" b="b"/>
                <a:pathLst>
                  <a:path w="108" h="184">
                    <a:moveTo>
                      <a:pt x="94" y="183"/>
                    </a:moveTo>
                    <a:lnTo>
                      <a:pt x="61" y="180"/>
                    </a:lnTo>
                    <a:lnTo>
                      <a:pt x="61" y="179"/>
                    </a:lnTo>
                    <a:lnTo>
                      <a:pt x="60" y="178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0" y="176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74"/>
                    </a:lnTo>
                    <a:lnTo>
                      <a:pt x="60" y="169"/>
                    </a:lnTo>
                    <a:lnTo>
                      <a:pt x="57" y="163"/>
                    </a:lnTo>
                    <a:lnTo>
                      <a:pt x="55" y="161"/>
                    </a:lnTo>
                    <a:lnTo>
                      <a:pt x="54" y="159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7" y="155"/>
                    </a:lnTo>
                    <a:lnTo>
                      <a:pt x="48" y="153"/>
                    </a:lnTo>
                    <a:lnTo>
                      <a:pt x="48" y="152"/>
                    </a:lnTo>
                    <a:lnTo>
                      <a:pt x="48" y="151"/>
                    </a:lnTo>
                    <a:lnTo>
                      <a:pt x="46" y="150"/>
                    </a:lnTo>
                    <a:lnTo>
                      <a:pt x="43" y="149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7" y="143"/>
                    </a:lnTo>
                    <a:lnTo>
                      <a:pt x="35" y="141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2" y="132"/>
                    </a:lnTo>
                    <a:lnTo>
                      <a:pt x="22" y="129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2" y="124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2" y="120"/>
                    </a:lnTo>
                    <a:lnTo>
                      <a:pt x="20" y="118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2" y="102"/>
                    </a:lnTo>
                    <a:lnTo>
                      <a:pt x="12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9" y="86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4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4" y="75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5" y="69"/>
                    </a:lnTo>
                    <a:lnTo>
                      <a:pt x="6" y="68"/>
                    </a:lnTo>
                    <a:lnTo>
                      <a:pt x="6" y="61"/>
                    </a:lnTo>
                    <a:lnTo>
                      <a:pt x="4" y="59"/>
                    </a:lnTo>
                    <a:lnTo>
                      <a:pt x="3" y="56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61" y="13"/>
                    </a:lnTo>
                    <a:lnTo>
                      <a:pt x="48" y="64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4" y="150"/>
                    </a:lnTo>
                    <a:lnTo>
                      <a:pt x="105" y="152"/>
                    </a:lnTo>
                    <a:lnTo>
                      <a:pt x="105" y="153"/>
                    </a:lnTo>
                    <a:lnTo>
                      <a:pt x="105" y="155"/>
                    </a:lnTo>
                    <a:lnTo>
                      <a:pt x="106" y="157"/>
                    </a:lnTo>
                    <a:lnTo>
                      <a:pt x="106" y="157"/>
                    </a:lnTo>
                    <a:lnTo>
                      <a:pt x="107" y="158"/>
                    </a:lnTo>
                    <a:lnTo>
                      <a:pt x="108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5" y="161"/>
                    </a:lnTo>
                    <a:lnTo>
                      <a:pt x="103" y="162"/>
                    </a:lnTo>
                    <a:lnTo>
                      <a:pt x="102" y="164"/>
                    </a:lnTo>
                    <a:lnTo>
                      <a:pt x="100" y="169"/>
                    </a:lnTo>
                    <a:lnTo>
                      <a:pt x="98" y="172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7" y="174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8"/>
                    </a:lnTo>
                    <a:lnTo>
                      <a:pt x="98" y="180"/>
                    </a:lnTo>
                    <a:lnTo>
                      <a:pt x="99" y="181"/>
                    </a:lnTo>
                    <a:lnTo>
                      <a:pt x="98" y="181"/>
                    </a:lnTo>
                    <a:lnTo>
                      <a:pt x="98" y="183"/>
                    </a:lnTo>
                    <a:lnTo>
                      <a:pt x="97" y="184"/>
                    </a:lnTo>
                    <a:lnTo>
                      <a:pt x="96" y="184"/>
                    </a:lnTo>
                    <a:lnTo>
                      <a:pt x="94" y="183"/>
                    </a:lnTo>
                    <a:lnTo>
                      <a:pt x="94" y="18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5" name="Freeform 31"/>
              <p:cNvSpPr>
                <a:spLocks/>
              </p:cNvSpPr>
              <p:nvPr/>
            </p:nvSpPr>
            <p:spPr bwMode="auto">
              <a:xfrm>
                <a:off x="2356" y="1545"/>
                <a:ext cx="483" cy="381"/>
              </a:xfrm>
              <a:custGeom>
                <a:avLst/>
                <a:gdLst/>
                <a:ahLst/>
                <a:cxnLst>
                  <a:cxn ang="0">
                    <a:pos x="88" y="78"/>
                  </a:cxn>
                  <a:cxn ang="0">
                    <a:pos x="91" y="44"/>
                  </a:cxn>
                  <a:cxn ang="0">
                    <a:pos x="94" y="10"/>
                  </a:cxn>
                  <a:cxn ang="0">
                    <a:pos x="10" y="0"/>
                  </a:cxn>
                  <a:cxn ang="0">
                    <a:pos x="9" y="8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0" y="67"/>
                  </a:cxn>
                  <a:cxn ang="0">
                    <a:pos x="25" y="71"/>
                  </a:cxn>
                  <a:cxn ang="0">
                    <a:pos x="88" y="78"/>
                  </a:cxn>
                  <a:cxn ang="0">
                    <a:pos x="88" y="78"/>
                  </a:cxn>
                </a:cxnLst>
                <a:rect l="0" t="0" r="r" b="b"/>
                <a:pathLst>
                  <a:path w="94" h="78">
                    <a:moveTo>
                      <a:pt x="88" y="78"/>
                    </a:moveTo>
                    <a:lnTo>
                      <a:pt x="91" y="44"/>
                    </a:lnTo>
                    <a:lnTo>
                      <a:pt x="94" y="10"/>
                    </a:lnTo>
                    <a:lnTo>
                      <a:pt x="10" y="0"/>
                    </a:lnTo>
                    <a:lnTo>
                      <a:pt x="9" y="8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67"/>
                    </a:lnTo>
                    <a:lnTo>
                      <a:pt x="25" y="71"/>
                    </a:lnTo>
                    <a:lnTo>
                      <a:pt x="88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6" name="Freeform 32"/>
              <p:cNvSpPr>
                <a:spLocks/>
              </p:cNvSpPr>
              <p:nvPr/>
            </p:nvSpPr>
            <p:spPr bwMode="auto">
              <a:xfrm>
                <a:off x="2434" y="1892"/>
                <a:ext cx="508" cy="37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0" y="0"/>
                  </a:cxn>
                  <a:cxn ang="0">
                    <a:pos x="73" y="7"/>
                  </a:cxn>
                  <a:cxn ang="0">
                    <a:pos x="99" y="9"/>
                  </a:cxn>
                  <a:cxn ang="0">
                    <a:pos x="98" y="26"/>
                  </a:cxn>
                  <a:cxn ang="0">
                    <a:pos x="95" y="77"/>
                  </a:cxn>
                  <a:cxn ang="0">
                    <a:pos x="82" y="76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99" h="77">
                    <a:moveTo>
                      <a:pt x="0" y="67"/>
                    </a:moveTo>
                    <a:lnTo>
                      <a:pt x="10" y="0"/>
                    </a:lnTo>
                    <a:lnTo>
                      <a:pt x="73" y="7"/>
                    </a:lnTo>
                    <a:lnTo>
                      <a:pt x="99" y="9"/>
                    </a:lnTo>
                    <a:lnTo>
                      <a:pt x="98" y="26"/>
                    </a:lnTo>
                    <a:lnTo>
                      <a:pt x="95" y="77"/>
                    </a:lnTo>
                    <a:lnTo>
                      <a:pt x="82" y="76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7" name="Freeform 33"/>
              <p:cNvSpPr>
                <a:spLocks/>
              </p:cNvSpPr>
              <p:nvPr/>
            </p:nvSpPr>
            <p:spPr bwMode="auto">
              <a:xfrm>
                <a:off x="2368" y="2218"/>
                <a:ext cx="485" cy="47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12" y="98"/>
                  </a:cxn>
                  <a:cxn ang="0">
                    <a:pos x="13" y="90"/>
                  </a:cxn>
                  <a:cxn ang="0">
                    <a:pos x="37" y="93"/>
                  </a:cxn>
                  <a:cxn ang="0">
                    <a:pos x="37" y="93"/>
                  </a:cxn>
                  <a:cxn ang="0">
                    <a:pos x="36" y="92"/>
                  </a:cxn>
                  <a:cxn ang="0">
                    <a:pos x="37" y="91"/>
                  </a:cxn>
                  <a:cxn ang="0">
                    <a:pos x="36" y="90"/>
                  </a:cxn>
                  <a:cxn ang="0">
                    <a:pos x="36" y="90"/>
                  </a:cxn>
                  <a:cxn ang="0">
                    <a:pos x="36" y="90"/>
                  </a:cxn>
                  <a:cxn ang="0">
                    <a:pos x="87" y="94"/>
                  </a:cxn>
                  <a:cxn ang="0">
                    <a:pos x="93" y="18"/>
                  </a:cxn>
                  <a:cxn ang="0">
                    <a:pos x="94" y="18"/>
                  </a:cxn>
                  <a:cxn ang="0">
                    <a:pos x="95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95" h="98">
                    <a:moveTo>
                      <a:pt x="13" y="0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12" y="98"/>
                    </a:lnTo>
                    <a:lnTo>
                      <a:pt x="13" y="90"/>
                    </a:lnTo>
                    <a:lnTo>
                      <a:pt x="37" y="93"/>
                    </a:lnTo>
                    <a:lnTo>
                      <a:pt x="37" y="93"/>
                    </a:lnTo>
                    <a:lnTo>
                      <a:pt x="36" y="92"/>
                    </a:lnTo>
                    <a:lnTo>
                      <a:pt x="37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87" y="94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8" name="Freeform 34"/>
              <p:cNvSpPr>
                <a:spLocks/>
              </p:cNvSpPr>
              <p:nvPr/>
            </p:nvSpPr>
            <p:spPr bwMode="auto">
              <a:xfrm>
                <a:off x="2552" y="2306"/>
                <a:ext cx="969" cy="898"/>
              </a:xfrm>
              <a:custGeom>
                <a:avLst/>
                <a:gdLst/>
                <a:ahLst/>
                <a:cxnLst>
                  <a:cxn ang="0">
                    <a:pos x="171" y="50"/>
                  </a:cxn>
                  <a:cxn ang="0">
                    <a:pos x="159" y="47"/>
                  </a:cxn>
                  <a:cxn ang="0">
                    <a:pos x="151" y="49"/>
                  </a:cxn>
                  <a:cxn ang="0">
                    <a:pos x="145" y="49"/>
                  </a:cxn>
                  <a:cxn ang="0">
                    <a:pos x="143" y="49"/>
                  </a:cxn>
                  <a:cxn ang="0">
                    <a:pos x="140" y="47"/>
                  </a:cxn>
                  <a:cxn ang="0">
                    <a:pos x="137" y="51"/>
                  </a:cxn>
                  <a:cxn ang="0">
                    <a:pos x="135" y="48"/>
                  </a:cxn>
                  <a:cxn ang="0">
                    <a:pos x="129" y="47"/>
                  </a:cxn>
                  <a:cxn ang="0">
                    <a:pos x="125" y="46"/>
                  </a:cxn>
                  <a:cxn ang="0">
                    <a:pos x="119" y="44"/>
                  </a:cxn>
                  <a:cxn ang="0">
                    <a:pos x="115" y="43"/>
                  </a:cxn>
                  <a:cxn ang="0">
                    <a:pos x="109" y="41"/>
                  </a:cxn>
                  <a:cxn ang="0">
                    <a:pos x="106" y="38"/>
                  </a:cxn>
                  <a:cxn ang="0">
                    <a:pos x="100" y="36"/>
                  </a:cxn>
                  <a:cxn ang="0">
                    <a:pos x="58" y="0"/>
                  </a:cxn>
                  <a:cxn ang="0">
                    <a:pos x="0" y="72"/>
                  </a:cxn>
                  <a:cxn ang="0">
                    <a:pos x="1" y="75"/>
                  </a:cxn>
                  <a:cxn ang="0">
                    <a:pos x="5" y="81"/>
                  </a:cxn>
                  <a:cxn ang="0">
                    <a:pos x="23" y="99"/>
                  </a:cxn>
                  <a:cxn ang="0">
                    <a:pos x="25" y="104"/>
                  </a:cxn>
                  <a:cxn ang="0">
                    <a:pos x="38" y="123"/>
                  </a:cxn>
                  <a:cxn ang="0">
                    <a:pos x="49" y="125"/>
                  </a:cxn>
                  <a:cxn ang="0">
                    <a:pos x="56" y="114"/>
                  </a:cxn>
                  <a:cxn ang="0">
                    <a:pos x="60" y="113"/>
                  </a:cxn>
                  <a:cxn ang="0">
                    <a:pos x="67" y="115"/>
                  </a:cxn>
                  <a:cxn ang="0">
                    <a:pos x="75" y="119"/>
                  </a:cxn>
                  <a:cxn ang="0">
                    <a:pos x="77" y="121"/>
                  </a:cxn>
                  <a:cxn ang="0">
                    <a:pos x="83" y="129"/>
                  </a:cxn>
                  <a:cxn ang="0">
                    <a:pos x="94" y="149"/>
                  </a:cxn>
                  <a:cxn ang="0">
                    <a:pos x="100" y="155"/>
                  </a:cxn>
                  <a:cxn ang="0">
                    <a:pos x="102" y="165"/>
                  </a:cxn>
                  <a:cxn ang="0">
                    <a:pos x="111" y="176"/>
                  </a:cxn>
                  <a:cxn ang="0">
                    <a:pos x="126" y="181"/>
                  </a:cxn>
                  <a:cxn ang="0">
                    <a:pos x="135" y="182"/>
                  </a:cxn>
                  <a:cxn ang="0">
                    <a:pos x="134" y="180"/>
                  </a:cxn>
                  <a:cxn ang="0">
                    <a:pos x="131" y="162"/>
                  </a:cxn>
                  <a:cxn ang="0">
                    <a:pos x="130" y="160"/>
                  </a:cxn>
                  <a:cxn ang="0">
                    <a:pos x="133" y="153"/>
                  </a:cxn>
                  <a:cxn ang="0">
                    <a:pos x="134" y="151"/>
                  </a:cxn>
                  <a:cxn ang="0">
                    <a:pos x="137" y="145"/>
                  </a:cxn>
                  <a:cxn ang="0">
                    <a:pos x="139" y="145"/>
                  </a:cxn>
                  <a:cxn ang="0">
                    <a:pos x="141" y="142"/>
                  </a:cxn>
                  <a:cxn ang="0">
                    <a:pos x="143" y="142"/>
                  </a:cxn>
                  <a:cxn ang="0">
                    <a:pos x="147" y="140"/>
                  </a:cxn>
                  <a:cxn ang="0">
                    <a:pos x="149" y="136"/>
                  </a:cxn>
                  <a:cxn ang="0">
                    <a:pos x="150" y="138"/>
                  </a:cxn>
                  <a:cxn ang="0">
                    <a:pos x="165" y="130"/>
                  </a:cxn>
                  <a:cxn ang="0">
                    <a:pos x="168" y="121"/>
                  </a:cxn>
                  <a:cxn ang="0">
                    <a:pos x="171" y="120"/>
                  </a:cxn>
                  <a:cxn ang="0">
                    <a:pos x="181" y="119"/>
                  </a:cxn>
                  <a:cxn ang="0">
                    <a:pos x="184" y="117"/>
                  </a:cxn>
                  <a:cxn ang="0">
                    <a:pos x="185" y="114"/>
                  </a:cxn>
                  <a:cxn ang="0">
                    <a:pos x="186" y="106"/>
                  </a:cxn>
                  <a:cxn ang="0">
                    <a:pos x="188" y="101"/>
                  </a:cxn>
                  <a:cxn ang="0">
                    <a:pos x="187" y="91"/>
                  </a:cxn>
                  <a:cxn ang="0">
                    <a:pos x="185" y="88"/>
                  </a:cxn>
                  <a:cxn ang="0">
                    <a:pos x="184" y="82"/>
                  </a:cxn>
                  <a:cxn ang="0">
                    <a:pos x="180" y="53"/>
                  </a:cxn>
                  <a:cxn ang="0">
                    <a:pos x="174" y="51"/>
                  </a:cxn>
                </a:cxnLst>
                <a:rect l="0" t="0" r="r" b="b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6" y="53"/>
                    </a:lnTo>
                    <a:lnTo>
                      <a:pt x="174" y="51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19" name="Freeform 35"/>
              <p:cNvSpPr>
                <a:spLocks/>
              </p:cNvSpPr>
              <p:nvPr/>
            </p:nvSpPr>
            <p:spPr bwMode="auto">
              <a:xfrm>
                <a:off x="2095" y="1760"/>
                <a:ext cx="391" cy="458"/>
              </a:xfrm>
              <a:custGeom>
                <a:avLst/>
                <a:gdLst/>
                <a:ahLst/>
                <a:cxnLst>
                  <a:cxn ang="0">
                    <a:pos x="66" y="94"/>
                  </a:cxn>
                  <a:cxn ang="0">
                    <a:pos x="76" y="27"/>
                  </a:cxn>
                  <a:cxn ang="0">
                    <a:pos x="51" y="23"/>
                  </a:cxn>
                  <a:cxn ang="0">
                    <a:pos x="53" y="6"/>
                  </a:cxn>
                  <a:cxn ang="0">
                    <a:pos x="16" y="0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66" y="94"/>
                  </a:cxn>
                  <a:cxn ang="0">
                    <a:pos x="66" y="94"/>
                  </a:cxn>
                </a:cxnLst>
                <a:rect l="0" t="0" r="r" b="b"/>
                <a:pathLst>
                  <a:path w="76" h="94">
                    <a:moveTo>
                      <a:pt x="66" y="94"/>
                    </a:moveTo>
                    <a:lnTo>
                      <a:pt x="76" y="27"/>
                    </a:lnTo>
                    <a:lnTo>
                      <a:pt x="51" y="23"/>
                    </a:lnTo>
                    <a:lnTo>
                      <a:pt x="53" y="6"/>
                    </a:lnTo>
                    <a:lnTo>
                      <a:pt x="16" y="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66" y="94"/>
                    </a:lnTo>
                    <a:lnTo>
                      <a:pt x="66" y="9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0" name="Freeform 36"/>
              <p:cNvSpPr>
                <a:spLocks/>
              </p:cNvSpPr>
              <p:nvPr/>
            </p:nvSpPr>
            <p:spPr bwMode="auto">
              <a:xfrm>
                <a:off x="1661" y="1077"/>
                <a:ext cx="460" cy="322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0" y="40"/>
                  </a:cxn>
                  <a:cxn ang="0">
                    <a:pos x="1" y="37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2" y="36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3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3" y="30"/>
                  </a:cxn>
                  <a:cxn ang="0">
                    <a:pos x="5" y="29"/>
                  </a:cxn>
                  <a:cxn ang="0">
                    <a:pos x="4" y="28"/>
                  </a:cxn>
                  <a:cxn ang="0">
                    <a:pos x="3" y="29"/>
                  </a:cxn>
                  <a:cxn ang="0">
                    <a:pos x="3" y="25"/>
                  </a:cxn>
                  <a:cxn ang="0">
                    <a:pos x="3" y="22"/>
                  </a:cxn>
                  <a:cxn ang="0">
                    <a:pos x="3" y="17"/>
                  </a:cxn>
                  <a:cxn ang="0">
                    <a:pos x="2" y="11"/>
                  </a:cxn>
                  <a:cxn ang="0">
                    <a:pos x="2" y="6"/>
                  </a:cxn>
                  <a:cxn ang="0">
                    <a:pos x="11" y="9"/>
                  </a:cxn>
                  <a:cxn ang="0">
                    <a:pos x="19" y="13"/>
                  </a:cxn>
                  <a:cxn ang="0">
                    <a:pos x="23" y="14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3" y="28"/>
                  </a:cxn>
                  <a:cxn ang="0">
                    <a:pos x="25" y="24"/>
                  </a:cxn>
                  <a:cxn ang="0">
                    <a:pos x="27" y="21"/>
                  </a:cxn>
                  <a:cxn ang="0">
                    <a:pos x="29" y="18"/>
                  </a:cxn>
                  <a:cxn ang="0">
                    <a:pos x="26" y="10"/>
                  </a:cxn>
                  <a:cxn ang="0">
                    <a:pos x="27" y="9"/>
                  </a:cxn>
                  <a:cxn ang="0">
                    <a:pos x="29" y="7"/>
                  </a:cxn>
                  <a:cxn ang="0">
                    <a:pos x="27" y="5"/>
                  </a:cxn>
                  <a:cxn ang="0">
                    <a:pos x="27" y="0"/>
                  </a:cxn>
                  <a:cxn ang="0">
                    <a:pos x="62" y="9"/>
                  </a:cxn>
                  <a:cxn ang="0">
                    <a:pos x="90" y="16"/>
                  </a:cxn>
                  <a:cxn ang="0">
                    <a:pos x="80" y="59"/>
                  </a:cxn>
                  <a:cxn ang="0">
                    <a:pos x="80" y="60"/>
                  </a:cxn>
                  <a:cxn ang="0">
                    <a:pos x="80" y="61"/>
                  </a:cxn>
                  <a:cxn ang="0">
                    <a:pos x="81" y="63"/>
                  </a:cxn>
                  <a:cxn ang="0">
                    <a:pos x="80" y="64"/>
                  </a:cxn>
                  <a:cxn ang="0">
                    <a:pos x="80" y="66"/>
                  </a:cxn>
                  <a:cxn ang="0">
                    <a:pos x="55" y="61"/>
                  </a:cxn>
                  <a:cxn ang="0">
                    <a:pos x="52" y="61"/>
                  </a:cxn>
                  <a:cxn ang="0">
                    <a:pos x="50" y="60"/>
                  </a:cxn>
                  <a:cxn ang="0">
                    <a:pos x="47" y="61"/>
                  </a:cxn>
                  <a:cxn ang="0">
                    <a:pos x="44" y="60"/>
                  </a:cxn>
                  <a:cxn ang="0">
                    <a:pos x="41" y="61"/>
                  </a:cxn>
                  <a:cxn ang="0">
                    <a:pos x="37" y="60"/>
                  </a:cxn>
                  <a:cxn ang="0">
                    <a:pos x="30" y="60"/>
                  </a:cxn>
                  <a:cxn ang="0">
                    <a:pos x="24" y="58"/>
                  </a:cxn>
                  <a:cxn ang="0">
                    <a:pos x="19" y="58"/>
                  </a:cxn>
                  <a:cxn ang="0">
                    <a:pos x="12" y="56"/>
                  </a:cxn>
                  <a:cxn ang="0">
                    <a:pos x="11" y="50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3"/>
                  </a:cxn>
                  <a:cxn ang="0">
                    <a:pos x="3" y="42"/>
                  </a:cxn>
                </a:cxnLst>
                <a:rect l="0" t="0" r="r" b="b"/>
                <a:pathLst>
                  <a:path w="90" h="66">
                    <a:moveTo>
                      <a:pt x="3" y="42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11" y="9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61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4" y="58"/>
                    </a:lnTo>
                    <a:lnTo>
                      <a:pt x="22" y="57"/>
                    </a:lnTo>
                    <a:lnTo>
                      <a:pt x="19" y="58"/>
                    </a:lnTo>
                    <a:lnTo>
                      <a:pt x="15" y="57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3" y="4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1" name="Freeform 37"/>
              <p:cNvSpPr>
                <a:spLocks/>
              </p:cNvSpPr>
              <p:nvPr/>
            </p:nvSpPr>
            <p:spPr bwMode="auto">
              <a:xfrm>
                <a:off x="1537" y="1282"/>
                <a:ext cx="554" cy="439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2"/>
                  </a:cxn>
                  <a:cxn ang="0">
                    <a:pos x="1" y="57"/>
                  </a:cxn>
                  <a:cxn ang="0">
                    <a:pos x="2" y="51"/>
                  </a:cxn>
                  <a:cxn ang="0">
                    <a:pos x="3" y="49"/>
                  </a:cxn>
                  <a:cxn ang="0">
                    <a:pos x="5" y="47"/>
                  </a:cxn>
                  <a:cxn ang="0">
                    <a:pos x="5" y="45"/>
                  </a:cxn>
                  <a:cxn ang="0">
                    <a:pos x="10" y="37"/>
                  </a:cxn>
                  <a:cxn ang="0">
                    <a:pos x="16" y="23"/>
                  </a:cxn>
                  <a:cxn ang="0">
                    <a:pos x="20" y="13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0" y="1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5" y="8"/>
                  </a:cxn>
                  <a:cxn ang="0">
                    <a:pos x="36" y="14"/>
                  </a:cxn>
                  <a:cxn ang="0">
                    <a:pos x="43" y="16"/>
                  </a:cxn>
                  <a:cxn ang="0">
                    <a:pos x="48" y="16"/>
                  </a:cxn>
                  <a:cxn ang="0">
                    <a:pos x="54" y="18"/>
                  </a:cxn>
                  <a:cxn ang="0">
                    <a:pos x="61" y="18"/>
                  </a:cxn>
                  <a:cxn ang="0">
                    <a:pos x="65" y="19"/>
                  </a:cxn>
                  <a:cxn ang="0">
                    <a:pos x="68" y="18"/>
                  </a:cxn>
                  <a:cxn ang="0">
                    <a:pos x="71" y="19"/>
                  </a:cxn>
                  <a:cxn ang="0">
                    <a:pos x="74" y="18"/>
                  </a:cxn>
                  <a:cxn ang="0">
                    <a:pos x="76" y="19"/>
                  </a:cxn>
                  <a:cxn ang="0">
                    <a:pos x="79" y="19"/>
                  </a:cxn>
                  <a:cxn ang="0">
                    <a:pos x="104" y="24"/>
                  </a:cxn>
                  <a:cxn ang="0">
                    <a:pos x="105" y="27"/>
                  </a:cxn>
                  <a:cxn ang="0">
                    <a:pos x="108" y="28"/>
                  </a:cxn>
                  <a:cxn ang="0">
                    <a:pos x="102" y="40"/>
                  </a:cxn>
                  <a:cxn ang="0">
                    <a:pos x="101" y="42"/>
                  </a:cxn>
                  <a:cxn ang="0">
                    <a:pos x="98" y="44"/>
                  </a:cxn>
                  <a:cxn ang="0">
                    <a:pos x="94" y="51"/>
                  </a:cxn>
                  <a:cxn ang="0">
                    <a:pos x="97" y="53"/>
                  </a:cxn>
                  <a:cxn ang="0">
                    <a:pos x="97" y="55"/>
                  </a:cxn>
                  <a:cxn ang="0">
                    <a:pos x="96" y="56"/>
                  </a:cxn>
                  <a:cxn ang="0">
                    <a:pos x="95" y="60"/>
                  </a:cxn>
                  <a:cxn ang="0">
                    <a:pos x="52" y="81"/>
                  </a:cxn>
                  <a:cxn ang="0">
                    <a:pos x="1" y="68"/>
                  </a:cxn>
                </a:cxnLst>
                <a:rect l="0" t="0" r="r" b="b"/>
                <a:pathLst>
                  <a:path w="108" h="90">
                    <a:moveTo>
                      <a:pt x="1" y="68"/>
                    </a:moveTo>
                    <a:lnTo>
                      <a:pt x="0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1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9" y="41"/>
                    </a:lnTo>
                    <a:lnTo>
                      <a:pt x="10" y="37"/>
                    </a:lnTo>
                    <a:lnTo>
                      <a:pt x="13" y="32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9" y="15"/>
                    </a:lnTo>
                    <a:lnTo>
                      <a:pt x="43" y="16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0" y="18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8" y="28"/>
                    </a:lnTo>
                    <a:lnTo>
                      <a:pt x="108" y="31"/>
                    </a:lnTo>
                    <a:lnTo>
                      <a:pt x="102" y="40"/>
                    </a:lnTo>
                    <a:lnTo>
                      <a:pt x="101" y="41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8" y="44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5" y="52"/>
                    </a:lnTo>
                    <a:lnTo>
                      <a:pt x="97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0"/>
                    </a:lnTo>
                    <a:lnTo>
                      <a:pt x="88" y="90"/>
                    </a:lnTo>
                    <a:lnTo>
                      <a:pt x="52" y="81"/>
                    </a:lnTo>
                    <a:lnTo>
                      <a:pt x="1" y="68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2" name="Freeform 38"/>
              <p:cNvSpPr>
                <a:spLocks/>
              </p:cNvSpPr>
              <p:nvPr/>
            </p:nvSpPr>
            <p:spPr bwMode="auto">
              <a:xfrm>
                <a:off x="1988" y="1155"/>
                <a:ext cx="415" cy="634"/>
              </a:xfrm>
              <a:custGeom>
                <a:avLst/>
                <a:gdLst/>
                <a:ahLst/>
                <a:cxnLst>
                  <a:cxn ang="0">
                    <a:pos x="7" y="86"/>
                  </a:cxn>
                  <a:cxn ang="0">
                    <a:pos x="8" y="82"/>
                  </a:cxn>
                  <a:cxn ang="0">
                    <a:pos x="9" y="81"/>
                  </a:cxn>
                  <a:cxn ang="0">
                    <a:pos x="9" y="79"/>
                  </a:cxn>
                  <a:cxn ang="0">
                    <a:pos x="6" y="77"/>
                  </a:cxn>
                  <a:cxn ang="0">
                    <a:pos x="10" y="70"/>
                  </a:cxn>
                  <a:cxn ang="0">
                    <a:pos x="13" y="68"/>
                  </a:cxn>
                  <a:cxn ang="0">
                    <a:pos x="14" y="66"/>
                  </a:cxn>
                  <a:cxn ang="0">
                    <a:pos x="20" y="54"/>
                  </a:cxn>
                  <a:cxn ang="0">
                    <a:pos x="17" y="53"/>
                  </a:cxn>
                  <a:cxn ang="0">
                    <a:pos x="16" y="50"/>
                  </a:cxn>
                  <a:cxn ang="0">
                    <a:pos x="16" y="47"/>
                  </a:cxn>
                  <a:cxn ang="0">
                    <a:pos x="16" y="45"/>
                  </a:cxn>
                  <a:cxn ang="0">
                    <a:pos x="16" y="43"/>
                  </a:cxn>
                  <a:cxn ang="0">
                    <a:pos x="26" y="0"/>
                  </a:cxn>
                  <a:cxn ang="0">
                    <a:pos x="34" y="19"/>
                  </a:cxn>
                  <a:cxn ang="0">
                    <a:pos x="36" y="26"/>
                  </a:cxn>
                  <a:cxn ang="0">
                    <a:pos x="35" y="29"/>
                  </a:cxn>
                  <a:cxn ang="0">
                    <a:pos x="37" y="31"/>
                  </a:cxn>
                  <a:cxn ang="0">
                    <a:pos x="42" y="39"/>
                  </a:cxn>
                  <a:cxn ang="0">
                    <a:pos x="43" y="43"/>
                  </a:cxn>
                  <a:cxn ang="0">
                    <a:pos x="45" y="45"/>
                  </a:cxn>
                  <a:cxn ang="0">
                    <a:pos x="49" y="46"/>
                  </a:cxn>
                  <a:cxn ang="0">
                    <a:pos x="46" y="52"/>
                  </a:cxn>
                  <a:cxn ang="0">
                    <a:pos x="45" y="56"/>
                  </a:cxn>
                  <a:cxn ang="0">
                    <a:pos x="45" y="57"/>
                  </a:cxn>
                  <a:cxn ang="0">
                    <a:pos x="43" y="60"/>
                  </a:cxn>
                  <a:cxn ang="0">
                    <a:pos x="43" y="62"/>
                  </a:cxn>
                  <a:cxn ang="0">
                    <a:pos x="46" y="65"/>
                  </a:cxn>
                  <a:cxn ang="0">
                    <a:pos x="50" y="61"/>
                  </a:cxn>
                  <a:cxn ang="0">
                    <a:pos x="51" y="63"/>
                  </a:cxn>
                  <a:cxn ang="0">
                    <a:pos x="52" y="64"/>
                  </a:cxn>
                  <a:cxn ang="0">
                    <a:pos x="52" y="69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84"/>
                  </a:cxn>
                  <a:cxn ang="0">
                    <a:pos x="59" y="87"/>
                  </a:cxn>
                  <a:cxn ang="0">
                    <a:pos x="61" y="84"/>
                  </a:cxn>
                  <a:cxn ang="0">
                    <a:pos x="65" y="86"/>
                  </a:cxn>
                  <a:cxn ang="0">
                    <a:pos x="67" y="84"/>
                  </a:cxn>
                  <a:cxn ang="0">
                    <a:pos x="71" y="85"/>
                  </a:cxn>
                  <a:cxn ang="0">
                    <a:pos x="73" y="86"/>
                  </a:cxn>
                  <a:cxn ang="0">
                    <a:pos x="76" y="84"/>
                  </a:cxn>
                  <a:cxn ang="0">
                    <a:pos x="79" y="85"/>
                  </a:cxn>
                  <a:cxn ang="0">
                    <a:pos x="81" y="88"/>
                  </a:cxn>
                  <a:cxn ang="0">
                    <a:pos x="74" y="130"/>
                  </a:cxn>
                  <a:cxn ang="0">
                    <a:pos x="0" y="116"/>
                  </a:cxn>
                </a:cxnLst>
                <a:rect l="0" t="0" r="r" b="b"/>
                <a:pathLst>
                  <a:path w="81" h="130">
                    <a:moveTo>
                      <a:pt x="0" y="116"/>
                    </a:moveTo>
                    <a:lnTo>
                      <a:pt x="7" y="86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1"/>
                    </a:lnTo>
                    <a:lnTo>
                      <a:pt x="10" y="80"/>
                    </a:lnTo>
                    <a:lnTo>
                      <a:pt x="9" y="79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7" y="75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4" y="66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19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40" y="34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5" y="53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3" y="76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8" y="86"/>
                    </a:lnTo>
                    <a:lnTo>
                      <a:pt x="59" y="87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71" y="85"/>
                    </a:lnTo>
                    <a:lnTo>
                      <a:pt x="72" y="86"/>
                    </a:lnTo>
                    <a:lnTo>
                      <a:pt x="73" y="86"/>
                    </a:lnTo>
                    <a:lnTo>
                      <a:pt x="76" y="86"/>
                    </a:lnTo>
                    <a:lnTo>
                      <a:pt x="76" y="84"/>
                    </a:lnTo>
                    <a:lnTo>
                      <a:pt x="77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81" y="88"/>
                    </a:lnTo>
                    <a:lnTo>
                      <a:pt x="75" y="130"/>
                    </a:lnTo>
                    <a:lnTo>
                      <a:pt x="74" y="130"/>
                    </a:lnTo>
                    <a:lnTo>
                      <a:pt x="37" y="124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3" name="Freeform 39"/>
              <p:cNvSpPr>
                <a:spLocks/>
              </p:cNvSpPr>
              <p:nvPr/>
            </p:nvSpPr>
            <p:spPr bwMode="auto">
              <a:xfrm>
                <a:off x="2162" y="1170"/>
                <a:ext cx="707" cy="424"/>
              </a:xfrm>
              <a:custGeom>
                <a:avLst/>
                <a:gdLst/>
                <a:ahLst/>
                <a:cxnLst>
                  <a:cxn ang="0">
                    <a:pos x="48" y="77"/>
                  </a:cxn>
                  <a:cxn ang="0">
                    <a:pos x="45" y="84"/>
                  </a:cxn>
                  <a:cxn ang="0">
                    <a:pos x="43" y="80"/>
                  </a:cxn>
                  <a:cxn ang="0">
                    <a:pos x="42" y="83"/>
                  </a:cxn>
                  <a:cxn ang="0">
                    <a:pos x="38" y="83"/>
                  </a:cxn>
                  <a:cxn ang="0">
                    <a:pos x="33" y="82"/>
                  </a:cxn>
                  <a:cxn ang="0">
                    <a:pos x="32" y="82"/>
                  </a:cxn>
                  <a:cxn ang="0">
                    <a:pos x="29" y="82"/>
                  </a:cxn>
                  <a:cxn ang="0">
                    <a:pos x="26" y="82"/>
                  </a:cxn>
                  <a:cxn ang="0">
                    <a:pos x="24" y="83"/>
                  </a:cxn>
                  <a:cxn ang="0">
                    <a:pos x="23" y="80"/>
                  </a:cxn>
                  <a:cxn ang="0">
                    <a:pos x="23" y="77"/>
                  </a:cxn>
                  <a:cxn ang="0">
                    <a:pos x="20" y="75"/>
                  </a:cxn>
                  <a:cxn ang="0">
                    <a:pos x="20" y="72"/>
                  </a:cxn>
                  <a:cxn ang="0">
                    <a:pos x="18" y="69"/>
                  </a:cxn>
                  <a:cxn ang="0">
                    <a:pos x="18" y="63"/>
                  </a:cxn>
                  <a:cxn ang="0">
                    <a:pos x="17" y="60"/>
                  </a:cxn>
                  <a:cxn ang="0">
                    <a:pos x="16" y="59"/>
                  </a:cxn>
                  <a:cxn ang="0">
                    <a:pos x="15" y="59"/>
                  </a:cxn>
                  <a:cxn ang="0">
                    <a:pos x="11" y="62"/>
                  </a:cxn>
                  <a:cxn ang="0">
                    <a:pos x="9" y="58"/>
                  </a:cxn>
                  <a:cxn ang="0">
                    <a:pos x="9" y="56"/>
                  </a:cxn>
                  <a:cxn ang="0">
                    <a:pos x="11" y="53"/>
                  </a:cxn>
                  <a:cxn ang="0">
                    <a:pos x="11" y="50"/>
                  </a:cxn>
                  <a:cxn ang="0">
                    <a:pos x="12" y="48"/>
                  </a:cxn>
                  <a:cxn ang="0">
                    <a:pos x="14" y="42"/>
                  </a:cxn>
                  <a:cxn ang="0">
                    <a:pos x="11" y="40"/>
                  </a:cxn>
                  <a:cxn ang="0">
                    <a:pos x="8" y="38"/>
                  </a:cxn>
                  <a:cxn ang="0">
                    <a:pos x="6" y="31"/>
                  </a:cxn>
                  <a:cxn ang="0">
                    <a:pos x="2" y="27"/>
                  </a:cxn>
                  <a:cxn ang="0">
                    <a:pos x="2" y="25"/>
                  </a:cxn>
                  <a:cxn ang="0">
                    <a:pos x="2" y="20"/>
                  </a:cxn>
                  <a:cxn ang="0">
                    <a:pos x="3" y="0"/>
                  </a:cxn>
                  <a:cxn ang="0">
                    <a:pos x="49" y="8"/>
                  </a:cxn>
                  <a:cxn ang="0">
                    <a:pos x="138" y="19"/>
                  </a:cxn>
                  <a:cxn ang="0">
                    <a:pos x="132" y="87"/>
                  </a:cxn>
                </a:cxnLst>
                <a:rect l="0" t="0" r="r" b="b"/>
                <a:pathLst>
                  <a:path w="138" h="87">
                    <a:moveTo>
                      <a:pt x="132" y="87"/>
                    </a:moveTo>
                    <a:lnTo>
                      <a:pt x="48" y="77"/>
                    </a:lnTo>
                    <a:lnTo>
                      <a:pt x="47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0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2"/>
                    </a:lnTo>
                    <a:lnTo>
                      <a:pt x="33" y="82"/>
                    </a:lnTo>
                    <a:lnTo>
                      <a:pt x="33" y="81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6" y="82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9" y="73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18" y="69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9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5" y="43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49" y="8"/>
                    </a:lnTo>
                    <a:lnTo>
                      <a:pt x="84" y="13"/>
                    </a:lnTo>
                    <a:lnTo>
                      <a:pt x="138" y="19"/>
                    </a:lnTo>
                    <a:lnTo>
                      <a:pt x="133" y="70"/>
                    </a:lnTo>
                    <a:lnTo>
                      <a:pt x="132" y="87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4" name="Freeform 40"/>
              <p:cNvSpPr>
                <a:spLocks/>
              </p:cNvSpPr>
              <p:nvPr/>
            </p:nvSpPr>
            <p:spPr bwMode="auto">
              <a:xfrm>
                <a:off x="1737" y="1677"/>
                <a:ext cx="440" cy="6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1"/>
                  </a:cxn>
                  <a:cxn ang="0">
                    <a:pos x="56" y="133"/>
                  </a:cxn>
                  <a:cxn ang="0">
                    <a:pos x="56" y="132"/>
                  </a:cxn>
                  <a:cxn ang="0">
                    <a:pos x="56" y="131"/>
                  </a:cxn>
                  <a:cxn ang="0">
                    <a:pos x="57" y="127"/>
                  </a:cxn>
                  <a:cxn ang="0">
                    <a:pos x="57" y="126"/>
                  </a:cxn>
                  <a:cxn ang="0">
                    <a:pos x="57" y="118"/>
                  </a:cxn>
                  <a:cxn ang="0">
                    <a:pos x="57" y="115"/>
                  </a:cxn>
                  <a:cxn ang="0">
                    <a:pos x="57" y="114"/>
                  </a:cxn>
                  <a:cxn ang="0">
                    <a:pos x="60" y="114"/>
                  </a:cxn>
                  <a:cxn ang="0">
                    <a:pos x="62" y="114"/>
                  </a:cxn>
                  <a:cxn ang="0">
                    <a:pos x="63" y="115"/>
                  </a:cxn>
                  <a:cxn ang="0">
                    <a:pos x="63" y="116"/>
                  </a:cxn>
                  <a:cxn ang="0">
                    <a:pos x="64" y="117"/>
                  </a:cxn>
                  <a:cxn ang="0">
                    <a:pos x="66" y="117"/>
                  </a:cxn>
                  <a:cxn ang="0">
                    <a:pos x="68" y="110"/>
                  </a:cxn>
                  <a:cxn ang="0">
                    <a:pos x="70" y="101"/>
                  </a:cxn>
                  <a:cxn ang="0">
                    <a:pos x="86" y="17"/>
                  </a:cxn>
                  <a:cxn ang="0">
                    <a:pos x="49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33">
                    <a:moveTo>
                      <a:pt x="13" y="0"/>
                    </a:moveTo>
                    <a:lnTo>
                      <a:pt x="0" y="51"/>
                    </a:lnTo>
                    <a:lnTo>
                      <a:pt x="56" y="133"/>
                    </a:lnTo>
                    <a:lnTo>
                      <a:pt x="56" y="132"/>
                    </a:lnTo>
                    <a:lnTo>
                      <a:pt x="56" y="131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3" y="116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8" y="110"/>
                    </a:lnTo>
                    <a:lnTo>
                      <a:pt x="70" y="101"/>
                    </a:lnTo>
                    <a:lnTo>
                      <a:pt x="86" y="17"/>
                    </a:lnTo>
                    <a:lnTo>
                      <a:pt x="49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5" name="Freeform 41"/>
              <p:cNvSpPr>
                <a:spLocks/>
              </p:cNvSpPr>
              <p:nvPr/>
            </p:nvSpPr>
            <p:spPr bwMode="auto">
              <a:xfrm>
                <a:off x="1967" y="2170"/>
                <a:ext cx="467" cy="517"/>
              </a:xfrm>
              <a:custGeom>
                <a:avLst/>
                <a:gdLst/>
                <a:ahLst/>
                <a:cxnLst>
                  <a:cxn ang="0">
                    <a:pos x="78" y="106"/>
                  </a:cxn>
                  <a:cxn ang="0">
                    <a:pos x="91" y="1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3" y="9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8" y="15"/>
                  </a:cxn>
                  <a:cxn ang="0">
                    <a:pos x="18" y="14"/>
                  </a:cxn>
                  <a:cxn ang="0">
                    <a:pos x="17" y="13"/>
                  </a:cxn>
                  <a:cxn ang="0">
                    <a:pos x="15" y="13"/>
                  </a:cxn>
                  <a:cxn ang="0">
                    <a:pos x="12" y="13"/>
                  </a:cxn>
                  <a:cxn ang="0">
                    <a:pos x="12" y="14"/>
                  </a:cxn>
                  <a:cxn ang="0">
                    <a:pos x="12" y="17"/>
                  </a:cxn>
                  <a:cxn ang="0">
                    <a:pos x="12" y="25"/>
                  </a:cxn>
                  <a:cxn ang="0">
                    <a:pos x="12" y="26"/>
                  </a:cxn>
                  <a:cxn ang="0">
                    <a:pos x="11" y="30"/>
                  </a:cxn>
                  <a:cxn ang="0">
                    <a:pos x="11" y="31"/>
                  </a:cxn>
                  <a:cxn ang="0">
                    <a:pos x="11" y="32"/>
                  </a:cxn>
                  <a:cxn ang="0">
                    <a:pos x="11" y="34"/>
                  </a:cxn>
                  <a:cxn ang="0">
                    <a:pos x="11" y="35"/>
                  </a:cxn>
                  <a:cxn ang="0">
                    <a:pos x="11" y="36"/>
                  </a:cxn>
                  <a:cxn ang="0">
                    <a:pos x="12" y="38"/>
                  </a:cxn>
                  <a:cxn ang="0">
                    <a:pos x="12" y="39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44"/>
                  </a:cxn>
                  <a:cxn ang="0">
                    <a:pos x="15" y="46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2" y="47"/>
                  </a:cxn>
                  <a:cxn ang="0">
                    <a:pos x="10" y="48"/>
                  </a:cxn>
                  <a:cxn ang="0">
                    <a:pos x="9" y="50"/>
                  </a:cxn>
                  <a:cxn ang="0">
                    <a:pos x="7" y="55"/>
                  </a:cxn>
                  <a:cxn ang="0">
                    <a:pos x="5" y="58"/>
                  </a:cxn>
                  <a:cxn ang="0">
                    <a:pos x="3" y="58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3" y="61"/>
                  </a:cxn>
                  <a:cxn ang="0">
                    <a:pos x="3" y="63"/>
                  </a:cxn>
                  <a:cxn ang="0">
                    <a:pos x="3" y="64"/>
                  </a:cxn>
                  <a:cxn ang="0">
                    <a:pos x="5" y="66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5" y="69"/>
                  </a:cxn>
                  <a:cxn ang="0">
                    <a:pos x="4" y="70"/>
                  </a:cxn>
                  <a:cxn ang="0">
                    <a:pos x="3" y="70"/>
                  </a:cxn>
                  <a:cxn ang="0">
                    <a:pos x="1" y="69"/>
                  </a:cxn>
                  <a:cxn ang="0">
                    <a:pos x="0" y="73"/>
                  </a:cxn>
                  <a:cxn ang="0">
                    <a:pos x="49" y="102"/>
                  </a:cxn>
                  <a:cxn ang="0">
                    <a:pos x="78" y="106"/>
                  </a:cxn>
                  <a:cxn ang="0">
                    <a:pos x="78" y="106"/>
                  </a:cxn>
                  <a:cxn ang="0">
                    <a:pos x="78" y="106"/>
                  </a:cxn>
                </a:cxnLst>
                <a:rect l="0" t="0" r="r" b="b"/>
                <a:pathLst>
                  <a:path w="91" h="106">
                    <a:moveTo>
                      <a:pt x="78" y="106"/>
                    </a:moveTo>
                    <a:lnTo>
                      <a:pt x="91" y="1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2" y="47"/>
                    </a:lnTo>
                    <a:lnTo>
                      <a:pt x="10" y="48"/>
                    </a:lnTo>
                    <a:lnTo>
                      <a:pt x="9" y="50"/>
                    </a:lnTo>
                    <a:lnTo>
                      <a:pt x="7" y="55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1" y="69"/>
                    </a:lnTo>
                    <a:lnTo>
                      <a:pt x="0" y="73"/>
                    </a:lnTo>
                    <a:lnTo>
                      <a:pt x="49" y="102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close/>
                  </a:path>
                </a:pathLst>
              </a:custGeom>
              <a:solidFill>
                <a:srgbClr val="69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6" name="Freeform 42"/>
              <p:cNvSpPr>
                <a:spLocks/>
              </p:cNvSpPr>
              <p:nvPr/>
            </p:nvSpPr>
            <p:spPr bwMode="auto">
              <a:xfrm>
                <a:off x="3265" y="1248"/>
                <a:ext cx="455" cy="487"/>
              </a:xfrm>
              <a:custGeom>
                <a:avLst/>
                <a:gdLst/>
                <a:ahLst/>
                <a:cxnLst>
                  <a:cxn ang="0">
                    <a:pos x="8" y="69"/>
                  </a:cxn>
                  <a:cxn ang="0">
                    <a:pos x="4" y="64"/>
                  </a:cxn>
                  <a:cxn ang="0">
                    <a:pos x="7" y="60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5" y="43"/>
                  </a:cxn>
                  <a:cxn ang="0">
                    <a:pos x="4" y="33"/>
                  </a:cxn>
                  <a:cxn ang="0">
                    <a:pos x="2" y="26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23" y="3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28" y="10"/>
                  </a:cxn>
                  <a:cxn ang="0">
                    <a:pos x="32" y="12"/>
                  </a:cxn>
                  <a:cxn ang="0">
                    <a:pos x="34" y="13"/>
                  </a:cxn>
                  <a:cxn ang="0">
                    <a:pos x="38" y="13"/>
                  </a:cxn>
                  <a:cxn ang="0">
                    <a:pos x="39" y="14"/>
                  </a:cxn>
                  <a:cxn ang="0">
                    <a:pos x="43" y="13"/>
                  </a:cxn>
                  <a:cxn ang="0">
                    <a:pos x="51" y="14"/>
                  </a:cxn>
                  <a:cxn ang="0">
                    <a:pos x="52" y="15"/>
                  </a:cxn>
                  <a:cxn ang="0">
                    <a:pos x="53" y="15"/>
                  </a:cxn>
                  <a:cxn ang="0">
                    <a:pos x="54" y="18"/>
                  </a:cxn>
                  <a:cxn ang="0">
                    <a:pos x="57" y="17"/>
                  </a:cxn>
                  <a:cxn ang="0">
                    <a:pos x="59" y="17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8" y="21"/>
                  </a:cxn>
                  <a:cxn ang="0">
                    <a:pos x="73" y="18"/>
                  </a:cxn>
                  <a:cxn ang="0">
                    <a:pos x="81" y="20"/>
                  </a:cxn>
                  <a:cxn ang="0">
                    <a:pos x="83" y="20"/>
                  </a:cxn>
                  <a:cxn ang="0">
                    <a:pos x="86" y="21"/>
                  </a:cxn>
                  <a:cxn ang="0">
                    <a:pos x="87" y="22"/>
                  </a:cxn>
                  <a:cxn ang="0">
                    <a:pos x="81" y="25"/>
                  </a:cxn>
                  <a:cxn ang="0">
                    <a:pos x="78" y="28"/>
                  </a:cxn>
                  <a:cxn ang="0">
                    <a:pos x="73" y="30"/>
                  </a:cxn>
                  <a:cxn ang="0">
                    <a:pos x="59" y="44"/>
                  </a:cxn>
                  <a:cxn ang="0">
                    <a:pos x="57" y="46"/>
                  </a:cxn>
                  <a:cxn ang="0">
                    <a:pos x="57" y="56"/>
                  </a:cxn>
                  <a:cxn ang="0">
                    <a:pos x="52" y="59"/>
                  </a:cxn>
                  <a:cxn ang="0">
                    <a:pos x="52" y="61"/>
                  </a:cxn>
                  <a:cxn ang="0">
                    <a:pos x="52" y="65"/>
                  </a:cxn>
                  <a:cxn ang="0">
                    <a:pos x="53" y="69"/>
                  </a:cxn>
                  <a:cxn ang="0">
                    <a:pos x="52" y="73"/>
                  </a:cxn>
                  <a:cxn ang="0">
                    <a:pos x="53" y="79"/>
                  </a:cxn>
                  <a:cxn ang="0">
                    <a:pos x="55" y="80"/>
                  </a:cxn>
                  <a:cxn ang="0">
                    <a:pos x="58" y="81"/>
                  </a:cxn>
                  <a:cxn ang="0">
                    <a:pos x="59" y="83"/>
                  </a:cxn>
                  <a:cxn ang="0">
                    <a:pos x="64" y="87"/>
                  </a:cxn>
                  <a:cxn ang="0">
                    <a:pos x="72" y="92"/>
                  </a:cxn>
                  <a:cxn ang="0">
                    <a:pos x="72" y="95"/>
                  </a:cxn>
                  <a:cxn ang="0">
                    <a:pos x="8" y="100"/>
                  </a:cxn>
                </a:cxnLst>
                <a:rect l="0" t="0" r="r" b="b"/>
                <a:pathLst>
                  <a:path w="89" h="100">
                    <a:moveTo>
                      <a:pt x="8" y="100"/>
                    </a:moveTo>
                    <a:lnTo>
                      <a:pt x="8" y="69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20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4" y="22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79" y="26"/>
                    </a:lnTo>
                    <a:lnTo>
                      <a:pt x="78" y="28"/>
                    </a:lnTo>
                    <a:lnTo>
                      <a:pt x="74" y="29"/>
                    </a:lnTo>
                    <a:lnTo>
                      <a:pt x="73" y="30"/>
                    </a:lnTo>
                    <a:lnTo>
                      <a:pt x="67" y="36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1" y="64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3"/>
                    </a:lnTo>
                    <a:lnTo>
                      <a:pt x="52" y="78"/>
                    </a:lnTo>
                    <a:lnTo>
                      <a:pt x="53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63" y="84"/>
                    </a:lnTo>
                    <a:lnTo>
                      <a:pt x="64" y="87"/>
                    </a:lnTo>
                    <a:lnTo>
                      <a:pt x="68" y="89"/>
                    </a:lnTo>
                    <a:lnTo>
                      <a:pt x="72" y="92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8" y="100"/>
                    </a:lnTo>
                    <a:lnTo>
                      <a:pt x="8" y="10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7" name="Freeform 43"/>
              <p:cNvSpPr>
                <a:spLocks/>
              </p:cNvSpPr>
              <p:nvPr/>
            </p:nvSpPr>
            <p:spPr bwMode="auto">
              <a:xfrm>
                <a:off x="3633" y="1799"/>
                <a:ext cx="277" cy="463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1" y="19"/>
                  </a:cxn>
                  <a:cxn ang="0">
                    <a:pos x="9" y="20"/>
                  </a:cxn>
                  <a:cxn ang="0">
                    <a:pos x="5" y="21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4" y="34"/>
                  </a:cxn>
                  <a:cxn ang="0">
                    <a:pos x="1" y="36"/>
                  </a:cxn>
                  <a:cxn ang="0">
                    <a:pos x="0" y="39"/>
                  </a:cxn>
                  <a:cxn ang="0">
                    <a:pos x="0" y="41"/>
                  </a:cxn>
                  <a:cxn ang="0">
                    <a:pos x="1" y="48"/>
                  </a:cxn>
                  <a:cxn ang="0">
                    <a:pos x="5" y="53"/>
                  </a:cxn>
                  <a:cxn ang="0">
                    <a:pos x="10" y="57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19" y="65"/>
                  </a:cxn>
                  <a:cxn ang="0">
                    <a:pos x="19" y="69"/>
                  </a:cxn>
                  <a:cxn ang="0">
                    <a:pos x="16" y="73"/>
                  </a:cxn>
                  <a:cxn ang="0">
                    <a:pos x="19" y="78"/>
                  </a:cxn>
                  <a:cxn ang="0">
                    <a:pos x="24" y="81"/>
                  </a:cxn>
                  <a:cxn ang="0">
                    <a:pos x="29" y="87"/>
                  </a:cxn>
                  <a:cxn ang="0">
                    <a:pos x="30" y="89"/>
                  </a:cxn>
                  <a:cxn ang="0">
                    <a:pos x="29" y="91"/>
                  </a:cxn>
                  <a:cxn ang="0">
                    <a:pos x="32" y="95"/>
                  </a:cxn>
                  <a:cxn ang="0">
                    <a:pos x="33" y="94"/>
                  </a:cxn>
                  <a:cxn ang="0">
                    <a:pos x="34" y="92"/>
                  </a:cxn>
                  <a:cxn ang="0">
                    <a:pos x="38" y="91"/>
                  </a:cxn>
                  <a:cxn ang="0">
                    <a:pos x="42" y="93"/>
                  </a:cxn>
                  <a:cxn ang="0">
                    <a:pos x="43" y="89"/>
                  </a:cxn>
                  <a:cxn ang="0">
                    <a:pos x="44" y="87"/>
                  </a:cxn>
                  <a:cxn ang="0">
                    <a:pos x="48" y="85"/>
                  </a:cxn>
                  <a:cxn ang="0">
                    <a:pos x="47" y="83"/>
                  </a:cxn>
                  <a:cxn ang="0">
                    <a:pos x="47" y="81"/>
                  </a:cxn>
                  <a:cxn ang="0">
                    <a:pos x="48" y="80"/>
                  </a:cxn>
                  <a:cxn ang="0">
                    <a:pos x="48" y="79"/>
                  </a:cxn>
                  <a:cxn ang="0">
                    <a:pos x="48" y="73"/>
                  </a:cxn>
                  <a:cxn ang="0">
                    <a:pos x="52" y="68"/>
                  </a:cxn>
                  <a:cxn ang="0">
                    <a:pos x="54" y="64"/>
                  </a:cxn>
                  <a:cxn ang="0">
                    <a:pos x="52" y="57"/>
                  </a:cxn>
                  <a:cxn ang="0">
                    <a:pos x="52" y="54"/>
                  </a:cxn>
                  <a:cxn ang="0">
                    <a:pos x="49" y="13"/>
                  </a:cxn>
                  <a:cxn ang="0">
                    <a:pos x="48" y="11"/>
                  </a:cxn>
                  <a:cxn ang="0">
                    <a:pos x="46" y="6"/>
                  </a:cxn>
                  <a:cxn ang="0">
                    <a:pos x="44" y="3"/>
                  </a:cxn>
                  <a:cxn ang="0">
                    <a:pos x="44" y="0"/>
                  </a:cxn>
                </a:cxnLst>
                <a:rect l="0" t="0" r="r" b="b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8" name="Freeform 44"/>
              <p:cNvSpPr>
                <a:spLocks/>
              </p:cNvSpPr>
              <p:nvPr/>
            </p:nvSpPr>
            <p:spPr bwMode="auto">
              <a:xfrm>
                <a:off x="3879" y="1838"/>
                <a:ext cx="206" cy="351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45"/>
                  </a:cxn>
                  <a:cxn ang="0">
                    <a:pos x="4" y="46"/>
                  </a:cxn>
                  <a:cxn ang="0">
                    <a:pos x="4" y="47"/>
                  </a:cxn>
                  <a:cxn ang="0">
                    <a:pos x="4" y="49"/>
                  </a:cxn>
                  <a:cxn ang="0">
                    <a:pos x="5" y="52"/>
                  </a:cxn>
                  <a:cxn ang="0">
                    <a:pos x="6" y="56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3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8" y="69"/>
                  </a:cxn>
                  <a:cxn ang="0">
                    <a:pos x="12" y="71"/>
                  </a:cxn>
                  <a:cxn ang="0">
                    <a:pos x="12" y="71"/>
                  </a:cxn>
                  <a:cxn ang="0">
                    <a:pos x="13" y="71"/>
                  </a:cxn>
                  <a:cxn ang="0">
                    <a:pos x="14" y="68"/>
                  </a:cxn>
                  <a:cxn ang="0">
                    <a:pos x="16" y="68"/>
                  </a:cxn>
                  <a:cxn ang="0">
                    <a:pos x="17" y="69"/>
                  </a:cxn>
                  <a:cxn ang="0">
                    <a:pos x="18" y="70"/>
                  </a:cxn>
                  <a:cxn ang="0">
                    <a:pos x="19" y="69"/>
                  </a:cxn>
                  <a:cxn ang="0">
                    <a:pos x="20" y="65"/>
                  </a:cxn>
                  <a:cxn ang="0">
                    <a:pos x="21" y="64"/>
                  </a:cxn>
                  <a:cxn ang="0">
                    <a:pos x="22" y="64"/>
                  </a:cxn>
                  <a:cxn ang="0">
                    <a:pos x="24" y="66"/>
                  </a:cxn>
                  <a:cxn ang="0">
                    <a:pos x="27" y="66"/>
                  </a:cxn>
                  <a:cxn ang="0">
                    <a:pos x="28" y="63"/>
                  </a:cxn>
                  <a:cxn ang="0">
                    <a:pos x="33" y="56"/>
                  </a:cxn>
                  <a:cxn ang="0">
                    <a:pos x="33" y="53"/>
                  </a:cxn>
                  <a:cxn ang="0">
                    <a:pos x="34" y="53"/>
                  </a:cxn>
                  <a:cxn ang="0">
                    <a:pos x="37" y="53"/>
                  </a:cxn>
                  <a:cxn ang="0">
                    <a:pos x="38" y="52"/>
                  </a:cxn>
                  <a:cxn ang="0">
                    <a:pos x="40" y="51"/>
                  </a:cxn>
                  <a:cxn ang="0">
                    <a:pos x="40" y="50"/>
                  </a:cxn>
                  <a:cxn ang="0">
                    <a:pos x="40" y="47"/>
                  </a:cxn>
                  <a:cxn ang="0">
                    <a:pos x="40" y="47"/>
                  </a:cxn>
                  <a:cxn ang="0">
                    <a:pos x="40" y="45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40" h="72">
                    <a:moveTo>
                      <a:pt x="1" y="5"/>
                    </a:moveTo>
                    <a:lnTo>
                      <a:pt x="4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28" y="63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29" name="Freeform 45"/>
              <p:cNvSpPr>
                <a:spLocks/>
              </p:cNvSpPr>
              <p:nvPr/>
            </p:nvSpPr>
            <p:spPr bwMode="auto">
              <a:xfrm>
                <a:off x="4331" y="1721"/>
                <a:ext cx="404" cy="249"/>
              </a:xfrm>
              <a:custGeom>
                <a:avLst/>
                <a:gdLst/>
                <a:ahLst/>
                <a:cxnLst>
                  <a:cxn ang="0">
                    <a:pos x="19" y="49"/>
                  </a:cxn>
                  <a:cxn ang="0">
                    <a:pos x="55" y="42"/>
                  </a:cxn>
                  <a:cxn ang="0">
                    <a:pos x="66" y="40"/>
                  </a:cxn>
                  <a:cxn ang="0">
                    <a:pos x="67" y="40"/>
                  </a:cxn>
                  <a:cxn ang="0">
                    <a:pos x="67" y="39"/>
                  </a:cxn>
                  <a:cxn ang="0">
                    <a:pos x="67" y="38"/>
                  </a:cxn>
                  <a:cxn ang="0">
                    <a:pos x="68" y="37"/>
                  </a:cxn>
                  <a:cxn ang="0">
                    <a:pos x="70" y="37"/>
                  </a:cxn>
                  <a:cxn ang="0">
                    <a:pos x="71" y="37"/>
                  </a:cxn>
                  <a:cxn ang="0">
                    <a:pos x="74" y="35"/>
                  </a:cxn>
                  <a:cxn ang="0">
                    <a:pos x="74" y="33"/>
                  </a:cxn>
                  <a:cxn ang="0">
                    <a:pos x="77" y="31"/>
                  </a:cxn>
                  <a:cxn ang="0">
                    <a:pos x="79" y="30"/>
                  </a:cxn>
                  <a:cxn ang="0">
                    <a:pos x="79" y="29"/>
                  </a:cxn>
                  <a:cxn ang="0">
                    <a:pos x="77" y="28"/>
                  </a:cxn>
                  <a:cxn ang="0">
                    <a:pos x="76" y="27"/>
                  </a:cxn>
                  <a:cxn ang="0">
                    <a:pos x="75" y="27"/>
                  </a:cxn>
                  <a:cxn ang="0">
                    <a:pos x="75" y="26"/>
                  </a:cxn>
                  <a:cxn ang="0">
                    <a:pos x="73" y="26"/>
                  </a:cxn>
                  <a:cxn ang="0">
                    <a:pos x="73" y="24"/>
                  </a:cxn>
                  <a:cxn ang="0">
                    <a:pos x="71" y="24"/>
                  </a:cxn>
                  <a:cxn ang="0">
                    <a:pos x="71" y="23"/>
                  </a:cxn>
                  <a:cxn ang="0">
                    <a:pos x="71" y="20"/>
                  </a:cxn>
                  <a:cxn ang="0">
                    <a:pos x="72" y="20"/>
                  </a:cxn>
                  <a:cxn ang="0">
                    <a:pos x="71" y="18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1" y="16"/>
                  </a:cxn>
                  <a:cxn ang="0">
                    <a:pos x="72" y="15"/>
                  </a:cxn>
                  <a:cxn ang="0">
                    <a:pos x="73" y="12"/>
                  </a:cxn>
                  <a:cxn ang="0">
                    <a:pos x="73" y="11"/>
                  </a:cxn>
                  <a:cxn ang="0">
                    <a:pos x="74" y="10"/>
                  </a:cxn>
                  <a:cxn ang="0">
                    <a:pos x="74" y="9"/>
                  </a:cxn>
                  <a:cxn ang="0">
                    <a:pos x="73" y="9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9" y="7"/>
                  </a:cxn>
                  <a:cxn ang="0">
                    <a:pos x="69" y="6"/>
                  </a:cxn>
                  <a:cxn ang="0">
                    <a:pos x="67" y="3"/>
                  </a:cxn>
                  <a:cxn ang="0">
                    <a:pos x="66" y="3"/>
                  </a:cxn>
                  <a:cxn ang="0">
                    <a:pos x="66" y="2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1"/>
                  </a:cxn>
                  <a:cxn ang="0">
                    <a:pos x="64" y="0"/>
                  </a:cxn>
                  <a:cxn ang="0">
                    <a:pos x="9" y="11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6" y="51"/>
                  </a:cxn>
                  <a:cxn ang="0">
                    <a:pos x="19" y="49"/>
                  </a:cxn>
                  <a:cxn ang="0">
                    <a:pos x="19" y="49"/>
                  </a:cxn>
                </a:cxnLst>
                <a:rect l="0" t="0" r="r" b="b"/>
                <a:pathLst>
                  <a:path w="79" h="51">
                    <a:moveTo>
                      <a:pt x="19" y="49"/>
                    </a:moveTo>
                    <a:lnTo>
                      <a:pt x="55" y="42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74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2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6"/>
                    </a:lnTo>
                    <a:lnTo>
                      <a:pt x="6" y="51"/>
                    </a:lnTo>
                    <a:lnTo>
                      <a:pt x="19" y="49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30" name="Freeform 46"/>
              <p:cNvSpPr>
                <a:spLocks/>
              </p:cNvSpPr>
              <p:nvPr/>
            </p:nvSpPr>
            <p:spPr bwMode="auto">
              <a:xfrm>
                <a:off x="4197" y="1970"/>
                <a:ext cx="523" cy="287"/>
              </a:xfrm>
              <a:custGeom>
                <a:avLst/>
                <a:gdLst/>
                <a:ahLst/>
                <a:cxnLst>
                  <a:cxn ang="0">
                    <a:pos x="31" y="55"/>
                  </a:cxn>
                  <a:cxn ang="0">
                    <a:pos x="26" y="56"/>
                  </a:cxn>
                  <a:cxn ang="0">
                    <a:pos x="22" y="56"/>
                  </a:cxn>
                  <a:cxn ang="0">
                    <a:pos x="5" y="56"/>
                  </a:cxn>
                  <a:cxn ang="0">
                    <a:pos x="9" y="52"/>
                  </a:cxn>
                  <a:cxn ang="0">
                    <a:pos x="10" y="49"/>
                  </a:cxn>
                  <a:cxn ang="0">
                    <a:pos x="19" y="40"/>
                  </a:cxn>
                  <a:cxn ang="0">
                    <a:pos x="21" y="44"/>
                  </a:cxn>
                  <a:cxn ang="0">
                    <a:pos x="27" y="44"/>
                  </a:cxn>
                  <a:cxn ang="0">
                    <a:pos x="29" y="43"/>
                  </a:cxn>
                  <a:cxn ang="0">
                    <a:pos x="34" y="42"/>
                  </a:cxn>
                  <a:cxn ang="0">
                    <a:pos x="36" y="41"/>
                  </a:cxn>
                  <a:cxn ang="0">
                    <a:pos x="42" y="36"/>
                  </a:cxn>
                  <a:cxn ang="0">
                    <a:pos x="44" y="28"/>
                  </a:cxn>
                  <a:cxn ang="0">
                    <a:pos x="49" y="18"/>
                  </a:cxn>
                  <a:cxn ang="0">
                    <a:pos x="52" y="19"/>
                  </a:cxn>
                  <a:cxn ang="0">
                    <a:pos x="55" y="12"/>
                  </a:cxn>
                  <a:cxn ang="0">
                    <a:pos x="59" y="10"/>
                  </a:cxn>
                  <a:cxn ang="0">
                    <a:pos x="61" y="5"/>
                  </a:cxn>
                  <a:cxn ang="0">
                    <a:pos x="61" y="1"/>
                  </a:cxn>
                  <a:cxn ang="0">
                    <a:pos x="68" y="4"/>
                  </a:cxn>
                  <a:cxn ang="0">
                    <a:pos x="70" y="1"/>
                  </a:cxn>
                  <a:cxn ang="0">
                    <a:pos x="73" y="2"/>
                  </a:cxn>
                  <a:cxn ang="0">
                    <a:pos x="76" y="4"/>
                  </a:cxn>
                  <a:cxn ang="0">
                    <a:pos x="80" y="8"/>
                  </a:cxn>
                  <a:cxn ang="0">
                    <a:pos x="77" y="14"/>
                  </a:cxn>
                  <a:cxn ang="0">
                    <a:pos x="81" y="15"/>
                  </a:cxn>
                  <a:cxn ang="0">
                    <a:pos x="84" y="17"/>
                  </a:cxn>
                  <a:cxn ang="0">
                    <a:pos x="87" y="18"/>
                  </a:cxn>
                  <a:cxn ang="0">
                    <a:pos x="93" y="20"/>
                  </a:cxn>
                  <a:cxn ang="0">
                    <a:pos x="93" y="23"/>
                  </a:cxn>
                  <a:cxn ang="0">
                    <a:pos x="92" y="26"/>
                  </a:cxn>
                  <a:cxn ang="0">
                    <a:pos x="95" y="29"/>
                  </a:cxn>
                  <a:cxn ang="0">
                    <a:pos x="93" y="30"/>
                  </a:cxn>
                  <a:cxn ang="0">
                    <a:pos x="94" y="31"/>
                  </a:cxn>
                  <a:cxn ang="0">
                    <a:pos x="92" y="32"/>
                  </a:cxn>
                  <a:cxn ang="0">
                    <a:pos x="94" y="33"/>
                  </a:cxn>
                  <a:cxn ang="0">
                    <a:pos x="94" y="36"/>
                  </a:cxn>
                  <a:cxn ang="0">
                    <a:pos x="92" y="36"/>
                  </a:cxn>
                  <a:cxn ang="0">
                    <a:pos x="96" y="37"/>
                  </a:cxn>
                  <a:cxn ang="0">
                    <a:pos x="100" y="36"/>
                  </a:cxn>
                  <a:cxn ang="0">
                    <a:pos x="101" y="42"/>
                  </a:cxn>
                  <a:cxn ang="0">
                    <a:pos x="101" y="43"/>
                  </a:cxn>
                </a:cxnLst>
                <a:rect l="0" t="0" r="r" b="b"/>
                <a:pathLst>
                  <a:path w="102" h="59">
                    <a:moveTo>
                      <a:pt x="101" y="43"/>
                    </a:moveTo>
                    <a:lnTo>
                      <a:pt x="67" y="50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6" y="5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0" y="41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29" y="43"/>
                    </a:lnTo>
                    <a:lnTo>
                      <a:pt x="30" y="44"/>
                    </a:lnTo>
                    <a:lnTo>
                      <a:pt x="31" y="43"/>
                    </a:lnTo>
                    <a:lnTo>
                      <a:pt x="34" y="42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1" y="35"/>
                    </a:lnTo>
                    <a:lnTo>
                      <a:pt x="42" y="33"/>
                    </a:lnTo>
                    <a:lnTo>
                      <a:pt x="44" y="2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4" y="13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2"/>
                    </a:lnTo>
                    <a:lnTo>
                      <a:pt x="72" y="3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12"/>
                    </a:lnTo>
                    <a:lnTo>
                      <a:pt x="77" y="14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90" y="20"/>
                    </a:lnTo>
                    <a:lnTo>
                      <a:pt x="93" y="20"/>
                    </a:lnTo>
                    <a:lnTo>
                      <a:pt x="94" y="22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3"/>
                    </a:lnTo>
                    <a:lnTo>
                      <a:pt x="94" y="33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3" y="37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7" y="36"/>
                    </a:lnTo>
                    <a:lnTo>
                      <a:pt x="99" y="36"/>
                    </a:lnTo>
                    <a:lnTo>
                      <a:pt x="100" y="36"/>
                    </a:lnTo>
                    <a:lnTo>
                      <a:pt x="101" y="37"/>
                    </a:lnTo>
                    <a:lnTo>
                      <a:pt x="102" y="41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1" y="4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631" name="Group 47"/>
              <p:cNvGrpSpPr>
                <a:grpSpLocks/>
              </p:cNvGrpSpPr>
              <p:nvPr/>
            </p:nvGrpSpPr>
            <p:grpSpPr bwMode="auto">
              <a:xfrm>
                <a:off x="728" y="1384"/>
                <a:ext cx="3858" cy="1940"/>
                <a:chOff x="728" y="1384"/>
                <a:chExt cx="3858" cy="1940"/>
              </a:xfrm>
            </p:grpSpPr>
            <p:sp>
              <p:nvSpPr>
                <p:cNvPr id="67632" name="Freeform 48"/>
                <p:cNvSpPr>
                  <a:spLocks/>
                </p:cNvSpPr>
                <p:nvPr/>
              </p:nvSpPr>
              <p:spPr bwMode="auto">
                <a:xfrm>
                  <a:off x="3890" y="2409"/>
                  <a:ext cx="266" cy="40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0" y="55"/>
                    </a:cxn>
                    <a:cxn ang="0">
                      <a:pos x="0" y="57"/>
                    </a:cxn>
                    <a:cxn ang="0">
                      <a:pos x="3" y="82"/>
                    </a:cxn>
                    <a:cxn ang="0">
                      <a:pos x="4" y="82"/>
                    </a:cxn>
                    <a:cxn ang="0">
                      <a:pos x="5" y="81"/>
                    </a:cxn>
                    <a:cxn ang="0">
                      <a:pos x="7" y="82"/>
                    </a:cxn>
                    <a:cxn ang="0">
                      <a:pos x="8" y="81"/>
                    </a:cxn>
                    <a:cxn ang="0">
                      <a:pos x="8" y="77"/>
                    </a:cxn>
                    <a:cxn ang="0">
                      <a:pos x="9" y="75"/>
                    </a:cxn>
                    <a:cxn ang="0">
                      <a:pos x="10" y="77"/>
                    </a:cxn>
                    <a:cxn ang="0">
                      <a:pos x="10" y="78"/>
                    </a:cxn>
                    <a:cxn ang="0">
                      <a:pos x="11" y="80"/>
                    </a:cxn>
                    <a:cxn ang="0">
                      <a:pos x="13" y="83"/>
                    </a:cxn>
                    <a:cxn ang="0">
                      <a:pos x="14" y="83"/>
                    </a:cxn>
                    <a:cxn ang="0">
                      <a:pos x="15" y="83"/>
                    </a:cxn>
                    <a:cxn ang="0">
                      <a:pos x="17" y="81"/>
                    </a:cxn>
                    <a:cxn ang="0">
                      <a:pos x="17" y="81"/>
                    </a:cxn>
                    <a:cxn ang="0">
                      <a:pos x="18" y="80"/>
                    </a:cxn>
                    <a:cxn ang="0">
                      <a:pos x="18" y="80"/>
                    </a:cxn>
                    <a:cxn ang="0">
                      <a:pos x="18" y="79"/>
                    </a:cxn>
                    <a:cxn ang="0">
                      <a:pos x="17" y="79"/>
                    </a:cxn>
                    <a:cxn ang="0">
                      <a:pos x="17" y="78"/>
                    </a:cxn>
                    <a:cxn ang="0">
                      <a:pos x="18" y="77"/>
                    </a:cxn>
                    <a:cxn ang="0">
                      <a:pos x="18" y="76"/>
                    </a:cxn>
                    <a:cxn ang="0">
                      <a:pos x="16" y="75"/>
                    </a:cxn>
                    <a:cxn ang="0">
                      <a:pos x="16" y="75"/>
                    </a:cxn>
                    <a:cxn ang="0">
                      <a:pos x="15" y="75"/>
                    </a:cxn>
                    <a:cxn ang="0">
                      <a:pos x="14" y="73"/>
                    </a:cxn>
                    <a:cxn ang="0">
                      <a:pos x="14" y="72"/>
                    </a:cxn>
                    <a:cxn ang="0">
                      <a:pos x="14" y="71"/>
                    </a:cxn>
                    <a:cxn ang="0">
                      <a:pos x="14" y="71"/>
                    </a:cxn>
                    <a:cxn ang="0">
                      <a:pos x="14" y="70"/>
                    </a:cxn>
                    <a:cxn ang="0">
                      <a:pos x="52" y="66"/>
                    </a:cxn>
                    <a:cxn ang="0">
                      <a:pos x="52" y="65"/>
                    </a:cxn>
                    <a:cxn ang="0">
                      <a:pos x="50" y="63"/>
                    </a:cxn>
                    <a:cxn ang="0">
                      <a:pos x="50" y="58"/>
                    </a:cxn>
                    <a:cxn ang="0">
                      <a:pos x="48" y="55"/>
                    </a:cxn>
                    <a:cxn ang="0">
                      <a:pos x="48" y="52"/>
                    </a:cxn>
                    <a:cxn ang="0">
                      <a:pos x="49" y="50"/>
                    </a:cxn>
                    <a:cxn ang="0">
                      <a:pos x="49" y="47"/>
                    </a:cxn>
                    <a:cxn ang="0">
                      <a:pos x="50" y="45"/>
                    </a:cxn>
                    <a:cxn ang="0">
                      <a:pos x="51" y="45"/>
                    </a:cxn>
                    <a:cxn ang="0">
                      <a:pos x="49" y="44"/>
                    </a:cxn>
                    <a:cxn ang="0">
                      <a:pos x="50" y="42"/>
                    </a:cxn>
                    <a:cxn ang="0">
                      <a:pos x="49" y="41"/>
                    </a:cxn>
                    <a:cxn ang="0">
                      <a:pos x="48" y="40"/>
                    </a:cxn>
                    <a:cxn ang="0">
                      <a:pos x="47" y="39"/>
                    </a:cxn>
                    <a:cxn ang="0">
                      <a:pos x="46" y="37"/>
                    </a:cxn>
                    <a:cxn ang="0">
                      <a:pos x="45" y="36"/>
                    </a:cxn>
                    <a:cxn ang="0">
                      <a:pos x="36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52" h="83">
                      <a:moveTo>
                        <a:pt x="0" y="3"/>
                      </a:moveTo>
                      <a:lnTo>
                        <a:pt x="1" y="5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3" y="82"/>
                      </a:lnTo>
                      <a:lnTo>
                        <a:pt x="4" y="82"/>
                      </a:lnTo>
                      <a:lnTo>
                        <a:pt x="5" y="81"/>
                      </a:lnTo>
                      <a:lnTo>
                        <a:pt x="7" y="82"/>
                      </a:lnTo>
                      <a:lnTo>
                        <a:pt x="8" y="81"/>
                      </a:lnTo>
                      <a:lnTo>
                        <a:pt x="8" y="77"/>
                      </a:lnTo>
                      <a:lnTo>
                        <a:pt x="9" y="75"/>
                      </a:lnTo>
                      <a:lnTo>
                        <a:pt x="10" y="77"/>
                      </a:lnTo>
                      <a:lnTo>
                        <a:pt x="10" y="78"/>
                      </a:lnTo>
                      <a:lnTo>
                        <a:pt x="11" y="80"/>
                      </a:lnTo>
                      <a:lnTo>
                        <a:pt x="13" y="83"/>
                      </a:lnTo>
                      <a:lnTo>
                        <a:pt x="14" y="83"/>
                      </a:lnTo>
                      <a:lnTo>
                        <a:pt x="15" y="83"/>
                      </a:lnTo>
                      <a:lnTo>
                        <a:pt x="17" y="81"/>
                      </a:lnTo>
                      <a:lnTo>
                        <a:pt x="17" y="81"/>
                      </a:lnTo>
                      <a:lnTo>
                        <a:pt x="18" y="80"/>
                      </a:lnTo>
                      <a:lnTo>
                        <a:pt x="18" y="80"/>
                      </a:lnTo>
                      <a:lnTo>
                        <a:pt x="18" y="79"/>
                      </a:lnTo>
                      <a:lnTo>
                        <a:pt x="17" y="79"/>
                      </a:lnTo>
                      <a:lnTo>
                        <a:pt x="17" y="78"/>
                      </a:lnTo>
                      <a:lnTo>
                        <a:pt x="18" y="77"/>
                      </a:lnTo>
                      <a:lnTo>
                        <a:pt x="18" y="76"/>
                      </a:lnTo>
                      <a:lnTo>
                        <a:pt x="16" y="75"/>
                      </a:lnTo>
                      <a:lnTo>
                        <a:pt x="16" y="75"/>
                      </a:lnTo>
                      <a:lnTo>
                        <a:pt x="15" y="75"/>
                      </a:lnTo>
                      <a:lnTo>
                        <a:pt x="14" y="73"/>
                      </a:lnTo>
                      <a:lnTo>
                        <a:pt x="14" y="72"/>
                      </a:lnTo>
                      <a:lnTo>
                        <a:pt x="14" y="71"/>
                      </a:lnTo>
                      <a:lnTo>
                        <a:pt x="14" y="71"/>
                      </a:lnTo>
                      <a:lnTo>
                        <a:pt x="14" y="70"/>
                      </a:lnTo>
                      <a:lnTo>
                        <a:pt x="52" y="66"/>
                      </a:lnTo>
                      <a:lnTo>
                        <a:pt x="52" y="65"/>
                      </a:lnTo>
                      <a:lnTo>
                        <a:pt x="50" y="63"/>
                      </a:lnTo>
                      <a:lnTo>
                        <a:pt x="50" y="58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0"/>
                      </a:lnTo>
                      <a:lnTo>
                        <a:pt x="49" y="47"/>
                      </a:lnTo>
                      <a:lnTo>
                        <a:pt x="50" y="45"/>
                      </a:lnTo>
                      <a:lnTo>
                        <a:pt x="51" y="45"/>
                      </a:lnTo>
                      <a:lnTo>
                        <a:pt x="49" y="44"/>
                      </a:lnTo>
                      <a:lnTo>
                        <a:pt x="50" y="42"/>
                      </a:lnTo>
                      <a:lnTo>
                        <a:pt x="49" y="41"/>
                      </a:lnTo>
                      <a:lnTo>
                        <a:pt x="48" y="40"/>
                      </a:lnTo>
                      <a:lnTo>
                        <a:pt x="47" y="39"/>
                      </a:lnTo>
                      <a:lnTo>
                        <a:pt x="46" y="37"/>
                      </a:lnTo>
                      <a:lnTo>
                        <a:pt x="45" y="36"/>
                      </a:lnTo>
                      <a:lnTo>
                        <a:pt x="36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33" name="Freeform 49"/>
                <p:cNvSpPr>
                  <a:spLocks/>
                </p:cNvSpPr>
                <p:nvPr/>
              </p:nvSpPr>
              <p:spPr bwMode="auto">
                <a:xfrm>
                  <a:off x="4243" y="1896"/>
                  <a:ext cx="313" cy="29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3"/>
                    </a:cxn>
                    <a:cxn ang="0">
                      <a:pos x="21" y="5"/>
                    </a:cxn>
                    <a:cxn ang="0">
                      <a:pos x="19" y="13"/>
                    </a:cxn>
                    <a:cxn ang="0">
                      <a:pos x="19" y="15"/>
                    </a:cxn>
                    <a:cxn ang="0">
                      <a:pos x="18" y="19"/>
                    </a:cxn>
                    <a:cxn ang="0">
                      <a:pos x="15" y="22"/>
                    </a:cxn>
                    <a:cxn ang="0">
                      <a:pos x="13" y="23"/>
                    </a:cxn>
                    <a:cxn ang="0">
                      <a:pos x="11" y="24"/>
                    </a:cxn>
                    <a:cxn ang="0">
                      <a:pos x="10" y="26"/>
                    </a:cxn>
                    <a:cxn ang="0">
                      <a:pos x="9" y="30"/>
                    </a:cxn>
                    <a:cxn ang="0">
                      <a:pos x="6" y="30"/>
                    </a:cxn>
                    <a:cxn ang="0">
                      <a:pos x="4" y="34"/>
                    </a:cxn>
                    <a:cxn ang="0">
                      <a:pos x="4" y="38"/>
                    </a:cxn>
                    <a:cxn ang="0">
                      <a:pos x="2" y="41"/>
                    </a:cxn>
                    <a:cxn ang="0">
                      <a:pos x="0" y="43"/>
                    </a:cxn>
                    <a:cxn ang="0">
                      <a:pos x="0" y="46"/>
                    </a:cxn>
                    <a:cxn ang="0">
                      <a:pos x="3" y="51"/>
                    </a:cxn>
                    <a:cxn ang="0">
                      <a:pos x="6" y="54"/>
                    </a:cxn>
                    <a:cxn ang="0">
                      <a:pos x="8" y="54"/>
                    </a:cxn>
                    <a:cxn ang="0">
                      <a:pos x="8" y="55"/>
                    </a:cxn>
                    <a:cxn ang="0">
                      <a:pos x="10" y="55"/>
                    </a:cxn>
                    <a:cxn ang="0">
                      <a:pos x="10" y="57"/>
                    </a:cxn>
                    <a:cxn ang="0">
                      <a:pos x="15" y="60"/>
                    </a:cxn>
                    <a:cxn ang="0">
                      <a:pos x="18" y="59"/>
                    </a:cxn>
                    <a:cxn ang="0">
                      <a:pos x="19" y="57"/>
                    </a:cxn>
                    <a:cxn ang="0">
                      <a:pos x="21" y="59"/>
                    </a:cxn>
                    <a:cxn ang="0">
                      <a:pos x="25" y="57"/>
                    </a:cxn>
                    <a:cxn ang="0">
                      <a:pos x="26" y="55"/>
                    </a:cxn>
                    <a:cxn ang="0">
                      <a:pos x="30" y="53"/>
                    </a:cxn>
                    <a:cxn ang="0">
                      <a:pos x="33" y="51"/>
                    </a:cxn>
                    <a:cxn ang="0">
                      <a:pos x="33" y="48"/>
                    </a:cxn>
                    <a:cxn ang="0">
                      <a:pos x="38" y="32"/>
                    </a:cxn>
                    <a:cxn ang="0">
                      <a:pos x="40" y="33"/>
                    </a:cxn>
                    <a:cxn ang="0">
                      <a:pos x="41" y="35"/>
                    </a:cxn>
                    <a:cxn ang="0">
                      <a:pos x="44" y="32"/>
                    </a:cxn>
                    <a:cxn ang="0">
                      <a:pos x="46" y="27"/>
                    </a:cxn>
                    <a:cxn ang="0">
                      <a:pos x="49" y="25"/>
                    </a:cxn>
                    <a:cxn ang="0">
                      <a:pos x="51" y="23"/>
                    </a:cxn>
                    <a:cxn ang="0">
                      <a:pos x="52" y="20"/>
                    </a:cxn>
                    <a:cxn ang="0">
                      <a:pos x="52" y="19"/>
                    </a:cxn>
                    <a:cxn ang="0">
                      <a:pos x="52" y="15"/>
                    </a:cxn>
                    <a:cxn ang="0">
                      <a:pos x="59" y="19"/>
                    </a:cxn>
                    <a:cxn ang="0">
                      <a:pos x="60" y="19"/>
                    </a:cxn>
                    <a:cxn ang="0">
                      <a:pos x="59" y="13"/>
                    </a:cxn>
                    <a:cxn ang="0">
                      <a:pos x="58" y="11"/>
                    </a:cxn>
                    <a:cxn ang="0">
                      <a:pos x="56" y="11"/>
                    </a:cxn>
                    <a:cxn ang="0">
                      <a:pos x="51" y="12"/>
                    </a:cxn>
                    <a:cxn ang="0">
                      <a:pos x="49" y="14"/>
                    </a:cxn>
                    <a:cxn ang="0">
                      <a:pos x="46" y="13"/>
                    </a:cxn>
                    <a:cxn ang="0">
                      <a:pos x="45" y="15"/>
                    </a:cxn>
                    <a:cxn ang="0">
                      <a:pos x="42" y="17"/>
                    </a:cxn>
                    <a:cxn ang="0">
                      <a:pos x="39" y="20"/>
                    </a:cxn>
                    <a:cxn ang="0">
                      <a:pos x="36" y="1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61" h="60">
                      <a:moveTo>
                        <a:pt x="21" y="0"/>
                      </a:move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20" y="3"/>
                      </a:lnTo>
                      <a:lnTo>
                        <a:pt x="18" y="4"/>
                      </a:lnTo>
                      <a:lnTo>
                        <a:pt x="21" y="5"/>
                      </a:lnTo>
                      <a:lnTo>
                        <a:pt x="20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3" y="23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1" y="25"/>
                      </a:lnTo>
                      <a:lnTo>
                        <a:pt x="10" y="26"/>
                      </a:lnTo>
                      <a:lnTo>
                        <a:pt x="9" y="29"/>
                      </a:lnTo>
                      <a:lnTo>
                        <a:pt x="9" y="30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3" y="39"/>
                      </a:lnTo>
                      <a:lnTo>
                        <a:pt x="2" y="41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51"/>
                      </a:lnTo>
                      <a:lnTo>
                        <a:pt x="5" y="53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8" y="54"/>
                      </a:lnTo>
                      <a:lnTo>
                        <a:pt x="8" y="54"/>
                      </a:lnTo>
                      <a:lnTo>
                        <a:pt x="8" y="55"/>
                      </a:lnTo>
                      <a:lnTo>
                        <a:pt x="9" y="55"/>
                      </a:lnTo>
                      <a:lnTo>
                        <a:pt x="10" y="55"/>
                      </a:lnTo>
                      <a:lnTo>
                        <a:pt x="11" y="56"/>
                      </a:lnTo>
                      <a:lnTo>
                        <a:pt x="10" y="57"/>
                      </a:lnTo>
                      <a:lnTo>
                        <a:pt x="12" y="59"/>
                      </a:lnTo>
                      <a:lnTo>
                        <a:pt x="15" y="60"/>
                      </a:lnTo>
                      <a:lnTo>
                        <a:pt x="17" y="60"/>
                      </a:lnTo>
                      <a:lnTo>
                        <a:pt x="18" y="59"/>
                      </a:lnTo>
                      <a:lnTo>
                        <a:pt x="18" y="58"/>
                      </a:lnTo>
                      <a:lnTo>
                        <a:pt x="19" y="57"/>
                      </a:lnTo>
                      <a:lnTo>
                        <a:pt x="20" y="58"/>
                      </a:lnTo>
                      <a:lnTo>
                        <a:pt x="21" y="59"/>
                      </a:lnTo>
                      <a:lnTo>
                        <a:pt x="22" y="58"/>
                      </a:lnTo>
                      <a:lnTo>
                        <a:pt x="25" y="57"/>
                      </a:lnTo>
                      <a:lnTo>
                        <a:pt x="26" y="55"/>
                      </a:lnTo>
                      <a:lnTo>
                        <a:pt x="26" y="55"/>
                      </a:lnTo>
                      <a:lnTo>
                        <a:pt x="27" y="56"/>
                      </a:lnTo>
                      <a:lnTo>
                        <a:pt x="30" y="53"/>
                      </a:lnTo>
                      <a:lnTo>
                        <a:pt x="31" y="54"/>
                      </a:lnTo>
                      <a:lnTo>
                        <a:pt x="33" y="51"/>
                      </a:lnTo>
                      <a:lnTo>
                        <a:pt x="32" y="50"/>
                      </a:lnTo>
                      <a:lnTo>
                        <a:pt x="33" y="48"/>
                      </a:lnTo>
                      <a:lnTo>
                        <a:pt x="35" y="43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40" y="33"/>
                      </a:lnTo>
                      <a:lnTo>
                        <a:pt x="40" y="34"/>
                      </a:lnTo>
                      <a:lnTo>
                        <a:pt x="41" y="35"/>
                      </a:lnTo>
                      <a:lnTo>
                        <a:pt x="43" y="34"/>
                      </a:lnTo>
                      <a:lnTo>
                        <a:pt x="44" y="32"/>
                      </a:lnTo>
                      <a:lnTo>
                        <a:pt x="45" y="28"/>
                      </a:lnTo>
                      <a:lnTo>
                        <a:pt x="46" y="27"/>
                      </a:lnTo>
                      <a:lnTo>
                        <a:pt x="48" y="27"/>
                      </a:lnTo>
                      <a:lnTo>
                        <a:pt x="49" y="25"/>
                      </a:lnTo>
                      <a:lnTo>
                        <a:pt x="50" y="25"/>
                      </a:lnTo>
                      <a:lnTo>
                        <a:pt x="51" y="23"/>
                      </a:lnTo>
                      <a:lnTo>
                        <a:pt x="51" y="21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19"/>
                      </a:lnTo>
                      <a:lnTo>
                        <a:pt x="52" y="16"/>
                      </a:lnTo>
                      <a:lnTo>
                        <a:pt x="52" y="15"/>
                      </a:lnTo>
                      <a:lnTo>
                        <a:pt x="53" y="15"/>
                      </a:lnTo>
                      <a:lnTo>
                        <a:pt x="59" y="19"/>
                      </a:lnTo>
                      <a:lnTo>
                        <a:pt x="60" y="19"/>
                      </a:lnTo>
                      <a:lnTo>
                        <a:pt x="60" y="19"/>
                      </a:lnTo>
                      <a:lnTo>
                        <a:pt x="61" y="16"/>
                      </a:lnTo>
                      <a:lnTo>
                        <a:pt x="59" y="13"/>
                      </a:lnTo>
                      <a:lnTo>
                        <a:pt x="59" y="12"/>
                      </a:lnTo>
                      <a:lnTo>
                        <a:pt x="58" y="11"/>
                      </a:lnTo>
                      <a:lnTo>
                        <a:pt x="57" y="12"/>
                      </a:lnTo>
                      <a:lnTo>
                        <a:pt x="56" y="11"/>
                      </a:lnTo>
                      <a:lnTo>
                        <a:pt x="55" y="11"/>
                      </a:lnTo>
                      <a:lnTo>
                        <a:pt x="51" y="12"/>
                      </a:lnTo>
                      <a:lnTo>
                        <a:pt x="50" y="13"/>
                      </a:lnTo>
                      <a:lnTo>
                        <a:pt x="49" y="14"/>
                      </a:lnTo>
                      <a:lnTo>
                        <a:pt x="47" y="14"/>
                      </a:lnTo>
                      <a:lnTo>
                        <a:pt x="46" y="13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0" y="20"/>
                      </a:lnTo>
                      <a:lnTo>
                        <a:pt x="39" y="20"/>
                      </a:lnTo>
                      <a:lnTo>
                        <a:pt x="38" y="21"/>
                      </a:lnTo>
                      <a:lnTo>
                        <a:pt x="36" y="13"/>
                      </a:lnTo>
                      <a:lnTo>
                        <a:pt x="23" y="15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634" name="Group 50"/>
                <p:cNvGrpSpPr>
                  <a:grpSpLocks/>
                </p:cNvGrpSpPr>
                <p:nvPr/>
              </p:nvGrpSpPr>
              <p:grpSpPr bwMode="auto">
                <a:xfrm>
                  <a:off x="728" y="2448"/>
                  <a:ext cx="1266" cy="876"/>
                  <a:chOff x="768" y="2832"/>
                  <a:chExt cx="1203" cy="876"/>
                </a:xfrm>
              </p:grpSpPr>
              <p:sp>
                <p:nvSpPr>
                  <p:cNvPr id="67635" name="Freeform 51"/>
                  <p:cNvSpPr>
                    <a:spLocks/>
                  </p:cNvSpPr>
                  <p:nvPr/>
                </p:nvSpPr>
                <p:spPr bwMode="auto">
                  <a:xfrm>
                    <a:off x="1056" y="2832"/>
                    <a:ext cx="915" cy="780"/>
                  </a:xfrm>
                  <a:custGeom>
                    <a:avLst/>
                    <a:gdLst/>
                    <a:ahLst/>
                    <a:cxnLst>
                      <a:cxn ang="0">
                        <a:pos x="14" y="31"/>
                      </a:cxn>
                      <a:cxn ang="0">
                        <a:pos x="26" y="40"/>
                      </a:cxn>
                      <a:cxn ang="0">
                        <a:pos x="18" y="50"/>
                      </a:cxn>
                      <a:cxn ang="0">
                        <a:pos x="16" y="43"/>
                      </a:cxn>
                      <a:cxn ang="0">
                        <a:pos x="5" y="55"/>
                      </a:cxn>
                      <a:cxn ang="0">
                        <a:pos x="11" y="64"/>
                      </a:cxn>
                      <a:cxn ang="0">
                        <a:pos x="27" y="61"/>
                      </a:cxn>
                      <a:cxn ang="0">
                        <a:pos x="22" y="74"/>
                      </a:cxn>
                      <a:cxn ang="0">
                        <a:pos x="18" y="79"/>
                      </a:cxn>
                      <a:cxn ang="0">
                        <a:pos x="10" y="82"/>
                      </a:cxn>
                      <a:cxn ang="0">
                        <a:pos x="6" y="98"/>
                      </a:cxn>
                      <a:cxn ang="0">
                        <a:pos x="11" y="107"/>
                      </a:cxn>
                      <a:cxn ang="0">
                        <a:pos x="22" y="112"/>
                      </a:cxn>
                      <a:cxn ang="0">
                        <a:pos x="22" y="120"/>
                      </a:cxn>
                      <a:cxn ang="0">
                        <a:pos x="35" y="123"/>
                      </a:cxn>
                      <a:cxn ang="0">
                        <a:pos x="42" y="125"/>
                      </a:cxn>
                      <a:cxn ang="0">
                        <a:pos x="29" y="141"/>
                      </a:cxn>
                      <a:cxn ang="0">
                        <a:pos x="19" y="147"/>
                      </a:cxn>
                      <a:cxn ang="0">
                        <a:pos x="3" y="155"/>
                      </a:cxn>
                      <a:cxn ang="0">
                        <a:pos x="3" y="160"/>
                      </a:cxn>
                      <a:cxn ang="0">
                        <a:pos x="29" y="149"/>
                      </a:cxn>
                      <a:cxn ang="0">
                        <a:pos x="62" y="120"/>
                      </a:cxn>
                      <a:cxn ang="0">
                        <a:pos x="59" y="117"/>
                      </a:cxn>
                      <a:cxn ang="0">
                        <a:pos x="77" y="95"/>
                      </a:cxn>
                      <a:cxn ang="0">
                        <a:pos x="72" y="101"/>
                      </a:cxn>
                      <a:cxn ang="0">
                        <a:pos x="73" y="109"/>
                      </a:cxn>
                      <a:cxn ang="0">
                        <a:pos x="72" y="114"/>
                      </a:cxn>
                      <a:cxn ang="0">
                        <a:pos x="86" y="106"/>
                      </a:cxn>
                      <a:cxn ang="0">
                        <a:pos x="86" y="98"/>
                      </a:cxn>
                      <a:cxn ang="0">
                        <a:pos x="107" y="103"/>
                      </a:cxn>
                      <a:cxn ang="0">
                        <a:pos x="121" y="101"/>
                      </a:cxn>
                      <a:cxn ang="0">
                        <a:pos x="145" y="109"/>
                      </a:cxn>
                      <a:cxn ang="0">
                        <a:pos x="153" y="119"/>
                      </a:cxn>
                      <a:cxn ang="0">
                        <a:pos x="166" y="128"/>
                      </a:cxn>
                      <a:cxn ang="0">
                        <a:pos x="188" y="130"/>
                      </a:cxn>
                      <a:cxn ang="0">
                        <a:pos x="185" y="117"/>
                      </a:cxn>
                      <a:cxn ang="0">
                        <a:pos x="176" y="115"/>
                      </a:cxn>
                      <a:cxn ang="0">
                        <a:pos x="163" y="106"/>
                      </a:cxn>
                      <a:cxn ang="0">
                        <a:pos x="147" y="95"/>
                      </a:cxn>
                      <a:cxn ang="0">
                        <a:pos x="141" y="103"/>
                      </a:cxn>
                      <a:cxn ang="0">
                        <a:pos x="129" y="93"/>
                      </a:cxn>
                      <a:cxn ang="0">
                        <a:pos x="117" y="80"/>
                      </a:cxn>
                      <a:cxn ang="0">
                        <a:pos x="102" y="21"/>
                      </a:cxn>
                      <a:cxn ang="0">
                        <a:pos x="90" y="5"/>
                      </a:cxn>
                      <a:cxn ang="0">
                        <a:pos x="69" y="5"/>
                      </a:cxn>
                      <a:cxn ang="0">
                        <a:pos x="59" y="5"/>
                      </a:cxn>
                      <a:cxn ang="0">
                        <a:pos x="45" y="0"/>
                      </a:cxn>
                      <a:cxn ang="0">
                        <a:pos x="35" y="4"/>
                      </a:cxn>
                      <a:cxn ang="0">
                        <a:pos x="24" y="13"/>
                      </a:cxn>
                      <a:cxn ang="0">
                        <a:pos x="19" y="21"/>
                      </a:cxn>
                      <a:cxn ang="0">
                        <a:pos x="10" y="26"/>
                      </a:cxn>
                    </a:cxnLst>
                    <a:rect l="0" t="0" r="r" b="b"/>
                    <a:pathLst>
                      <a:path w="188" h="160">
                        <a:moveTo>
                          <a:pt x="10" y="26"/>
                        </a:moveTo>
                        <a:lnTo>
                          <a:pt x="14" y="31"/>
                        </a:lnTo>
                        <a:lnTo>
                          <a:pt x="19" y="39"/>
                        </a:lnTo>
                        <a:lnTo>
                          <a:pt x="26" y="40"/>
                        </a:lnTo>
                        <a:lnTo>
                          <a:pt x="26" y="50"/>
                        </a:lnTo>
                        <a:lnTo>
                          <a:pt x="18" y="50"/>
                        </a:lnTo>
                        <a:lnTo>
                          <a:pt x="18" y="43"/>
                        </a:lnTo>
                        <a:lnTo>
                          <a:pt x="16" y="43"/>
                        </a:lnTo>
                        <a:lnTo>
                          <a:pt x="0" y="50"/>
                        </a:lnTo>
                        <a:lnTo>
                          <a:pt x="5" y="55"/>
                        </a:lnTo>
                        <a:lnTo>
                          <a:pt x="5" y="61"/>
                        </a:lnTo>
                        <a:lnTo>
                          <a:pt x="11" y="64"/>
                        </a:lnTo>
                        <a:lnTo>
                          <a:pt x="21" y="66"/>
                        </a:lnTo>
                        <a:lnTo>
                          <a:pt x="27" y="61"/>
                        </a:lnTo>
                        <a:lnTo>
                          <a:pt x="29" y="72"/>
                        </a:lnTo>
                        <a:lnTo>
                          <a:pt x="22" y="74"/>
                        </a:lnTo>
                        <a:lnTo>
                          <a:pt x="21" y="77"/>
                        </a:lnTo>
                        <a:lnTo>
                          <a:pt x="18" y="79"/>
                        </a:lnTo>
                        <a:lnTo>
                          <a:pt x="13" y="75"/>
                        </a:lnTo>
                        <a:lnTo>
                          <a:pt x="10" y="82"/>
                        </a:lnTo>
                        <a:lnTo>
                          <a:pt x="2" y="90"/>
                        </a:lnTo>
                        <a:lnTo>
                          <a:pt x="6" y="98"/>
                        </a:lnTo>
                        <a:lnTo>
                          <a:pt x="5" y="101"/>
                        </a:lnTo>
                        <a:lnTo>
                          <a:pt x="11" y="107"/>
                        </a:lnTo>
                        <a:lnTo>
                          <a:pt x="19" y="107"/>
                        </a:lnTo>
                        <a:lnTo>
                          <a:pt x="22" y="112"/>
                        </a:lnTo>
                        <a:lnTo>
                          <a:pt x="21" y="115"/>
                        </a:lnTo>
                        <a:lnTo>
                          <a:pt x="22" y="120"/>
                        </a:lnTo>
                        <a:lnTo>
                          <a:pt x="29" y="117"/>
                        </a:lnTo>
                        <a:lnTo>
                          <a:pt x="35" y="123"/>
                        </a:lnTo>
                        <a:lnTo>
                          <a:pt x="45" y="119"/>
                        </a:lnTo>
                        <a:lnTo>
                          <a:pt x="42" y="125"/>
                        </a:lnTo>
                        <a:lnTo>
                          <a:pt x="42" y="131"/>
                        </a:lnTo>
                        <a:lnTo>
                          <a:pt x="29" y="141"/>
                        </a:lnTo>
                        <a:lnTo>
                          <a:pt x="24" y="147"/>
                        </a:lnTo>
                        <a:lnTo>
                          <a:pt x="19" y="147"/>
                        </a:lnTo>
                        <a:lnTo>
                          <a:pt x="11" y="154"/>
                        </a:lnTo>
                        <a:lnTo>
                          <a:pt x="3" y="155"/>
                        </a:lnTo>
                        <a:lnTo>
                          <a:pt x="0" y="159"/>
                        </a:lnTo>
                        <a:lnTo>
                          <a:pt x="3" y="160"/>
                        </a:lnTo>
                        <a:lnTo>
                          <a:pt x="19" y="154"/>
                        </a:lnTo>
                        <a:lnTo>
                          <a:pt x="29" y="149"/>
                        </a:lnTo>
                        <a:lnTo>
                          <a:pt x="48" y="136"/>
                        </a:lnTo>
                        <a:lnTo>
                          <a:pt x="62" y="120"/>
                        </a:lnTo>
                        <a:lnTo>
                          <a:pt x="64" y="117"/>
                        </a:lnTo>
                        <a:lnTo>
                          <a:pt x="59" y="117"/>
                        </a:lnTo>
                        <a:lnTo>
                          <a:pt x="73" y="96"/>
                        </a:lnTo>
                        <a:lnTo>
                          <a:pt x="77" y="95"/>
                        </a:lnTo>
                        <a:lnTo>
                          <a:pt x="77" y="98"/>
                        </a:lnTo>
                        <a:lnTo>
                          <a:pt x="72" y="101"/>
                        </a:lnTo>
                        <a:lnTo>
                          <a:pt x="70" y="111"/>
                        </a:lnTo>
                        <a:lnTo>
                          <a:pt x="73" y="109"/>
                        </a:lnTo>
                        <a:lnTo>
                          <a:pt x="70" y="112"/>
                        </a:lnTo>
                        <a:lnTo>
                          <a:pt x="72" y="114"/>
                        </a:lnTo>
                        <a:lnTo>
                          <a:pt x="82" y="107"/>
                        </a:lnTo>
                        <a:lnTo>
                          <a:pt x="86" y="106"/>
                        </a:lnTo>
                        <a:lnTo>
                          <a:pt x="88" y="101"/>
                        </a:lnTo>
                        <a:lnTo>
                          <a:pt x="86" y="98"/>
                        </a:lnTo>
                        <a:lnTo>
                          <a:pt x="96" y="96"/>
                        </a:lnTo>
                        <a:lnTo>
                          <a:pt x="107" y="103"/>
                        </a:lnTo>
                        <a:lnTo>
                          <a:pt x="117" y="99"/>
                        </a:lnTo>
                        <a:lnTo>
                          <a:pt x="121" y="101"/>
                        </a:lnTo>
                        <a:lnTo>
                          <a:pt x="128" y="101"/>
                        </a:lnTo>
                        <a:lnTo>
                          <a:pt x="145" y="109"/>
                        </a:lnTo>
                        <a:lnTo>
                          <a:pt x="149" y="112"/>
                        </a:lnTo>
                        <a:lnTo>
                          <a:pt x="153" y="119"/>
                        </a:lnTo>
                        <a:lnTo>
                          <a:pt x="163" y="125"/>
                        </a:lnTo>
                        <a:lnTo>
                          <a:pt x="166" y="128"/>
                        </a:lnTo>
                        <a:lnTo>
                          <a:pt x="177" y="135"/>
                        </a:lnTo>
                        <a:lnTo>
                          <a:pt x="188" y="130"/>
                        </a:lnTo>
                        <a:lnTo>
                          <a:pt x="188" y="123"/>
                        </a:lnTo>
                        <a:lnTo>
                          <a:pt x="185" y="117"/>
                        </a:lnTo>
                        <a:lnTo>
                          <a:pt x="180" y="115"/>
                        </a:lnTo>
                        <a:lnTo>
                          <a:pt x="176" y="115"/>
                        </a:lnTo>
                        <a:lnTo>
                          <a:pt x="169" y="111"/>
                        </a:lnTo>
                        <a:lnTo>
                          <a:pt x="163" y="106"/>
                        </a:lnTo>
                        <a:lnTo>
                          <a:pt x="150" y="93"/>
                        </a:lnTo>
                        <a:lnTo>
                          <a:pt x="147" y="95"/>
                        </a:lnTo>
                        <a:lnTo>
                          <a:pt x="144" y="99"/>
                        </a:lnTo>
                        <a:lnTo>
                          <a:pt x="141" y="103"/>
                        </a:lnTo>
                        <a:lnTo>
                          <a:pt x="129" y="96"/>
                        </a:lnTo>
                        <a:lnTo>
                          <a:pt x="129" y="93"/>
                        </a:lnTo>
                        <a:lnTo>
                          <a:pt x="120" y="96"/>
                        </a:lnTo>
                        <a:lnTo>
                          <a:pt x="117" y="80"/>
                        </a:lnTo>
                        <a:lnTo>
                          <a:pt x="109" y="45"/>
                        </a:lnTo>
                        <a:lnTo>
                          <a:pt x="102" y="21"/>
                        </a:lnTo>
                        <a:lnTo>
                          <a:pt x="99" y="10"/>
                        </a:lnTo>
                        <a:lnTo>
                          <a:pt x="90" y="5"/>
                        </a:lnTo>
                        <a:lnTo>
                          <a:pt x="85" y="8"/>
                        </a:lnTo>
                        <a:lnTo>
                          <a:pt x="69" y="5"/>
                        </a:lnTo>
                        <a:lnTo>
                          <a:pt x="64" y="7"/>
                        </a:lnTo>
                        <a:lnTo>
                          <a:pt x="59" y="5"/>
                        </a:lnTo>
                        <a:lnTo>
                          <a:pt x="59" y="4"/>
                        </a:lnTo>
                        <a:lnTo>
                          <a:pt x="45" y="0"/>
                        </a:lnTo>
                        <a:lnTo>
                          <a:pt x="43" y="4"/>
                        </a:lnTo>
                        <a:lnTo>
                          <a:pt x="35" y="4"/>
                        </a:lnTo>
                        <a:lnTo>
                          <a:pt x="29" y="8"/>
                        </a:lnTo>
                        <a:lnTo>
                          <a:pt x="24" y="13"/>
                        </a:lnTo>
                        <a:lnTo>
                          <a:pt x="22" y="18"/>
                        </a:lnTo>
                        <a:lnTo>
                          <a:pt x="19" y="21"/>
                        </a:lnTo>
                        <a:lnTo>
                          <a:pt x="13" y="21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36" name="Freeform 52"/>
                  <p:cNvSpPr>
                    <a:spLocks/>
                  </p:cNvSpPr>
                  <p:nvPr/>
                </p:nvSpPr>
                <p:spPr bwMode="auto">
                  <a:xfrm>
                    <a:off x="1021" y="3608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37" name="Freeform 53"/>
                  <p:cNvSpPr>
                    <a:spLocks/>
                  </p:cNvSpPr>
                  <p:nvPr/>
                </p:nvSpPr>
                <p:spPr bwMode="auto">
                  <a:xfrm>
                    <a:off x="978" y="3610"/>
                    <a:ext cx="43" cy="3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0" y="6"/>
                      </a:cxn>
                      <a:cxn ang="0">
                        <a:pos x="1" y="6"/>
                      </a:cxn>
                      <a:cxn ang="0">
                        <a:pos x="2" y="6"/>
                      </a:cxn>
                      <a:cxn ang="0">
                        <a:pos x="3" y="5"/>
                      </a:cxn>
                      <a:cxn ang="0">
                        <a:pos x="6" y="3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9" y="1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</a:cxnLst>
                    <a:rect l="0" t="0" r="r" b="b"/>
                    <a:pathLst>
                      <a:path w="9" h="6">
                        <a:moveTo>
                          <a:pt x="8" y="0"/>
                        </a:move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6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5" y="4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38" name="Freeform 54"/>
                  <p:cNvSpPr>
                    <a:spLocks/>
                  </p:cNvSpPr>
                  <p:nvPr/>
                </p:nvSpPr>
                <p:spPr bwMode="auto">
                  <a:xfrm>
                    <a:off x="934" y="3632"/>
                    <a:ext cx="44" cy="34"/>
                  </a:xfrm>
                  <a:custGeom>
                    <a:avLst/>
                    <a:gdLst/>
                    <a:ahLst/>
                    <a:cxnLst>
                      <a:cxn ang="0">
                        <a:pos x="8" y="3"/>
                      </a:cxn>
                      <a:cxn ang="0">
                        <a:pos x="8" y="1"/>
                      </a:cxn>
                      <a:cxn ang="0">
                        <a:pos x="5" y="3"/>
                      </a:cxn>
                      <a:cxn ang="0">
                        <a:pos x="4" y="4"/>
                      </a:cxn>
                      <a:cxn ang="0">
                        <a:pos x="4" y="4"/>
                      </a:cxn>
                      <a:cxn ang="0">
                        <a:pos x="2" y="5"/>
                      </a:cxn>
                      <a:cxn ang="0">
                        <a:pos x="1" y="6"/>
                      </a:cxn>
                      <a:cxn ang="0">
                        <a:pos x="0" y="6"/>
                      </a:cxn>
                      <a:cxn ang="0">
                        <a:pos x="2" y="6"/>
                      </a:cxn>
                      <a:cxn ang="0">
                        <a:pos x="3" y="5"/>
                      </a:cxn>
                      <a:cxn ang="0">
                        <a:pos x="6" y="4"/>
                      </a:cxn>
                      <a:cxn ang="0">
                        <a:pos x="8" y="3"/>
                      </a:cxn>
                      <a:cxn ang="0">
                        <a:pos x="8" y="3"/>
                      </a:cxn>
                    </a:cxnLst>
                    <a:rect l="0" t="0" r="r" b="b"/>
                    <a:pathLst>
                      <a:path w="9" h="7">
                        <a:moveTo>
                          <a:pt x="8" y="3"/>
                        </a:moveTo>
                        <a:cubicBezTo>
                          <a:pt x="8" y="2"/>
                          <a:pt x="9" y="1"/>
                          <a:pt x="8" y="1"/>
                        </a:cubicBezTo>
                        <a:cubicBezTo>
                          <a:pt x="7" y="0"/>
                          <a:pt x="5" y="2"/>
                          <a:pt x="5" y="3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3" y="5"/>
                          <a:pt x="3" y="5"/>
                          <a:pt x="2" y="5"/>
                        </a:cubicBezTo>
                        <a:cubicBezTo>
                          <a:pt x="2" y="5"/>
                          <a:pt x="2" y="5"/>
                          <a:pt x="1" y="6"/>
                        </a:cubicBezTo>
                        <a:cubicBezTo>
                          <a:pt x="1" y="6"/>
                          <a:pt x="0" y="6"/>
                          <a:pt x="0" y="6"/>
                        </a:cubicBezTo>
                        <a:cubicBezTo>
                          <a:pt x="1" y="7"/>
                          <a:pt x="1" y="7"/>
                          <a:pt x="2" y="6"/>
                        </a:cubicBezTo>
                        <a:cubicBezTo>
                          <a:pt x="2" y="6"/>
                          <a:pt x="3" y="5"/>
                          <a:pt x="3" y="5"/>
                        </a:cubicBezTo>
                        <a:cubicBezTo>
                          <a:pt x="4" y="5"/>
                          <a:pt x="5" y="5"/>
                          <a:pt x="6" y="4"/>
                        </a:cubicBezTo>
                        <a:cubicBezTo>
                          <a:pt x="7" y="4"/>
                          <a:pt x="7" y="3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39" name="Freeform 55"/>
                  <p:cNvSpPr>
                    <a:spLocks/>
                  </p:cNvSpPr>
                  <p:nvPr/>
                </p:nvSpPr>
                <p:spPr bwMode="auto">
                  <a:xfrm>
                    <a:off x="934" y="3637"/>
                    <a:ext cx="39" cy="29"/>
                  </a:xfrm>
                  <a:custGeom>
                    <a:avLst/>
                    <a:gdLst/>
                    <a:ahLst/>
                    <a:cxnLst>
                      <a:cxn ang="0">
                        <a:pos x="8" y="2"/>
                      </a:cxn>
                      <a:cxn ang="0">
                        <a:pos x="8" y="1"/>
                      </a:cxn>
                      <a:cxn ang="0">
                        <a:pos x="8" y="1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7" y="0"/>
                      </a:cxn>
                      <a:cxn ang="0">
                        <a:pos x="7" y="0"/>
                      </a:cxn>
                      <a:cxn ang="0">
                        <a:pos x="6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4" y="3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2" y="4"/>
                      </a:cxn>
                      <a:cxn ang="0">
                        <a:pos x="1" y="4"/>
                      </a:cxn>
                      <a:cxn ang="0">
                        <a:pos x="1" y="5"/>
                      </a:cxn>
                      <a:cxn ang="0">
                        <a:pos x="1" y="5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1" y="6"/>
                      </a:cxn>
                      <a:cxn ang="0">
                        <a:pos x="2" y="5"/>
                      </a:cxn>
                      <a:cxn ang="0">
                        <a:pos x="2" y="5"/>
                      </a:cxn>
                      <a:cxn ang="0">
                        <a:pos x="3" y="5"/>
                      </a:cxn>
                      <a:cxn ang="0">
                        <a:pos x="3" y="4"/>
                      </a:cxn>
                      <a:cxn ang="0">
                        <a:pos x="3" y="4"/>
                      </a:cxn>
                      <a:cxn ang="0">
                        <a:pos x="5" y="4"/>
                      </a:cxn>
                      <a:cxn ang="0">
                        <a:pos x="5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7" y="2"/>
                      </a:cxn>
                      <a:cxn ang="0">
                        <a:pos x="7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8" y="2"/>
                      </a:cxn>
                    </a:cxnLst>
                    <a:rect l="0" t="0" r="r" b="b"/>
                    <a:pathLst>
                      <a:path w="8" h="6">
                        <a:moveTo>
                          <a:pt x="8" y="2"/>
                        </a:move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1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4" y="3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2" y="4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3" y="4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0" name="Freeform 56"/>
                  <p:cNvSpPr>
                    <a:spLocks/>
                  </p:cNvSpPr>
                  <p:nvPr/>
                </p:nvSpPr>
                <p:spPr bwMode="auto">
                  <a:xfrm>
                    <a:off x="909" y="3676"/>
                    <a:ext cx="5" cy="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1" name="Freeform 57"/>
                  <p:cNvSpPr>
                    <a:spLocks/>
                  </p:cNvSpPr>
                  <p:nvPr/>
                </p:nvSpPr>
                <p:spPr bwMode="auto">
                  <a:xfrm>
                    <a:off x="909" y="3676"/>
                    <a:ext cx="5" cy="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2" name="Freeform 58"/>
                  <p:cNvSpPr>
                    <a:spLocks/>
                  </p:cNvSpPr>
                  <p:nvPr/>
                </p:nvSpPr>
                <p:spPr bwMode="auto">
                  <a:xfrm>
                    <a:off x="870" y="3682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3" name="Freeform 59"/>
                  <p:cNvSpPr>
                    <a:spLocks/>
                  </p:cNvSpPr>
                  <p:nvPr/>
                </p:nvSpPr>
                <p:spPr bwMode="auto">
                  <a:xfrm>
                    <a:off x="875" y="3684"/>
                    <a:ext cx="14" cy="9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4" name="Freeform 60"/>
                  <p:cNvSpPr>
                    <a:spLocks/>
                  </p:cNvSpPr>
                  <p:nvPr/>
                </p:nvSpPr>
                <p:spPr bwMode="auto">
                  <a:xfrm>
                    <a:off x="833" y="3690"/>
                    <a:ext cx="19" cy="10"/>
                  </a:xfrm>
                  <a:custGeom>
                    <a:avLst/>
                    <a:gdLst/>
                    <a:ahLst/>
                    <a:cxnLst>
                      <a:cxn ang="0">
                        <a:pos x="3" y="1"/>
                      </a:cxn>
                      <a:cxn ang="0">
                        <a:pos x="3" y="0"/>
                      </a:cxn>
                      <a:cxn ang="0">
                        <a:pos x="4" y="0"/>
                      </a:cxn>
                      <a:cxn ang="0">
                        <a:pos x="4" y="1"/>
                      </a:cxn>
                      <a:cxn ang="0">
                        <a:pos x="1" y="2"/>
                      </a:cxn>
                      <a:cxn ang="0">
                        <a:pos x="3" y="1"/>
                      </a:cxn>
                    </a:cxnLst>
                    <a:rect l="0" t="0" r="r" b="b"/>
                    <a:pathLst>
                      <a:path w="4" h="2">
                        <a:moveTo>
                          <a:pt x="3" y="1"/>
                        </a:move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1"/>
                          <a:pt x="3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5" name="Freeform 61"/>
                  <p:cNvSpPr>
                    <a:spLocks/>
                  </p:cNvSpPr>
                  <p:nvPr/>
                </p:nvSpPr>
                <p:spPr bwMode="auto">
                  <a:xfrm>
                    <a:off x="838" y="3690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3" h="2">
                        <a:moveTo>
                          <a:pt x="2" y="1"/>
                        </a:move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6" name="Freeform 62"/>
                  <p:cNvSpPr>
                    <a:spLocks/>
                  </p:cNvSpPr>
                  <p:nvPr/>
                </p:nvSpPr>
                <p:spPr bwMode="auto">
                  <a:xfrm>
                    <a:off x="814" y="3691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2" h="3">
                        <a:moveTo>
                          <a:pt x="1" y="1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7" name="Freeform 63"/>
                  <p:cNvSpPr>
                    <a:spLocks/>
                  </p:cNvSpPr>
                  <p:nvPr/>
                </p:nvSpPr>
                <p:spPr bwMode="auto">
                  <a:xfrm>
                    <a:off x="814" y="3691"/>
                    <a:ext cx="10" cy="1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2" h="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8" name="Freeform 64"/>
                  <p:cNvSpPr>
                    <a:spLocks/>
                  </p:cNvSpPr>
                  <p:nvPr/>
                </p:nvSpPr>
                <p:spPr bwMode="auto">
                  <a:xfrm>
                    <a:off x="795" y="3693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2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2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49" name="Freeform 65"/>
                  <p:cNvSpPr>
                    <a:spLocks/>
                  </p:cNvSpPr>
                  <p:nvPr/>
                </p:nvSpPr>
                <p:spPr bwMode="auto">
                  <a:xfrm>
                    <a:off x="768" y="3683"/>
                    <a:ext cx="19" cy="1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1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4" y="2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2">
                        <a:moveTo>
                          <a:pt x="0" y="1"/>
                        </a:move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4" y="2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650" name="Freeform 66"/>
                <p:cNvSpPr>
                  <a:spLocks/>
                </p:cNvSpPr>
                <p:nvPr/>
              </p:nvSpPr>
              <p:spPr bwMode="auto">
                <a:xfrm>
                  <a:off x="3474" y="2596"/>
                  <a:ext cx="395" cy="322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44" y="10"/>
                    </a:cxn>
                    <a:cxn ang="0">
                      <a:pos x="43" y="13"/>
                    </a:cxn>
                    <a:cxn ang="0">
                      <a:pos x="40" y="22"/>
                    </a:cxn>
                    <a:cxn ang="0">
                      <a:pos x="64" y="33"/>
                    </a:cxn>
                    <a:cxn ang="0">
                      <a:pos x="64" y="40"/>
                    </a:cxn>
                    <a:cxn ang="0">
                      <a:pos x="63" y="45"/>
                    </a:cxn>
                    <a:cxn ang="0">
                      <a:pos x="58" y="44"/>
                    </a:cxn>
                    <a:cxn ang="0">
                      <a:pos x="56" y="49"/>
                    </a:cxn>
                    <a:cxn ang="0">
                      <a:pos x="62" y="48"/>
                    </a:cxn>
                    <a:cxn ang="0">
                      <a:pos x="66" y="47"/>
                    </a:cxn>
                    <a:cxn ang="0">
                      <a:pos x="64" y="49"/>
                    </a:cxn>
                    <a:cxn ang="0">
                      <a:pos x="66" y="51"/>
                    </a:cxn>
                    <a:cxn ang="0">
                      <a:pos x="71" y="47"/>
                    </a:cxn>
                    <a:cxn ang="0">
                      <a:pos x="74" y="48"/>
                    </a:cxn>
                    <a:cxn ang="0">
                      <a:pos x="73" y="51"/>
                    </a:cxn>
                    <a:cxn ang="0">
                      <a:pos x="68" y="56"/>
                    </a:cxn>
                    <a:cxn ang="0">
                      <a:pos x="71" y="60"/>
                    </a:cxn>
                    <a:cxn ang="0">
                      <a:pos x="77" y="65"/>
                    </a:cxn>
                    <a:cxn ang="0">
                      <a:pos x="71" y="63"/>
                    </a:cxn>
                    <a:cxn ang="0">
                      <a:pos x="64" y="59"/>
                    </a:cxn>
                    <a:cxn ang="0">
                      <a:pos x="61" y="62"/>
                    </a:cxn>
                    <a:cxn ang="0">
                      <a:pos x="60" y="65"/>
                    </a:cxn>
                    <a:cxn ang="0">
                      <a:pos x="57" y="63"/>
                    </a:cxn>
                    <a:cxn ang="0">
                      <a:pos x="54" y="63"/>
                    </a:cxn>
                    <a:cxn ang="0">
                      <a:pos x="49" y="64"/>
                    </a:cxn>
                    <a:cxn ang="0">
                      <a:pos x="41" y="59"/>
                    </a:cxn>
                    <a:cxn ang="0">
                      <a:pos x="38" y="57"/>
                    </a:cxn>
                    <a:cxn ang="0">
                      <a:pos x="37" y="56"/>
                    </a:cxn>
                    <a:cxn ang="0">
                      <a:pos x="34" y="55"/>
                    </a:cxn>
                    <a:cxn ang="0">
                      <a:pos x="33" y="54"/>
                    </a:cxn>
                    <a:cxn ang="0">
                      <a:pos x="31" y="58"/>
                    </a:cxn>
                    <a:cxn ang="0">
                      <a:pos x="15" y="56"/>
                    </a:cxn>
                    <a:cxn ang="0">
                      <a:pos x="4" y="55"/>
                    </a:cxn>
                    <a:cxn ang="0">
                      <a:pos x="5" y="53"/>
                    </a:cxn>
                    <a:cxn ang="0">
                      <a:pos x="6" y="46"/>
                    </a:cxn>
                    <a:cxn ang="0">
                      <a:pos x="6" y="42"/>
                    </a:cxn>
                    <a:cxn ang="0">
                      <a:pos x="9" y="37"/>
                    </a:cxn>
                    <a:cxn ang="0">
                      <a:pos x="7" y="30"/>
                    </a:cxn>
                    <a:cxn ang="0">
                      <a:pos x="6" y="28"/>
                    </a:cxn>
                    <a:cxn ang="0">
                      <a:pos x="4" y="25"/>
                    </a:cxn>
                    <a:cxn ang="0">
                      <a:pos x="1" y="19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7" h="66">
                      <a:moveTo>
                        <a:pt x="0" y="1"/>
                      </a:moveTo>
                      <a:lnTo>
                        <a:pt x="42" y="0"/>
                      </a:lnTo>
                      <a:lnTo>
                        <a:pt x="41" y="1"/>
                      </a:lnTo>
                      <a:lnTo>
                        <a:pt x="43" y="5"/>
                      </a:lnTo>
                      <a:lnTo>
                        <a:pt x="43" y="8"/>
                      </a:lnTo>
                      <a:lnTo>
                        <a:pt x="44" y="10"/>
                      </a:lnTo>
                      <a:lnTo>
                        <a:pt x="45" y="11"/>
                      </a:lnTo>
                      <a:lnTo>
                        <a:pt x="45" y="12"/>
                      </a:lnTo>
                      <a:lnTo>
                        <a:pt x="43" y="13"/>
                      </a:lnTo>
                      <a:lnTo>
                        <a:pt x="43" y="14"/>
                      </a:lnTo>
                      <a:lnTo>
                        <a:pt x="42" y="17"/>
                      </a:lnTo>
                      <a:lnTo>
                        <a:pt x="40" y="22"/>
                      </a:lnTo>
                      <a:lnTo>
                        <a:pt x="37" y="29"/>
                      </a:lnTo>
                      <a:lnTo>
                        <a:pt x="37" y="34"/>
                      </a:lnTo>
                      <a:lnTo>
                        <a:pt x="64" y="33"/>
                      </a:lnTo>
                      <a:lnTo>
                        <a:pt x="64" y="34"/>
                      </a:lnTo>
                      <a:lnTo>
                        <a:pt x="63" y="36"/>
                      </a:lnTo>
                      <a:lnTo>
                        <a:pt x="64" y="40"/>
                      </a:lnTo>
                      <a:lnTo>
                        <a:pt x="66" y="43"/>
                      </a:lnTo>
                      <a:lnTo>
                        <a:pt x="67" y="46"/>
                      </a:lnTo>
                      <a:lnTo>
                        <a:pt x="63" y="45"/>
                      </a:lnTo>
                      <a:lnTo>
                        <a:pt x="60" y="44"/>
                      </a:lnTo>
                      <a:lnTo>
                        <a:pt x="59" y="43"/>
                      </a:lnTo>
                      <a:lnTo>
                        <a:pt x="58" y="44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6" y="49"/>
                      </a:lnTo>
                      <a:lnTo>
                        <a:pt x="58" y="49"/>
                      </a:lnTo>
                      <a:lnTo>
                        <a:pt x="60" y="49"/>
                      </a:lnTo>
                      <a:lnTo>
                        <a:pt x="62" y="48"/>
                      </a:lnTo>
                      <a:lnTo>
                        <a:pt x="63" y="47"/>
                      </a:lnTo>
                      <a:lnTo>
                        <a:pt x="65" y="47"/>
                      </a:lnTo>
                      <a:lnTo>
                        <a:pt x="66" y="47"/>
                      </a:lnTo>
                      <a:lnTo>
                        <a:pt x="66" y="48"/>
                      </a:lnTo>
                      <a:lnTo>
                        <a:pt x="65" y="48"/>
                      </a:lnTo>
                      <a:lnTo>
                        <a:pt x="64" y="49"/>
                      </a:lnTo>
                      <a:lnTo>
                        <a:pt x="65" y="50"/>
                      </a:lnTo>
                      <a:lnTo>
                        <a:pt x="66" y="51"/>
                      </a:lnTo>
                      <a:lnTo>
                        <a:pt x="66" y="51"/>
                      </a:lnTo>
                      <a:lnTo>
                        <a:pt x="67" y="51"/>
                      </a:lnTo>
                      <a:lnTo>
                        <a:pt x="68" y="49"/>
                      </a:lnTo>
                      <a:lnTo>
                        <a:pt x="71" y="47"/>
                      </a:lnTo>
                      <a:lnTo>
                        <a:pt x="72" y="47"/>
                      </a:lnTo>
                      <a:lnTo>
                        <a:pt x="73" y="47"/>
                      </a:lnTo>
                      <a:lnTo>
                        <a:pt x="74" y="48"/>
                      </a:lnTo>
                      <a:lnTo>
                        <a:pt x="73" y="49"/>
                      </a:lnTo>
                      <a:lnTo>
                        <a:pt x="74" y="50"/>
                      </a:lnTo>
                      <a:lnTo>
                        <a:pt x="73" y="51"/>
                      </a:lnTo>
                      <a:lnTo>
                        <a:pt x="72" y="51"/>
                      </a:lnTo>
                      <a:lnTo>
                        <a:pt x="70" y="54"/>
                      </a:lnTo>
                      <a:lnTo>
                        <a:pt x="68" y="56"/>
                      </a:lnTo>
                      <a:lnTo>
                        <a:pt x="68" y="57"/>
                      </a:lnTo>
                      <a:lnTo>
                        <a:pt x="68" y="59"/>
                      </a:lnTo>
                      <a:lnTo>
                        <a:pt x="71" y="60"/>
                      </a:lnTo>
                      <a:lnTo>
                        <a:pt x="76" y="62"/>
                      </a:lnTo>
                      <a:lnTo>
                        <a:pt x="77" y="63"/>
                      </a:lnTo>
                      <a:lnTo>
                        <a:pt x="77" y="65"/>
                      </a:lnTo>
                      <a:lnTo>
                        <a:pt x="76" y="65"/>
                      </a:lnTo>
                      <a:lnTo>
                        <a:pt x="72" y="66"/>
                      </a:lnTo>
                      <a:lnTo>
                        <a:pt x="71" y="63"/>
                      </a:lnTo>
                      <a:lnTo>
                        <a:pt x="69" y="62"/>
                      </a:lnTo>
                      <a:lnTo>
                        <a:pt x="65" y="61"/>
                      </a:lnTo>
                      <a:lnTo>
                        <a:pt x="64" y="59"/>
                      </a:lnTo>
                      <a:lnTo>
                        <a:pt x="63" y="59"/>
                      </a:lnTo>
                      <a:lnTo>
                        <a:pt x="62" y="59"/>
                      </a:lnTo>
                      <a:lnTo>
                        <a:pt x="61" y="62"/>
                      </a:lnTo>
                      <a:lnTo>
                        <a:pt x="62" y="63"/>
                      </a:lnTo>
                      <a:lnTo>
                        <a:pt x="62" y="63"/>
                      </a:lnTo>
                      <a:lnTo>
                        <a:pt x="60" y="65"/>
                      </a:lnTo>
                      <a:lnTo>
                        <a:pt x="59" y="65"/>
                      </a:lnTo>
                      <a:lnTo>
                        <a:pt x="58" y="63"/>
                      </a:lnTo>
                      <a:lnTo>
                        <a:pt x="57" y="63"/>
                      </a:lnTo>
                      <a:lnTo>
                        <a:pt x="55" y="63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2" y="65"/>
                      </a:lnTo>
                      <a:lnTo>
                        <a:pt x="50" y="65"/>
                      </a:lnTo>
                      <a:lnTo>
                        <a:pt x="49" y="64"/>
                      </a:lnTo>
                      <a:lnTo>
                        <a:pt x="47" y="64"/>
                      </a:lnTo>
                      <a:lnTo>
                        <a:pt x="43" y="60"/>
                      </a:lnTo>
                      <a:lnTo>
                        <a:pt x="41" y="59"/>
                      </a:lnTo>
                      <a:lnTo>
                        <a:pt x="39" y="58"/>
                      </a:lnTo>
                      <a:lnTo>
                        <a:pt x="38" y="57"/>
                      </a:lnTo>
                      <a:lnTo>
                        <a:pt x="38" y="57"/>
                      </a:lnTo>
                      <a:lnTo>
                        <a:pt x="37" y="57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5"/>
                      </a:lnTo>
                      <a:lnTo>
                        <a:pt x="36" y="56"/>
                      </a:lnTo>
                      <a:lnTo>
                        <a:pt x="34" y="55"/>
                      </a:lnTo>
                      <a:lnTo>
                        <a:pt x="34" y="55"/>
                      </a:lnTo>
                      <a:lnTo>
                        <a:pt x="34" y="54"/>
                      </a:lnTo>
                      <a:lnTo>
                        <a:pt x="33" y="54"/>
                      </a:lnTo>
                      <a:lnTo>
                        <a:pt x="30" y="57"/>
                      </a:lnTo>
                      <a:lnTo>
                        <a:pt x="31" y="58"/>
                      </a:lnTo>
                      <a:lnTo>
                        <a:pt x="31" y="58"/>
                      </a:lnTo>
                      <a:lnTo>
                        <a:pt x="27" y="59"/>
                      </a:lnTo>
                      <a:lnTo>
                        <a:pt x="19" y="57"/>
                      </a:lnTo>
                      <a:lnTo>
                        <a:pt x="15" y="56"/>
                      </a:ln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4" y="55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5" y="53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2"/>
                      </a:lnTo>
                      <a:lnTo>
                        <a:pt x="7" y="41"/>
                      </a:lnTo>
                      <a:lnTo>
                        <a:pt x="8" y="40"/>
                      </a:lnTo>
                      <a:lnTo>
                        <a:pt x="9" y="37"/>
                      </a:lnTo>
                      <a:lnTo>
                        <a:pt x="9" y="35"/>
                      </a:lnTo>
                      <a:lnTo>
                        <a:pt x="8" y="32"/>
                      </a:lnTo>
                      <a:lnTo>
                        <a:pt x="7" y="30"/>
                      </a:lnTo>
                      <a:lnTo>
                        <a:pt x="6" y="30"/>
                      </a:lnTo>
                      <a:lnTo>
                        <a:pt x="7" y="29"/>
                      </a:lnTo>
                      <a:lnTo>
                        <a:pt x="6" y="28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4" y="25"/>
                      </a:lnTo>
                      <a:lnTo>
                        <a:pt x="5" y="24"/>
                      </a:lnTo>
                      <a:lnTo>
                        <a:pt x="4" y="21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7651" name="Group 67"/>
                <p:cNvGrpSpPr>
                  <a:grpSpLocks/>
                </p:cNvGrpSpPr>
                <p:nvPr/>
              </p:nvGrpSpPr>
              <p:grpSpPr bwMode="auto">
                <a:xfrm>
                  <a:off x="3669" y="1384"/>
                  <a:ext cx="523" cy="468"/>
                  <a:chOff x="3562" y="1636"/>
                  <a:chExt cx="497" cy="468"/>
                </a:xfrm>
              </p:grpSpPr>
              <p:sp>
                <p:nvSpPr>
                  <p:cNvPr id="67652" name="Freeform 68"/>
                  <p:cNvSpPr>
                    <a:spLocks/>
                  </p:cNvSpPr>
                  <p:nvPr/>
                </p:nvSpPr>
                <p:spPr bwMode="auto">
                  <a:xfrm>
                    <a:off x="3806" y="1758"/>
                    <a:ext cx="253" cy="346"/>
                  </a:xfrm>
                  <a:custGeom>
                    <a:avLst/>
                    <a:gdLst/>
                    <a:ahLst/>
                    <a:cxnLst>
                      <a:cxn ang="0">
                        <a:pos x="26" y="68"/>
                      </a:cxn>
                      <a:cxn ang="0">
                        <a:pos x="43" y="67"/>
                      </a:cxn>
                      <a:cxn ang="0">
                        <a:pos x="45" y="62"/>
                      </a:cxn>
                      <a:cxn ang="0">
                        <a:pos x="45" y="58"/>
                      </a:cxn>
                      <a:cxn ang="0">
                        <a:pos x="48" y="55"/>
                      </a:cxn>
                      <a:cxn ang="0">
                        <a:pos x="49" y="52"/>
                      </a:cxn>
                      <a:cxn ang="0">
                        <a:pos x="50" y="50"/>
                      </a:cxn>
                      <a:cxn ang="0">
                        <a:pos x="51" y="51"/>
                      </a:cxn>
                      <a:cxn ang="0">
                        <a:pos x="52" y="50"/>
                      </a:cxn>
                      <a:cxn ang="0">
                        <a:pos x="52" y="46"/>
                      </a:cxn>
                      <a:cxn ang="0">
                        <a:pos x="51" y="42"/>
                      </a:cxn>
                      <a:cxn ang="0">
                        <a:pos x="47" y="28"/>
                      </a:cxn>
                      <a:cxn ang="0">
                        <a:pos x="42" y="28"/>
                      </a:cxn>
                      <a:cxn ang="0">
                        <a:pos x="36" y="36"/>
                      </a:cxn>
                      <a:cxn ang="0">
                        <a:pos x="35" y="35"/>
                      </a:cxn>
                      <a:cxn ang="0">
                        <a:pos x="33" y="34"/>
                      </a:cxn>
                      <a:cxn ang="0">
                        <a:pos x="33" y="30"/>
                      </a:cxn>
                      <a:cxn ang="0">
                        <a:pos x="36" y="28"/>
                      </a:cxn>
                      <a:cxn ang="0">
                        <a:pos x="36" y="26"/>
                      </a:cxn>
                      <a:cxn ang="0">
                        <a:pos x="38" y="24"/>
                      </a:cxn>
                      <a:cxn ang="0">
                        <a:pos x="38" y="17"/>
                      </a:cxn>
                      <a:cxn ang="0">
                        <a:pos x="37" y="14"/>
                      </a:cxn>
                      <a:cxn ang="0">
                        <a:pos x="35" y="12"/>
                      </a:cxn>
                      <a:cxn ang="0">
                        <a:pos x="37" y="10"/>
                      </a:cxn>
                      <a:cxn ang="0">
                        <a:pos x="36" y="7"/>
                      </a:cxn>
                      <a:cxn ang="0">
                        <a:pos x="30" y="4"/>
                      </a:cxn>
                      <a:cxn ang="0">
                        <a:pos x="26" y="2"/>
                      </a:cxn>
                      <a:cxn ang="0">
                        <a:pos x="21" y="1"/>
                      </a:cxn>
                      <a:cxn ang="0">
                        <a:pos x="18" y="1"/>
                      </a:cxn>
                      <a:cxn ang="0">
                        <a:pos x="15" y="3"/>
                      </a:cxn>
                      <a:cxn ang="0">
                        <a:pos x="15" y="6"/>
                      </a:cxn>
                      <a:cxn ang="0">
                        <a:pos x="16" y="7"/>
                      </a:cxn>
                      <a:cxn ang="0">
                        <a:pos x="15" y="8"/>
                      </a:cxn>
                      <a:cxn ang="0">
                        <a:pos x="13" y="10"/>
                      </a:cxn>
                      <a:cxn ang="0">
                        <a:pos x="12" y="13"/>
                      </a:cxn>
                      <a:cxn ang="0">
                        <a:pos x="12" y="17"/>
                      </a:cxn>
                      <a:cxn ang="0">
                        <a:pos x="10" y="16"/>
                      </a:cxn>
                      <a:cxn ang="0">
                        <a:pos x="10" y="13"/>
                      </a:cxn>
                      <a:cxn ang="0">
                        <a:pos x="10" y="11"/>
                      </a:cxn>
                      <a:cxn ang="0">
                        <a:pos x="8" y="13"/>
                      </a:cxn>
                      <a:cxn ang="0">
                        <a:pos x="8" y="16"/>
                      </a:cxn>
                      <a:cxn ang="0">
                        <a:pos x="5" y="17"/>
                      </a:cxn>
                      <a:cxn ang="0">
                        <a:pos x="4" y="19"/>
                      </a:cxn>
                      <a:cxn ang="0">
                        <a:pos x="3" y="23"/>
                      </a:cxn>
                      <a:cxn ang="0">
                        <a:pos x="2" y="28"/>
                      </a:cxn>
                      <a:cxn ang="0">
                        <a:pos x="1" y="32"/>
                      </a:cxn>
                      <a:cxn ang="0">
                        <a:pos x="2" y="37"/>
                      </a:cxn>
                      <a:cxn ang="0">
                        <a:pos x="2" y="41"/>
                      </a:cxn>
                      <a:cxn ang="0">
                        <a:pos x="6" y="50"/>
                      </a:cxn>
                      <a:cxn ang="0">
                        <a:pos x="7" y="55"/>
                      </a:cxn>
                      <a:cxn ang="0">
                        <a:pos x="7" y="56"/>
                      </a:cxn>
                      <a:cxn ang="0">
                        <a:pos x="6" y="62"/>
                      </a:cxn>
                      <a:cxn ang="0">
                        <a:pos x="2" y="69"/>
                      </a:cxn>
                      <a:cxn ang="0">
                        <a:pos x="0" y="71"/>
                      </a:cxn>
                    </a:cxnLst>
                    <a:rect l="0" t="0" r="r" b="b"/>
                    <a:pathLst>
                      <a:path w="52" h="71">
                        <a:moveTo>
                          <a:pt x="0" y="71"/>
                        </a:moveTo>
                        <a:lnTo>
                          <a:pt x="26" y="68"/>
                        </a:lnTo>
                        <a:lnTo>
                          <a:pt x="26" y="69"/>
                        </a:lnTo>
                        <a:lnTo>
                          <a:pt x="43" y="67"/>
                        </a:lnTo>
                        <a:lnTo>
                          <a:pt x="43" y="66"/>
                        </a:lnTo>
                        <a:lnTo>
                          <a:pt x="45" y="62"/>
                        </a:lnTo>
                        <a:lnTo>
                          <a:pt x="45" y="61"/>
                        </a:lnTo>
                        <a:lnTo>
                          <a:pt x="45" y="58"/>
                        </a:lnTo>
                        <a:lnTo>
                          <a:pt x="46" y="56"/>
                        </a:lnTo>
                        <a:lnTo>
                          <a:pt x="48" y="55"/>
                        </a:lnTo>
                        <a:lnTo>
                          <a:pt x="48" y="52"/>
                        </a:lnTo>
                        <a:lnTo>
                          <a:pt x="49" y="52"/>
                        </a:lnTo>
                        <a:lnTo>
                          <a:pt x="49" y="51"/>
                        </a:lnTo>
                        <a:lnTo>
                          <a:pt x="50" y="50"/>
                        </a:lnTo>
                        <a:lnTo>
                          <a:pt x="50" y="51"/>
                        </a:lnTo>
                        <a:lnTo>
                          <a:pt x="51" y="51"/>
                        </a:lnTo>
                        <a:lnTo>
                          <a:pt x="52" y="50"/>
                        </a:lnTo>
                        <a:lnTo>
                          <a:pt x="52" y="50"/>
                        </a:lnTo>
                        <a:lnTo>
                          <a:pt x="52" y="49"/>
                        </a:lnTo>
                        <a:lnTo>
                          <a:pt x="52" y="46"/>
                        </a:lnTo>
                        <a:lnTo>
                          <a:pt x="52" y="43"/>
                        </a:lnTo>
                        <a:lnTo>
                          <a:pt x="51" y="42"/>
                        </a:lnTo>
                        <a:lnTo>
                          <a:pt x="51" y="37"/>
                        </a:lnTo>
                        <a:lnTo>
                          <a:pt x="47" y="28"/>
                        </a:lnTo>
                        <a:lnTo>
                          <a:pt x="43" y="27"/>
                        </a:lnTo>
                        <a:lnTo>
                          <a:pt x="42" y="28"/>
                        </a:lnTo>
                        <a:lnTo>
                          <a:pt x="40" y="29"/>
                        </a:lnTo>
                        <a:lnTo>
                          <a:pt x="36" y="36"/>
                        </a:lnTo>
                        <a:lnTo>
                          <a:pt x="35" y="36"/>
                        </a:lnTo>
                        <a:lnTo>
                          <a:pt x="35" y="35"/>
                        </a:lnTo>
                        <a:lnTo>
                          <a:pt x="33" y="35"/>
                        </a:lnTo>
                        <a:lnTo>
                          <a:pt x="33" y="34"/>
                        </a:lnTo>
                        <a:lnTo>
                          <a:pt x="32" y="33"/>
                        </a:lnTo>
                        <a:lnTo>
                          <a:pt x="33" y="30"/>
                        </a:lnTo>
                        <a:lnTo>
                          <a:pt x="33" y="29"/>
                        </a:lnTo>
                        <a:lnTo>
                          <a:pt x="36" y="28"/>
                        </a:lnTo>
                        <a:lnTo>
                          <a:pt x="36" y="26"/>
                        </a:lnTo>
                        <a:lnTo>
                          <a:pt x="36" y="26"/>
                        </a:lnTo>
                        <a:lnTo>
                          <a:pt x="37" y="24"/>
                        </a:lnTo>
                        <a:lnTo>
                          <a:pt x="38" y="24"/>
                        </a:lnTo>
                        <a:lnTo>
                          <a:pt x="38" y="22"/>
                        </a:lnTo>
                        <a:lnTo>
                          <a:pt x="38" y="17"/>
                        </a:lnTo>
                        <a:lnTo>
                          <a:pt x="38" y="15"/>
                        </a:lnTo>
                        <a:lnTo>
                          <a:pt x="37" y="14"/>
                        </a:lnTo>
                        <a:lnTo>
                          <a:pt x="36" y="12"/>
                        </a:lnTo>
                        <a:lnTo>
                          <a:pt x="35" y="12"/>
                        </a:lnTo>
                        <a:lnTo>
                          <a:pt x="36" y="11"/>
                        </a:lnTo>
                        <a:lnTo>
                          <a:pt x="37" y="10"/>
                        </a:lnTo>
                        <a:lnTo>
                          <a:pt x="37" y="10"/>
                        </a:lnTo>
                        <a:lnTo>
                          <a:pt x="36" y="7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7" y="3"/>
                        </a:lnTo>
                        <a:lnTo>
                          <a:pt x="26" y="2"/>
                        </a:lnTo>
                        <a:lnTo>
                          <a:pt x="23" y="2"/>
                        </a:lnTo>
                        <a:lnTo>
                          <a:pt x="21" y="1"/>
                        </a:lnTo>
                        <a:lnTo>
                          <a:pt x="19" y="0"/>
                        </a:lnTo>
                        <a:lnTo>
                          <a:pt x="18" y="1"/>
                        </a:lnTo>
                        <a:lnTo>
                          <a:pt x="17" y="1"/>
                        </a:lnTo>
                        <a:lnTo>
                          <a:pt x="15" y="3"/>
                        </a:lnTo>
                        <a:lnTo>
                          <a:pt x="15" y="5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6" y="7"/>
                        </a:lnTo>
                        <a:lnTo>
                          <a:pt x="15" y="8"/>
                        </a:lnTo>
                        <a:lnTo>
                          <a:pt x="14" y="8"/>
                        </a:lnTo>
                        <a:lnTo>
                          <a:pt x="13" y="10"/>
                        </a:lnTo>
                        <a:lnTo>
                          <a:pt x="12" y="11"/>
                        </a:lnTo>
                        <a:lnTo>
                          <a:pt x="12" y="13"/>
                        </a:lnTo>
                        <a:lnTo>
                          <a:pt x="13" y="15"/>
                        </a:lnTo>
                        <a:lnTo>
                          <a:pt x="12" y="17"/>
                        </a:lnTo>
                        <a:lnTo>
                          <a:pt x="10" y="18"/>
                        </a:lnTo>
                        <a:lnTo>
                          <a:pt x="10" y="16"/>
                        </a:lnTo>
                        <a:lnTo>
                          <a:pt x="10" y="14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8" y="13"/>
                        </a:lnTo>
                        <a:lnTo>
                          <a:pt x="8" y="15"/>
                        </a:lnTo>
                        <a:lnTo>
                          <a:pt x="8" y="16"/>
                        </a:lnTo>
                        <a:lnTo>
                          <a:pt x="7" y="16"/>
                        </a:lnTo>
                        <a:lnTo>
                          <a:pt x="5" y="17"/>
                        </a:lnTo>
                        <a:lnTo>
                          <a:pt x="5" y="18"/>
                        </a:lnTo>
                        <a:lnTo>
                          <a:pt x="4" y="19"/>
                        </a:lnTo>
                        <a:lnTo>
                          <a:pt x="3" y="21"/>
                        </a:lnTo>
                        <a:lnTo>
                          <a:pt x="3" y="23"/>
                        </a:lnTo>
                        <a:lnTo>
                          <a:pt x="3" y="26"/>
                        </a:lnTo>
                        <a:lnTo>
                          <a:pt x="2" y="28"/>
                        </a:lnTo>
                        <a:lnTo>
                          <a:pt x="1" y="31"/>
                        </a:lnTo>
                        <a:lnTo>
                          <a:pt x="1" y="32"/>
                        </a:lnTo>
                        <a:lnTo>
                          <a:pt x="1" y="33"/>
                        </a:lnTo>
                        <a:lnTo>
                          <a:pt x="2" y="37"/>
                        </a:lnTo>
                        <a:lnTo>
                          <a:pt x="1" y="39"/>
                        </a:lnTo>
                        <a:lnTo>
                          <a:pt x="2" y="41"/>
                        </a:lnTo>
                        <a:lnTo>
                          <a:pt x="5" y="46"/>
                        </a:lnTo>
                        <a:lnTo>
                          <a:pt x="6" y="50"/>
                        </a:lnTo>
                        <a:lnTo>
                          <a:pt x="6" y="54"/>
                        </a:lnTo>
                        <a:lnTo>
                          <a:pt x="7" y="55"/>
                        </a:lnTo>
                        <a:lnTo>
                          <a:pt x="7" y="55"/>
                        </a:lnTo>
                        <a:lnTo>
                          <a:pt x="7" y="56"/>
                        </a:lnTo>
                        <a:lnTo>
                          <a:pt x="6" y="59"/>
                        </a:lnTo>
                        <a:lnTo>
                          <a:pt x="6" y="62"/>
                        </a:lnTo>
                        <a:lnTo>
                          <a:pt x="5" y="64"/>
                        </a:lnTo>
                        <a:lnTo>
                          <a:pt x="2" y="69"/>
                        </a:lnTo>
                        <a:lnTo>
                          <a:pt x="1" y="71"/>
                        </a:lnTo>
                        <a:lnTo>
                          <a:pt x="0" y="71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653" name="Freeform 69"/>
                  <p:cNvSpPr>
                    <a:spLocks/>
                  </p:cNvSpPr>
                  <p:nvPr/>
                </p:nvSpPr>
                <p:spPr bwMode="auto">
                  <a:xfrm>
                    <a:off x="3562" y="1636"/>
                    <a:ext cx="405" cy="200"/>
                  </a:xfrm>
                  <a:custGeom>
                    <a:avLst/>
                    <a:gdLst/>
                    <a:ahLst/>
                    <a:cxnLst>
                      <a:cxn ang="0">
                        <a:pos x="4" y="16"/>
                      </a:cxn>
                      <a:cxn ang="0">
                        <a:pos x="8" y="13"/>
                      </a:cxn>
                      <a:cxn ang="0">
                        <a:pos x="20" y="6"/>
                      </a:cxn>
                      <a:cxn ang="0">
                        <a:pos x="26" y="1"/>
                      </a:cxn>
                      <a:cxn ang="0">
                        <a:pos x="31" y="1"/>
                      </a:cxn>
                      <a:cxn ang="0">
                        <a:pos x="28" y="4"/>
                      </a:cxn>
                      <a:cxn ang="0">
                        <a:pos x="23" y="9"/>
                      </a:cxn>
                      <a:cxn ang="0">
                        <a:pos x="23" y="12"/>
                      </a:cxn>
                      <a:cxn ang="0">
                        <a:pos x="28" y="10"/>
                      </a:cxn>
                      <a:cxn ang="0">
                        <a:pos x="39" y="15"/>
                      </a:cxn>
                      <a:cxn ang="0">
                        <a:pos x="43" y="16"/>
                      </a:cxn>
                      <a:cxn ang="0">
                        <a:pos x="44" y="17"/>
                      </a:cxn>
                      <a:cxn ang="0">
                        <a:pos x="49" y="13"/>
                      </a:cxn>
                      <a:cxn ang="0">
                        <a:pos x="64" y="8"/>
                      </a:cxn>
                      <a:cxn ang="0">
                        <a:pos x="63" y="11"/>
                      </a:cxn>
                      <a:cxn ang="0">
                        <a:pos x="66" y="14"/>
                      </a:cxn>
                      <a:cxn ang="0">
                        <a:pos x="72" y="13"/>
                      </a:cxn>
                      <a:cxn ang="0">
                        <a:pos x="76" y="18"/>
                      </a:cxn>
                      <a:cxn ang="0">
                        <a:pos x="82" y="19"/>
                      </a:cxn>
                      <a:cxn ang="0">
                        <a:pos x="82" y="21"/>
                      </a:cxn>
                      <a:cxn ang="0">
                        <a:pos x="79" y="21"/>
                      </a:cxn>
                      <a:cxn ang="0">
                        <a:pos x="75" y="21"/>
                      </a:cxn>
                      <a:cxn ang="0">
                        <a:pos x="69" y="21"/>
                      </a:cxn>
                      <a:cxn ang="0">
                        <a:pos x="69" y="24"/>
                      </a:cxn>
                      <a:cxn ang="0">
                        <a:pos x="62" y="21"/>
                      </a:cxn>
                      <a:cxn ang="0">
                        <a:pos x="57" y="23"/>
                      </a:cxn>
                      <a:cxn ang="0">
                        <a:pos x="55" y="25"/>
                      </a:cxn>
                      <a:cxn ang="0">
                        <a:pos x="50" y="25"/>
                      </a:cxn>
                      <a:cxn ang="0">
                        <a:pos x="46" y="30"/>
                      </a:cxn>
                      <a:cxn ang="0">
                        <a:pos x="47" y="28"/>
                      </a:cxn>
                      <a:cxn ang="0">
                        <a:pos x="44" y="28"/>
                      </a:cxn>
                      <a:cxn ang="0">
                        <a:pos x="42" y="27"/>
                      </a:cxn>
                      <a:cxn ang="0">
                        <a:pos x="40" y="32"/>
                      </a:cxn>
                      <a:cxn ang="0">
                        <a:pos x="36" y="38"/>
                      </a:cxn>
                      <a:cxn ang="0">
                        <a:pos x="34" y="39"/>
                      </a:cxn>
                      <a:cxn ang="0">
                        <a:pos x="35" y="36"/>
                      </a:cxn>
                      <a:cxn ang="0">
                        <a:pos x="32" y="36"/>
                      </a:cxn>
                      <a:cxn ang="0">
                        <a:pos x="30" y="29"/>
                      </a:cxn>
                      <a:cxn ang="0">
                        <a:pos x="29" y="28"/>
                      </a:cxn>
                      <a:cxn ang="0">
                        <a:pos x="23" y="26"/>
                      </a:cxn>
                      <a:cxn ang="0">
                        <a:pos x="22" y="26"/>
                      </a:cxn>
                      <a:cxn ang="0">
                        <a:pos x="16" y="24"/>
                      </a:cxn>
                      <a:cxn ang="0">
                        <a:pos x="4" y="1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83" h="41">
                        <a:moveTo>
                          <a:pt x="0" y="17"/>
                        </a:moveTo>
                        <a:lnTo>
                          <a:pt x="3" y="17"/>
                        </a:lnTo>
                        <a:lnTo>
                          <a:pt x="4" y="16"/>
                        </a:lnTo>
                        <a:lnTo>
                          <a:pt x="7" y="14"/>
                        </a:lnTo>
                        <a:lnTo>
                          <a:pt x="7" y="13"/>
                        </a:lnTo>
                        <a:lnTo>
                          <a:pt x="8" y="13"/>
                        </a:lnTo>
                        <a:lnTo>
                          <a:pt x="13" y="11"/>
                        </a:lnTo>
                        <a:lnTo>
                          <a:pt x="16" y="10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4" y="2"/>
                        </a:lnTo>
                        <a:lnTo>
                          <a:pt x="26" y="1"/>
                        </a:lnTo>
                        <a:lnTo>
                          <a:pt x="30" y="0"/>
                        </a:lnTo>
                        <a:lnTo>
                          <a:pt x="31" y="1"/>
                        </a:lnTo>
                        <a:lnTo>
                          <a:pt x="31" y="1"/>
                        </a:lnTo>
                        <a:lnTo>
                          <a:pt x="29" y="2"/>
                        </a:lnTo>
                        <a:lnTo>
                          <a:pt x="28" y="2"/>
                        </a:lnTo>
                        <a:lnTo>
                          <a:pt x="28" y="4"/>
                        </a:lnTo>
                        <a:lnTo>
                          <a:pt x="25" y="7"/>
                        </a:lnTo>
                        <a:lnTo>
                          <a:pt x="24" y="8"/>
                        </a:lnTo>
                        <a:lnTo>
                          <a:pt x="23" y="9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3" y="12"/>
                        </a:lnTo>
                        <a:lnTo>
                          <a:pt x="26" y="10"/>
                        </a:lnTo>
                        <a:lnTo>
                          <a:pt x="27" y="10"/>
                        </a:lnTo>
                        <a:lnTo>
                          <a:pt x="28" y="10"/>
                        </a:lnTo>
                        <a:lnTo>
                          <a:pt x="33" y="12"/>
                        </a:lnTo>
                        <a:lnTo>
                          <a:pt x="36" y="16"/>
                        </a:lnTo>
                        <a:lnTo>
                          <a:pt x="39" y="15"/>
                        </a:lnTo>
                        <a:lnTo>
                          <a:pt x="41" y="16"/>
                        </a:lnTo>
                        <a:lnTo>
                          <a:pt x="42" y="16"/>
                        </a:lnTo>
                        <a:lnTo>
                          <a:pt x="43" y="16"/>
                        </a:lnTo>
                        <a:lnTo>
                          <a:pt x="43" y="16"/>
                        </a:lnTo>
                        <a:lnTo>
                          <a:pt x="44" y="17"/>
                        </a:lnTo>
                        <a:lnTo>
                          <a:pt x="44" y="17"/>
                        </a:lnTo>
                        <a:lnTo>
                          <a:pt x="45" y="17"/>
                        </a:lnTo>
                        <a:lnTo>
                          <a:pt x="46" y="15"/>
                        </a:lnTo>
                        <a:lnTo>
                          <a:pt x="49" y="13"/>
                        </a:lnTo>
                        <a:lnTo>
                          <a:pt x="59" y="10"/>
                        </a:lnTo>
                        <a:lnTo>
                          <a:pt x="62" y="9"/>
                        </a:lnTo>
                        <a:lnTo>
                          <a:pt x="64" y="8"/>
                        </a:lnTo>
                        <a:lnTo>
                          <a:pt x="64" y="9"/>
                        </a:lnTo>
                        <a:lnTo>
                          <a:pt x="63" y="10"/>
                        </a:lnTo>
                        <a:lnTo>
                          <a:pt x="63" y="11"/>
                        </a:lnTo>
                        <a:lnTo>
                          <a:pt x="65" y="14"/>
                        </a:lnTo>
                        <a:lnTo>
                          <a:pt x="65" y="14"/>
                        </a:lnTo>
                        <a:lnTo>
                          <a:pt x="66" y="14"/>
                        </a:lnTo>
                        <a:lnTo>
                          <a:pt x="68" y="14"/>
                        </a:lnTo>
                        <a:lnTo>
                          <a:pt x="69" y="14"/>
                        </a:lnTo>
                        <a:lnTo>
                          <a:pt x="72" y="13"/>
                        </a:lnTo>
                        <a:lnTo>
                          <a:pt x="73" y="14"/>
                        </a:lnTo>
                        <a:lnTo>
                          <a:pt x="75" y="17"/>
                        </a:lnTo>
                        <a:lnTo>
                          <a:pt x="76" y="18"/>
                        </a:lnTo>
                        <a:lnTo>
                          <a:pt x="79" y="19"/>
                        </a:lnTo>
                        <a:lnTo>
                          <a:pt x="81" y="18"/>
                        </a:lnTo>
                        <a:lnTo>
                          <a:pt x="82" y="19"/>
                        </a:lnTo>
                        <a:lnTo>
                          <a:pt x="83" y="19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6" y="21"/>
                        </a:lnTo>
                        <a:lnTo>
                          <a:pt x="75" y="21"/>
                        </a:lnTo>
                        <a:lnTo>
                          <a:pt x="74" y="21"/>
                        </a:lnTo>
                        <a:lnTo>
                          <a:pt x="71" y="22"/>
                        </a:lnTo>
                        <a:lnTo>
                          <a:pt x="69" y="21"/>
                        </a:lnTo>
                        <a:lnTo>
                          <a:pt x="69" y="22"/>
                        </a:lnTo>
                        <a:lnTo>
                          <a:pt x="69" y="23"/>
                        </a:lnTo>
                        <a:lnTo>
                          <a:pt x="69" y="24"/>
                        </a:lnTo>
                        <a:lnTo>
                          <a:pt x="68" y="23"/>
                        </a:lnTo>
                        <a:lnTo>
                          <a:pt x="66" y="22"/>
                        </a:lnTo>
                        <a:lnTo>
                          <a:pt x="62" y="21"/>
                        </a:lnTo>
                        <a:lnTo>
                          <a:pt x="61" y="22"/>
                        </a:lnTo>
                        <a:lnTo>
                          <a:pt x="60" y="21"/>
                        </a:lnTo>
                        <a:lnTo>
                          <a:pt x="57" y="23"/>
                        </a:lnTo>
                        <a:lnTo>
                          <a:pt x="56" y="23"/>
                        </a:lnTo>
                        <a:lnTo>
                          <a:pt x="55" y="24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2" y="24"/>
                        </a:lnTo>
                        <a:lnTo>
                          <a:pt x="50" y="25"/>
                        </a:lnTo>
                        <a:lnTo>
                          <a:pt x="50" y="26"/>
                        </a:lnTo>
                        <a:lnTo>
                          <a:pt x="50" y="27"/>
                        </a:lnTo>
                        <a:lnTo>
                          <a:pt x="46" y="30"/>
                        </a:lnTo>
                        <a:lnTo>
                          <a:pt x="45" y="30"/>
                        </a:lnTo>
                        <a:lnTo>
                          <a:pt x="45" y="30"/>
                        </a:lnTo>
                        <a:lnTo>
                          <a:pt x="47" y="28"/>
                        </a:lnTo>
                        <a:lnTo>
                          <a:pt x="47" y="27"/>
                        </a:lnTo>
                        <a:lnTo>
                          <a:pt x="45" y="27"/>
                        </a:lnTo>
                        <a:lnTo>
                          <a:pt x="44" y="28"/>
                        </a:lnTo>
                        <a:lnTo>
                          <a:pt x="43" y="29"/>
                        </a:lnTo>
                        <a:lnTo>
                          <a:pt x="42" y="28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1" y="29"/>
                        </a:lnTo>
                        <a:lnTo>
                          <a:pt x="40" y="32"/>
                        </a:lnTo>
                        <a:lnTo>
                          <a:pt x="39" y="34"/>
                        </a:lnTo>
                        <a:lnTo>
                          <a:pt x="38" y="36"/>
                        </a:lnTo>
                        <a:lnTo>
                          <a:pt x="36" y="38"/>
                        </a:lnTo>
                        <a:lnTo>
                          <a:pt x="36" y="40"/>
                        </a:lnTo>
                        <a:lnTo>
                          <a:pt x="36" y="41"/>
                        </a:lnTo>
                        <a:lnTo>
                          <a:pt x="34" y="39"/>
                        </a:lnTo>
                        <a:lnTo>
                          <a:pt x="34" y="38"/>
                        </a:lnTo>
                        <a:lnTo>
                          <a:pt x="34" y="37"/>
                        </a:lnTo>
                        <a:lnTo>
                          <a:pt x="35" y="36"/>
                        </a:lnTo>
                        <a:lnTo>
                          <a:pt x="34" y="36"/>
                        </a:lnTo>
                        <a:lnTo>
                          <a:pt x="32" y="36"/>
                        </a:lnTo>
                        <a:lnTo>
                          <a:pt x="32" y="36"/>
                        </a:lnTo>
                        <a:lnTo>
                          <a:pt x="33" y="32"/>
                        </a:lnTo>
                        <a:lnTo>
                          <a:pt x="32" y="30"/>
                        </a:lnTo>
                        <a:lnTo>
                          <a:pt x="30" y="29"/>
                        </a:lnTo>
                        <a:lnTo>
                          <a:pt x="28" y="29"/>
                        </a:lnTo>
                        <a:lnTo>
                          <a:pt x="28" y="28"/>
                        </a:lnTo>
                        <a:lnTo>
                          <a:pt x="29" y="28"/>
                        </a:lnTo>
                        <a:lnTo>
                          <a:pt x="28" y="27"/>
                        </a:lnTo>
                        <a:lnTo>
                          <a:pt x="26" y="26"/>
                        </a:lnTo>
                        <a:lnTo>
                          <a:pt x="23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2" y="26"/>
                        </a:lnTo>
                        <a:lnTo>
                          <a:pt x="20" y="26"/>
                        </a:lnTo>
                        <a:lnTo>
                          <a:pt x="18" y="24"/>
                        </a:lnTo>
                        <a:lnTo>
                          <a:pt x="16" y="24"/>
                        </a:lnTo>
                        <a:lnTo>
                          <a:pt x="5" y="22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1" y="18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E85"/>
                  </a:solidFill>
                  <a:ln w="12700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7654" name="Freeform 70"/>
                <p:cNvSpPr>
                  <a:spLocks/>
                </p:cNvSpPr>
                <p:nvPr/>
              </p:nvSpPr>
              <p:spPr bwMode="auto">
                <a:xfrm>
                  <a:off x="3665" y="2423"/>
                  <a:ext cx="240" cy="405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15" y="2"/>
                    </a:cxn>
                    <a:cxn ang="0">
                      <a:pos x="15" y="3"/>
                    </a:cxn>
                    <a:cxn ang="0">
                      <a:pos x="12" y="5"/>
                    </a:cxn>
                    <a:cxn ang="0">
                      <a:pos x="12" y="8"/>
                    </a:cxn>
                    <a:cxn ang="0">
                      <a:pos x="12" y="11"/>
                    </a:cxn>
                    <a:cxn ang="0">
                      <a:pos x="11" y="12"/>
                    </a:cxn>
                    <a:cxn ang="0">
                      <a:pos x="9" y="14"/>
                    </a:cxn>
                    <a:cxn ang="0">
                      <a:pos x="7" y="16"/>
                    </a:cxn>
                    <a:cxn ang="0">
                      <a:pos x="6" y="17"/>
                    </a:cxn>
                    <a:cxn ang="0">
                      <a:pos x="6" y="19"/>
                    </a:cxn>
                    <a:cxn ang="0">
                      <a:pos x="5" y="21"/>
                    </a:cxn>
                    <a:cxn ang="0">
                      <a:pos x="5" y="22"/>
                    </a:cxn>
                    <a:cxn ang="0">
                      <a:pos x="4" y="25"/>
                    </a:cxn>
                    <a:cxn ang="0">
                      <a:pos x="3" y="27"/>
                    </a:cxn>
                    <a:cxn ang="0">
                      <a:pos x="4" y="30"/>
                    </a:cxn>
                    <a:cxn ang="0">
                      <a:pos x="5" y="31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5" y="34"/>
                    </a:cxn>
                    <a:cxn ang="0">
                      <a:pos x="5" y="34"/>
                    </a:cxn>
                    <a:cxn ang="0">
                      <a:pos x="4" y="36"/>
                    </a:cxn>
                    <a:cxn ang="0">
                      <a:pos x="5" y="37"/>
                    </a:cxn>
                    <a:cxn ang="0">
                      <a:pos x="4" y="38"/>
                    </a:cxn>
                    <a:cxn ang="0">
                      <a:pos x="6" y="42"/>
                    </a:cxn>
                    <a:cxn ang="0">
                      <a:pos x="6" y="45"/>
                    </a:cxn>
                    <a:cxn ang="0">
                      <a:pos x="7" y="47"/>
                    </a:cxn>
                    <a:cxn ang="0">
                      <a:pos x="8" y="48"/>
                    </a:cxn>
                    <a:cxn ang="0">
                      <a:pos x="8" y="49"/>
                    </a:cxn>
                    <a:cxn ang="0">
                      <a:pos x="6" y="50"/>
                    </a:cxn>
                    <a:cxn ang="0">
                      <a:pos x="6" y="51"/>
                    </a:cxn>
                    <a:cxn ang="0">
                      <a:pos x="5" y="54"/>
                    </a:cxn>
                    <a:cxn ang="0">
                      <a:pos x="3" y="59"/>
                    </a:cxn>
                    <a:cxn ang="0">
                      <a:pos x="0" y="66"/>
                    </a:cxn>
                    <a:cxn ang="0">
                      <a:pos x="0" y="71"/>
                    </a:cxn>
                    <a:cxn ang="0">
                      <a:pos x="27" y="70"/>
                    </a:cxn>
                    <a:cxn ang="0">
                      <a:pos x="27" y="71"/>
                    </a:cxn>
                    <a:cxn ang="0">
                      <a:pos x="26" y="73"/>
                    </a:cxn>
                    <a:cxn ang="0">
                      <a:pos x="27" y="77"/>
                    </a:cxn>
                    <a:cxn ang="0">
                      <a:pos x="29" y="80"/>
                    </a:cxn>
                    <a:cxn ang="0">
                      <a:pos x="30" y="83"/>
                    </a:cxn>
                    <a:cxn ang="0">
                      <a:pos x="32" y="83"/>
                    </a:cxn>
                    <a:cxn ang="0">
                      <a:pos x="35" y="81"/>
                    </a:cxn>
                    <a:cxn ang="0">
                      <a:pos x="41" y="79"/>
                    </a:cxn>
                    <a:cxn ang="0">
                      <a:pos x="43" y="79"/>
                    </a:cxn>
                    <a:cxn ang="0">
                      <a:pos x="45" y="78"/>
                    </a:cxn>
                    <a:cxn ang="0">
                      <a:pos x="46" y="79"/>
                    </a:cxn>
                    <a:cxn ang="0">
                      <a:pos x="47" y="80"/>
                    </a:cxn>
                    <a:cxn ang="0">
                      <a:pos x="47" y="79"/>
                    </a:cxn>
                    <a:cxn ang="0">
                      <a:pos x="44" y="54"/>
                    </a:cxn>
                    <a:cxn ang="0">
                      <a:pos x="44" y="52"/>
                    </a:cxn>
                    <a:cxn ang="0">
                      <a:pos x="45" y="2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7" h="83">
                      <a:moveTo>
                        <a:pt x="44" y="0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5" y="21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4" y="30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5" y="34"/>
                      </a:lnTo>
                      <a:lnTo>
                        <a:pt x="4" y="36"/>
                      </a:lnTo>
                      <a:lnTo>
                        <a:pt x="5" y="37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6" y="45"/>
                      </a:lnTo>
                      <a:lnTo>
                        <a:pt x="7" y="47"/>
                      </a:lnTo>
                      <a:lnTo>
                        <a:pt x="8" y="48"/>
                      </a:lnTo>
                      <a:lnTo>
                        <a:pt x="8" y="49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5" y="54"/>
                      </a:lnTo>
                      <a:lnTo>
                        <a:pt x="3" y="59"/>
                      </a:lnTo>
                      <a:lnTo>
                        <a:pt x="0" y="66"/>
                      </a:lnTo>
                      <a:lnTo>
                        <a:pt x="0" y="71"/>
                      </a:lnTo>
                      <a:lnTo>
                        <a:pt x="27" y="70"/>
                      </a:lnTo>
                      <a:lnTo>
                        <a:pt x="27" y="71"/>
                      </a:lnTo>
                      <a:lnTo>
                        <a:pt x="26" y="73"/>
                      </a:lnTo>
                      <a:lnTo>
                        <a:pt x="27" y="77"/>
                      </a:lnTo>
                      <a:lnTo>
                        <a:pt x="29" y="80"/>
                      </a:lnTo>
                      <a:lnTo>
                        <a:pt x="30" y="83"/>
                      </a:lnTo>
                      <a:lnTo>
                        <a:pt x="32" y="83"/>
                      </a:lnTo>
                      <a:lnTo>
                        <a:pt x="35" y="81"/>
                      </a:lnTo>
                      <a:lnTo>
                        <a:pt x="41" y="79"/>
                      </a:lnTo>
                      <a:lnTo>
                        <a:pt x="43" y="79"/>
                      </a:lnTo>
                      <a:lnTo>
                        <a:pt x="45" y="78"/>
                      </a:lnTo>
                      <a:lnTo>
                        <a:pt x="46" y="79"/>
                      </a:lnTo>
                      <a:lnTo>
                        <a:pt x="47" y="80"/>
                      </a:lnTo>
                      <a:lnTo>
                        <a:pt x="47" y="79"/>
                      </a:lnTo>
                      <a:lnTo>
                        <a:pt x="44" y="54"/>
                      </a:lnTo>
                      <a:lnTo>
                        <a:pt x="44" y="52"/>
                      </a:lnTo>
                      <a:lnTo>
                        <a:pt x="4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55" name="Freeform 71"/>
                <p:cNvSpPr>
                  <a:spLocks/>
                </p:cNvSpPr>
                <p:nvPr/>
              </p:nvSpPr>
              <p:spPr bwMode="auto">
                <a:xfrm>
                  <a:off x="4233" y="2350"/>
                  <a:ext cx="353" cy="258"/>
                </a:xfrm>
                <a:custGeom>
                  <a:avLst/>
                  <a:gdLst/>
                  <a:ahLst/>
                  <a:cxnLst>
                    <a:cxn ang="0">
                      <a:pos x="41" y="53"/>
                    </a:cxn>
                    <a:cxn ang="0">
                      <a:pos x="38" y="52"/>
                    </a:cxn>
                    <a:cxn ang="0">
                      <a:pos x="37" y="48"/>
                    </a:cxn>
                    <a:cxn ang="0">
                      <a:pos x="33" y="44"/>
                    </a:cxn>
                    <a:cxn ang="0">
                      <a:pos x="31" y="39"/>
                    </a:cxn>
                    <a:cxn ang="0">
                      <a:pos x="29" y="37"/>
                    </a:cxn>
                    <a:cxn ang="0">
                      <a:pos x="25" y="34"/>
                    </a:cxn>
                    <a:cxn ang="0">
                      <a:pos x="23" y="32"/>
                    </a:cxn>
                    <a:cxn ang="0">
                      <a:pos x="22" y="30"/>
                    </a:cxn>
                    <a:cxn ang="0">
                      <a:pos x="15" y="25"/>
                    </a:cxn>
                    <a:cxn ang="0">
                      <a:pos x="13" y="23"/>
                    </a:cxn>
                    <a:cxn ang="0">
                      <a:pos x="10" y="19"/>
                    </a:cxn>
                    <a:cxn ang="0">
                      <a:pos x="8" y="16"/>
                    </a:cxn>
                    <a:cxn ang="0">
                      <a:pos x="1" y="14"/>
                    </a:cxn>
                    <a:cxn ang="0">
                      <a:pos x="1" y="10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8" y="5"/>
                    </a:cxn>
                    <a:cxn ang="0">
                      <a:pos x="12" y="3"/>
                    </a:cxn>
                    <a:cxn ang="0">
                      <a:pos x="13" y="2"/>
                    </a:cxn>
                    <a:cxn ang="0">
                      <a:pos x="31" y="1"/>
                    </a:cxn>
                    <a:cxn ang="0">
                      <a:pos x="31" y="2"/>
                    </a:cxn>
                    <a:cxn ang="0">
                      <a:pos x="35" y="4"/>
                    </a:cxn>
                    <a:cxn ang="0">
                      <a:pos x="51" y="4"/>
                    </a:cxn>
                    <a:cxn ang="0">
                      <a:pos x="68" y="17"/>
                    </a:cxn>
                    <a:cxn ang="0">
                      <a:pos x="66" y="19"/>
                    </a:cxn>
                    <a:cxn ang="0">
                      <a:pos x="63" y="24"/>
                    </a:cxn>
                    <a:cxn ang="0">
                      <a:pos x="62" y="28"/>
                    </a:cxn>
                    <a:cxn ang="0">
                      <a:pos x="62" y="30"/>
                    </a:cxn>
                    <a:cxn ang="0">
                      <a:pos x="60" y="31"/>
                    </a:cxn>
                    <a:cxn ang="0">
                      <a:pos x="59" y="33"/>
                    </a:cxn>
                    <a:cxn ang="0">
                      <a:pos x="57" y="35"/>
                    </a:cxn>
                    <a:cxn ang="0">
                      <a:pos x="53" y="39"/>
                    </a:cxn>
                    <a:cxn ang="0">
                      <a:pos x="50" y="41"/>
                    </a:cxn>
                    <a:cxn ang="0">
                      <a:pos x="49" y="43"/>
                    </a:cxn>
                    <a:cxn ang="0">
                      <a:pos x="46" y="44"/>
                    </a:cxn>
                    <a:cxn ang="0">
                      <a:pos x="46" y="45"/>
                    </a:cxn>
                    <a:cxn ang="0">
                      <a:pos x="45" y="47"/>
                    </a:cxn>
                    <a:cxn ang="0">
                      <a:pos x="43" y="48"/>
                    </a:cxn>
                    <a:cxn ang="0">
                      <a:pos x="43" y="48"/>
                    </a:cxn>
                    <a:cxn ang="0">
                      <a:pos x="43" y="49"/>
                    </a:cxn>
                    <a:cxn ang="0">
                      <a:pos x="44" y="50"/>
                    </a:cxn>
                    <a:cxn ang="0">
                      <a:pos x="42" y="51"/>
                    </a:cxn>
                    <a:cxn ang="0">
                      <a:pos x="41" y="52"/>
                    </a:cxn>
                  </a:cxnLst>
                  <a:rect l="0" t="0" r="r" b="b"/>
                  <a:pathLst>
                    <a:path w="69" h="53">
                      <a:moveTo>
                        <a:pt x="41" y="52"/>
                      </a:moveTo>
                      <a:lnTo>
                        <a:pt x="41" y="53"/>
                      </a:lnTo>
                      <a:lnTo>
                        <a:pt x="39" y="52"/>
                      </a:lnTo>
                      <a:lnTo>
                        <a:pt x="38" y="52"/>
                      </a:lnTo>
                      <a:lnTo>
                        <a:pt x="38" y="51"/>
                      </a:lnTo>
                      <a:lnTo>
                        <a:pt x="37" y="48"/>
                      </a:lnTo>
                      <a:lnTo>
                        <a:pt x="35" y="45"/>
                      </a:lnTo>
                      <a:lnTo>
                        <a:pt x="33" y="44"/>
                      </a:lnTo>
                      <a:lnTo>
                        <a:pt x="32" y="41"/>
                      </a:lnTo>
                      <a:lnTo>
                        <a:pt x="31" y="39"/>
                      </a:lnTo>
                      <a:lnTo>
                        <a:pt x="30" y="37"/>
                      </a:lnTo>
                      <a:lnTo>
                        <a:pt x="29" y="37"/>
                      </a:lnTo>
                      <a:lnTo>
                        <a:pt x="26" y="36"/>
                      </a:lnTo>
                      <a:lnTo>
                        <a:pt x="25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19" y="29"/>
                      </a:lnTo>
                      <a:lnTo>
                        <a:pt x="15" y="25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1" y="21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9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31" y="0"/>
                      </a:lnTo>
                      <a:lnTo>
                        <a:pt x="31" y="1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5" y="4"/>
                      </a:lnTo>
                      <a:lnTo>
                        <a:pt x="36" y="6"/>
                      </a:lnTo>
                      <a:lnTo>
                        <a:pt x="51" y="4"/>
                      </a:lnTo>
                      <a:lnTo>
                        <a:pt x="69" y="16"/>
                      </a:lnTo>
                      <a:lnTo>
                        <a:pt x="68" y="17"/>
                      </a:lnTo>
                      <a:lnTo>
                        <a:pt x="67" y="18"/>
                      </a:lnTo>
                      <a:lnTo>
                        <a:pt x="66" y="19"/>
                      </a:lnTo>
                      <a:lnTo>
                        <a:pt x="63" y="23"/>
                      </a:lnTo>
                      <a:lnTo>
                        <a:pt x="63" y="24"/>
                      </a:lnTo>
                      <a:lnTo>
                        <a:pt x="62" y="26"/>
                      </a:lnTo>
                      <a:lnTo>
                        <a:pt x="62" y="28"/>
                      </a:lnTo>
                      <a:lnTo>
                        <a:pt x="62" y="29"/>
                      </a:lnTo>
                      <a:lnTo>
                        <a:pt x="62" y="30"/>
                      </a:lnTo>
                      <a:lnTo>
                        <a:pt x="61" y="31"/>
                      </a:lnTo>
                      <a:lnTo>
                        <a:pt x="60" y="31"/>
                      </a:lnTo>
                      <a:lnTo>
                        <a:pt x="59" y="32"/>
                      </a:lnTo>
                      <a:lnTo>
                        <a:pt x="59" y="33"/>
                      </a:lnTo>
                      <a:lnTo>
                        <a:pt x="58" y="34"/>
                      </a:lnTo>
                      <a:lnTo>
                        <a:pt x="57" y="35"/>
                      </a:lnTo>
                      <a:lnTo>
                        <a:pt x="55" y="37"/>
                      </a:lnTo>
                      <a:lnTo>
                        <a:pt x="53" y="39"/>
                      </a:lnTo>
                      <a:lnTo>
                        <a:pt x="52" y="40"/>
                      </a:lnTo>
                      <a:lnTo>
                        <a:pt x="50" y="41"/>
                      </a:lnTo>
                      <a:lnTo>
                        <a:pt x="50" y="42"/>
                      </a:lnTo>
                      <a:lnTo>
                        <a:pt x="49" y="43"/>
                      </a:lnTo>
                      <a:lnTo>
                        <a:pt x="47" y="44"/>
                      </a:lnTo>
                      <a:lnTo>
                        <a:pt x="46" y="44"/>
                      </a:lnTo>
                      <a:lnTo>
                        <a:pt x="46" y="45"/>
                      </a:lnTo>
                      <a:lnTo>
                        <a:pt x="46" y="45"/>
                      </a:lnTo>
                      <a:lnTo>
                        <a:pt x="46" y="45"/>
                      </a:lnTo>
                      <a:lnTo>
                        <a:pt x="45" y="47"/>
                      </a:lnTo>
                      <a:lnTo>
                        <a:pt x="44" y="48"/>
                      </a:lnTo>
                      <a:lnTo>
                        <a:pt x="43" y="48"/>
                      </a:lnTo>
                      <a:lnTo>
                        <a:pt x="43" y="48"/>
                      </a:lnTo>
                      <a:lnTo>
                        <a:pt x="43" y="48"/>
                      </a:lnTo>
                      <a:lnTo>
                        <a:pt x="43" y="49"/>
                      </a:lnTo>
                      <a:lnTo>
                        <a:pt x="43" y="49"/>
                      </a:lnTo>
                      <a:lnTo>
                        <a:pt x="44" y="49"/>
                      </a:lnTo>
                      <a:lnTo>
                        <a:pt x="44" y="50"/>
                      </a:lnTo>
                      <a:lnTo>
                        <a:pt x="43" y="50"/>
                      </a:lnTo>
                      <a:lnTo>
                        <a:pt x="42" y="51"/>
                      </a:lnTo>
                      <a:lnTo>
                        <a:pt x="41" y="52"/>
                      </a:lnTo>
                      <a:lnTo>
                        <a:pt x="41" y="52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656" name="Freeform 72"/>
              <p:cNvSpPr>
                <a:spLocks/>
              </p:cNvSpPr>
              <p:nvPr/>
            </p:nvSpPr>
            <p:spPr bwMode="auto">
              <a:xfrm>
                <a:off x="4074" y="2384"/>
                <a:ext cx="375" cy="376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11" y="44"/>
                  </a:cxn>
                  <a:cxn ang="0">
                    <a:pos x="13" y="46"/>
                  </a:cxn>
                  <a:cxn ang="0">
                    <a:pos x="13" y="49"/>
                  </a:cxn>
                  <a:cxn ang="0">
                    <a:pos x="14" y="50"/>
                  </a:cxn>
                  <a:cxn ang="0">
                    <a:pos x="13" y="55"/>
                  </a:cxn>
                  <a:cxn ang="0">
                    <a:pos x="12" y="60"/>
                  </a:cxn>
                  <a:cxn ang="0">
                    <a:pos x="14" y="68"/>
                  </a:cxn>
                  <a:cxn ang="0">
                    <a:pos x="16" y="71"/>
                  </a:cxn>
                  <a:cxn ang="0">
                    <a:pos x="17" y="74"/>
                  </a:cxn>
                  <a:cxn ang="0">
                    <a:pos x="18" y="76"/>
                  </a:cxn>
                  <a:cxn ang="0">
                    <a:pos x="58" y="76"/>
                  </a:cxn>
                  <a:cxn ang="0">
                    <a:pos x="60" y="77"/>
                  </a:cxn>
                  <a:cxn ang="0">
                    <a:pos x="59" y="71"/>
                  </a:cxn>
                  <a:cxn ang="0">
                    <a:pos x="60" y="69"/>
                  </a:cxn>
                  <a:cxn ang="0">
                    <a:pos x="64" y="69"/>
                  </a:cxn>
                  <a:cxn ang="0">
                    <a:pos x="67" y="69"/>
                  </a:cxn>
                  <a:cxn ang="0">
                    <a:pos x="67" y="65"/>
                  </a:cxn>
                  <a:cxn ang="0">
                    <a:pos x="67" y="62"/>
                  </a:cxn>
                  <a:cxn ang="0">
                    <a:pos x="69" y="53"/>
                  </a:cxn>
                  <a:cxn ang="0">
                    <a:pos x="71" y="48"/>
                  </a:cxn>
                  <a:cxn ang="0">
                    <a:pos x="73" y="47"/>
                  </a:cxn>
                  <a:cxn ang="0">
                    <a:pos x="73" y="46"/>
                  </a:cxn>
                  <a:cxn ang="0">
                    <a:pos x="72" y="46"/>
                  </a:cxn>
                  <a:cxn ang="0">
                    <a:pos x="69" y="45"/>
                  </a:cxn>
                  <a:cxn ang="0">
                    <a:pos x="68" y="41"/>
                  </a:cxn>
                  <a:cxn ang="0">
                    <a:pos x="64" y="37"/>
                  </a:cxn>
                  <a:cxn ang="0">
                    <a:pos x="62" y="32"/>
                  </a:cxn>
                  <a:cxn ang="0">
                    <a:pos x="60" y="30"/>
                  </a:cxn>
                  <a:cxn ang="0">
                    <a:pos x="56" y="27"/>
                  </a:cxn>
                  <a:cxn ang="0">
                    <a:pos x="54" y="25"/>
                  </a:cxn>
                  <a:cxn ang="0">
                    <a:pos x="53" y="23"/>
                  </a:cxn>
                  <a:cxn ang="0">
                    <a:pos x="46" y="18"/>
                  </a:cxn>
                  <a:cxn ang="0">
                    <a:pos x="44" y="16"/>
                  </a:cxn>
                  <a:cxn ang="0">
                    <a:pos x="41" y="12"/>
                  </a:cxn>
                  <a:cxn ang="0">
                    <a:pos x="39" y="9"/>
                  </a:cxn>
                  <a:cxn ang="0">
                    <a:pos x="32" y="7"/>
                  </a:cxn>
                  <a:cxn ang="0">
                    <a:pos x="32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7" name="Freeform 73"/>
              <p:cNvSpPr>
                <a:spLocks/>
              </p:cNvSpPr>
              <p:nvPr/>
            </p:nvSpPr>
            <p:spPr bwMode="auto">
              <a:xfrm>
                <a:off x="4427" y="1916"/>
                <a:ext cx="318" cy="14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" y="17"/>
                  </a:cxn>
                  <a:cxn ang="0">
                    <a:pos x="4" y="16"/>
                  </a:cxn>
                  <a:cxn ang="0">
                    <a:pos x="8" y="13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4" y="9"/>
                  </a:cxn>
                  <a:cxn ang="0">
                    <a:pos x="19" y="7"/>
                  </a:cxn>
                  <a:cxn ang="0">
                    <a:pos x="21" y="8"/>
                  </a:cxn>
                  <a:cxn ang="0">
                    <a:pos x="23" y="8"/>
                  </a:cxn>
                  <a:cxn ang="0">
                    <a:pos x="25" y="12"/>
                  </a:cxn>
                  <a:cxn ang="0">
                    <a:pos x="27" y="12"/>
                  </a:cxn>
                  <a:cxn ang="0">
                    <a:pos x="27" y="14"/>
                  </a:cxn>
                  <a:cxn ang="0">
                    <a:pos x="31" y="15"/>
                  </a:cxn>
                  <a:cxn ang="0">
                    <a:pos x="34" y="17"/>
                  </a:cxn>
                  <a:cxn ang="0">
                    <a:pos x="35" y="19"/>
                  </a:cxn>
                  <a:cxn ang="0">
                    <a:pos x="32" y="25"/>
                  </a:cxn>
                  <a:cxn ang="0">
                    <a:pos x="35" y="27"/>
                  </a:cxn>
                  <a:cxn ang="0">
                    <a:pos x="38" y="28"/>
                  </a:cxn>
                  <a:cxn ang="0">
                    <a:pos x="39" y="28"/>
                  </a:cxn>
                  <a:cxn ang="0">
                    <a:pos x="42" y="27"/>
                  </a:cxn>
                  <a:cxn ang="0">
                    <a:pos x="46" y="29"/>
                  </a:cxn>
                  <a:cxn ang="0">
                    <a:pos x="47" y="28"/>
                  </a:cxn>
                  <a:cxn ang="0">
                    <a:pos x="45" y="26"/>
                  </a:cxn>
                  <a:cxn ang="0">
                    <a:pos x="44" y="25"/>
                  </a:cxn>
                  <a:cxn ang="0">
                    <a:pos x="45" y="24"/>
                  </a:cxn>
                  <a:cxn ang="0">
                    <a:pos x="44" y="23"/>
                  </a:cxn>
                  <a:cxn ang="0">
                    <a:pos x="41" y="19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1" y="9"/>
                  </a:cxn>
                  <a:cxn ang="0">
                    <a:pos x="44" y="6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5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6" y="16"/>
                  </a:cxn>
                  <a:cxn ang="0">
                    <a:pos x="45" y="18"/>
                  </a:cxn>
                  <a:cxn ang="0">
                    <a:pos x="46" y="19"/>
                  </a:cxn>
                  <a:cxn ang="0">
                    <a:pos x="46" y="21"/>
                  </a:cxn>
                  <a:cxn ang="0">
                    <a:pos x="47" y="24"/>
                  </a:cxn>
                  <a:cxn ang="0">
                    <a:pos x="50" y="25"/>
                  </a:cxn>
                  <a:cxn ang="0">
                    <a:pos x="52" y="24"/>
                  </a:cxn>
                  <a:cxn ang="0">
                    <a:pos x="52" y="26"/>
                  </a:cxn>
                  <a:cxn ang="0">
                    <a:pos x="53" y="28"/>
                  </a:cxn>
                  <a:cxn ang="0">
                    <a:pos x="55" y="29"/>
                  </a:cxn>
                  <a:cxn ang="0">
                    <a:pos x="56" y="28"/>
                  </a:cxn>
                  <a:cxn ang="0">
                    <a:pos x="61" y="26"/>
                  </a:cxn>
                  <a:cxn ang="0">
                    <a:pos x="62" y="19"/>
                  </a:cxn>
                  <a:cxn ang="0">
                    <a:pos x="54" y="21"/>
                  </a:cxn>
                  <a:cxn ang="0">
                    <a:pos x="47" y="0"/>
                  </a:cxn>
                </a:cxnLst>
                <a:rect l="0" t="0" r="r" b="b"/>
                <a:pathLst>
                  <a:path w="62" h="29">
                    <a:moveTo>
                      <a:pt x="47" y="0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6" y="26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23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6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7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6" y="28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54" y="21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8" name="Freeform 74"/>
              <p:cNvSpPr>
                <a:spLocks/>
              </p:cNvSpPr>
              <p:nvPr/>
            </p:nvSpPr>
            <p:spPr bwMode="auto">
              <a:xfrm>
                <a:off x="4669" y="1901"/>
                <a:ext cx="76" cy="117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0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9" y="12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7" y="24"/>
                  </a:cxn>
                  <a:cxn ang="0">
                    <a:pos x="15" y="22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7" y="24"/>
                    </a:lnTo>
                    <a:lnTo>
                      <a:pt x="15" y="22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59" name="Freeform 75"/>
              <p:cNvSpPr>
                <a:spLocks/>
              </p:cNvSpPr>
              <p:nvPr/>
            </p:nvSpPr>
            <p:spPr bwMode="auto">
              <a:xfrm>
                <a:off x="4848" y="1189"/>
                <a:ext cx="251" cy="385"/>
              </a:xfrm>
              <a:custGeom>
                <a:avLst/>
                <a:gdLst/>
                <a:ahLst/>
                <a:cxnLst>
                  <a:cxn ang="0">
                    <a:pos x="10" y="71"/>
                  </a:cxn>
                  <a:cxn ang="0">
                    <a:pos x="10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4" y="79"/>
                  </a:cxn>
                  <a:cxn ang="0">
                    <a:pos x="15" y="77"/>
                  </a:cxn>
                  <a:cxn ang="0">
                    <a:pos x="16" y="73"/>
                  </a:cxn>
                  <a:cxn ang="0">
                    <a:pos x="18" y="68"/>
                  </a:cxn>
                  <a:cxn ang="0">
                    <a:pos x="18" y="67"/>
                  </a:cxn>
                  <a:cxn ang="0">
                    <a:pos x="20" y="63"/>
                  </a:cxn>
                  <a:cxn ang="0">
                    <a:pos x="21" y="64"/>
                  </a:cxn>
                  <a:cxn ang="0">
                    <a:pos x="22" y="64"/>
                  </a:cxn>
                  <a:cxn ang="0">
                    <a:pos x="22" y="62"/>
                  </a:cxn>
                  <a:cxn ang="0">
                    <a:pos x="26" y="61"/>
                  </a:cxn>
                  <a:cxn ang="0">
                    <a:pos x="26" y="59"/>
                  </a:cxn>
                  <a:cxn ang="0">
                    <a:pos x="28" y="58"/>
                  </a:cxn>
                  <a:cxn ang="0">
                    <a:pos x="29" y="56"/>
                  </a:cxn>
                  <a:cxn ang="0">
                    <a:pos x="31" y="52"/>
                  </a:cxn>
                  <a:cxn ang="0">
                    <a:pos x="31" y="51"/>
                  </a:cxn>
                  <a:cxn ang="0">
                    <a:pos x="34" y="51"/>
                  </a:cxn>
                  <a:cxn ang="0">
                    <a:pos x="35" y="49"/>
                  </a:cxn>
                  <a:cxn ang="0">
                    <a:pos x="37" y="47"/>
                  </a:cxn>
                  <a:cxn ang="0">
                    <a:pos x="40" y="48"/>
                  </a:cxn>
                  <a:cxn ang="0">
                    <a:pos x="43" y="44"/>
                  </a:cxn>
                  <a:cxn ang="0">
                    <a:pos x="46" y="41"/>
                  </a:cxn>
                  <a:cxn ang="0">
                    <a:pos x="48" y="40"/>
                  </a:cxn>
                  <a:cxn ang="0">
                    <a:pos x="49" y="38"/>
                  </a:cxn>
                  <a:cxn ang="0">
                    <a:pos x="48" y="37"/>
                  </a:cxn>
                  <a:cxn ang="0">
                    <a:pos x="47" y="36"/>
                  </a:cxn>
                  <a:cxn ang="0">
                    <a:pos x="48" y="35"/>
                  </a:cxn>
                  <a:cxn ang="0">
                    <a:pos x="47" y="32"/>
                  </a:cxn>
                  <a:cxn ang="0">
                    <a:pos x="45" y="31"/>
                  </a:cxn>
                  <a:cxn ang="0">
                    <a:pos x="43" y="32"/>
                  </a:cxn>
                  <a:cxn ang="0">
                    <a:pos x="41" y="28"/>
                  </a:cxn>
                  <a:cxn ang="0">
                    <a:pos x="41" y="26"/>
                  </a:cxn>
                  <a:cxn ang="0">
                    <a:pos x="40" y="26"/>
                  </a:cxn>
                  <a:cxn ang="0">
                    <a:pos x="38" y="26"/>
                  </a:cxn>
                  <a:cxn ang="0">
                    <a:pos x="36" y="25"/>
                  </a:cxn>
                  <a:cxn ang="0">
                    <a:pos x="35" y="2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6" y="16"/>
                  </a:cxn>
                  <a:cxn ang="0">
                    <a:pos x="7" y="19"/>
                  </a:cxn>
                  <a:cxn ang="0">
                    <a:pos x="7" y="22"/>
                  </a:cxn>
                  <a:cxn ang="0">
                    <a:pos x="5" y="24"/>
                  </a:cxn>
                  <a:cxn ang="0">
                    <a:pos x="6" y="32"/>
                  </a:cxn>
                  <a:cxn ang="0">
                    <a:pos x="4" y="36"/>
                  </a:cxn>
                  <a:cxn ang="0">
                    <a:pos x="4" y="39"/>
                  </a:cxn>
                  <a:cxn ang="0">
                    <a:pos x="3" y="40"/>
                  </a:cxn>
                  <a:cxn ang="0">
                    <a:pos x="3" y="42"/>
                  </a:cxn>
                  <a:cxn ang="0">
                    <a:pos x="1" y="41"/>
                  </a:cxn>
                  <a:cxn ang="0">
                    <a:pos x="0" y="42"/>
                  </a:cxn>
                </a:cxnLst>
                <a:rect l="0" t="0" r="r" b="b"/>
                <a:pathLst>
                  <a:path w="49" h="79">
                    <a:moveTo>
                      <a:pt x="0" y="42"/>
                    </a:moveTo>
                    <a:lnTo>
                      <a:pt x="10" y="71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6" y="73"/>
                    </a:lnTo>
                    <a:lnTo>
                      <a:pt x="17" y="70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7" y="65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8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3" y="52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5" y="49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2" y="45"/>
                    </a:lnTo>
                    <a:lnTo>
                      <a:pt x="43" y="44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4"/>
                    </a:lnTo>
                    <a:lnTo>
                      <a:pt x="47" y="32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1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7660" name="Group 76"/>
              <p:cNvGrpSpPr>
                <a:grpSpLocks/>
              </p:cNvGrpSpPr>
              <p:nvPr/>
            </p:nvGrpSpPr>
            <p:grpSpPr bwMode="auto">
              <a:xfrm>
                <a:off x="2038" y="2920"/>
                <a:ext cx="609" cy="371"/>
                <a:chOff x="1991" y="3321"/>
                <a:chExt cx="361" cy="231"/>
              </a:xfrm>
            </p:grpSpPr>
            <p:sp>
              <p:nvSpPr>
                <p:cNvPr id="67661" name="Freeform 77"/>
                <p:cNvSpPr>
                  <a:spLocks/>
                </p:cNvSpPr>
                <p:nvPr/>
              </p:nvSpPr>
              <p:spPr bwMode="auto">
                <a:xfrm>
                  <a:off x="2274" y="3459"/>
                  <a:ext cx="78" cy="9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13"/>
                    </a:cxn>
                    <a:cxn ang="0">
                      <a:pos x="1" y="16"/>
                    </a:cxn>
                    <a:cxn ang="0">
                      <a:pos x="6" y="19"/>
                    </a:cxn>
                    <a:cxn ang="0">
                      <a:pos x="8" y="16"/>
                    </a:cxn>
                    <a:cxn ang="0">
                      <a:pos x="16" y="11"/>
                    </a:cxn>
                    <a:cxn ang="0">
                      <a:pos x="13" y="5"/>
                    </a:cxn>
                    <a:cxn ang="0">
                      <a:pos x="3" y="0"/>
                    </a:cxn>
                    <a:cxn ang="0">
                      <a:pos x="3" y="5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6" h="19">
                      <a:moveTo>
                        <a:pt x="0" y="7"/>
                      </a:move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6" y="19"/>
                      </a:lnTo>
                      <a:lnTo>
                        <a:pt x="8" y="16"/>
                      </a:lnTo>
                      <a:lnTo>
                        <a:pt x="16" y="11"/>
                      </a:lnTo>
                      <a:lnTo>
                        <a:pt x="13" y="5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2" name="Freeform 78"/>
                <p:cNvSpPr>
                  <a:spLocks/>
                </p:cNvSpPr>
                <p:nvPr/>
              </p:nvSpPr>
              <p:spPr bwMode="auto">
                <a:xfrm>
                  <a:off x="2235" y="3409"/>
                  <a:ext cx="44" cy="29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8" y="6"/>
                    </a:cxn>
                    <a:cxn ang="0">
                      <a:pos x="9" y="3"/>
                    </a:cxn>
                    <a:cxn ang="0">
                      <a:pos x="5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5"/>
                    </a:cxn>
                    <a:cxn ang="0">
                      <a:pos x="3" y="6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9" h="6">
                      <a:moveTo>
                        <a:pt x="3" y="6"/>
                      </a:move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3" name="Freeform 79"/>
                <p:cNvSpPr>
                  <a:spLocks/>
                </p:cNvSpPr>
                <p:nvPr/>
              </p:nvSpPr>
              <p:spPr bwMode="auto">
                <a:xfrm>
                  <a:off x="2225" y="3438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4" name="Freeform 80"/>
                <p:cNvSpPr>
                  <a:spLocks/>
                </p:cNvSpPr>
                <p:nvPr/>
              </p:nvSpPr>
              <p:spPr bwMode="auto">
                <a:xfrm>
                  <a:off x="2211" y="3419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5" name="Freeform 81"/>
                <p:cNvSpPr>
                  <a:spLocks/>
                </p:cNvSpPr>
                <p:nvPr/>
              </p:nvSpPr>
              <p:spPr bwMode="auto">
                <a:xfrm>
                  <a:off x="2186" y="3394"/>
                  <a:ext cx="39" cy="1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6" name="Freeform 82"/>
                <p:cNvSpPr>
                  <a:spLocks/>
                </p:cNvSpPr>
                <p:nvPr/>
              </p:nvSpPr>
              <p:spPr bwMode="auto">
                <a:xfrm>
                  <a:off x="2026" y="3321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6" y="5"/>
                    </a:cxn>
                    <a:cxn ang="0">
                      <a:pos x="8" y="2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5">
                      <a:moveTo>
                        <a:pt x="0" y="4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7" name="Freeform 83"/>
                <p:cNvSpPr>
                  <a:spLocks/>
                </p:cNvSpPr>
                <p:nvPr/>
              </p:nvSpPr>
              <p:spPr bwMode="auto">
                <a:xfrm>
                  <a:off x="1991" y="3321"/>
                  <a:ext cx="20" cy="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68" name="Freeform 84"/>
                <p:cNvSpPr>
                  <a:spLocks/>
                </p:cNvSpPr>
                <p:nvPr/>
              </p:nvSpPr>
              <p:spPr bwMode="auto">
                <a:xfrm>
                  <a:off x="2128" y="3360"/>
                  <a:ext cx="39" cy="34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8" y="7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3" y="7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8" h="7">
                      <a:moveTo>
                        <a:pt x="3" y="7"/>
                      </a:moveTo>
                      <a:lnTo>
                        <a:pt x="8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669" name="Group 85"/>
          <p:cNvGrpSpPr>
            <a:grpSpLocks/>
          </p:cNvGrpSpPr>
          <p:nvPr/>
        </p:nvGrpSpPr>
        <p:grpSpPr bwMode="auto">
          <a:xfrm>
            <a:off x="1001713" y="6202363"/>
            <a:ext cx="7140575" cy="350837"/>
            <a:chOff x="446" y="3907"/>
            <a:chExt cx="4498" cy="221"/>
          </a:xfrm>
        </p:grpSpPr>
        <p:sp>
          <p:nvSpPr>
            <p:cNvPr id="67670" name="Text Box 86"/>
            <p:cNvSpPr txBox="1">
              <a:spLocks noChangeArrowheads="1"/>
            </p:cNvSpPr>
            <p:nvPr/>
          </p:nvSpPr>
          <p:spPr bwMode="auto">
            <a:xfrm>
              <a:off x="630" y="3908"/>
              <a:ext cx="4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No Data          &lt;10%           10%–14%	    15%–19%           20%–24%          25%–29%           ≥30%</a:t>
              </a:r>
              <a:r>
                <a:rPr lang="en-US" sz="1400">
                  <a:latin typeface="Arial Narrow" pitchFamily="34" charset="0"/>
                </a:rPr>
                <a:t>  </a:t>
              </a:r>
            </a:p>
          </p:txBody>
        </p:sp>
        <p:grpSp>
          <p:nvGrpSpPr>
            <p:cNvPr id="67671" name="Group 87"/>
            <p:cNvGrpSpPr>
              <a:grpSpLocks/>
            </p:cNvGrpSpPr>
            <p:nvPr/>
          </p:nvGrpSpPr>
          <p:grpSpPr bwMode="auto">
            <a:xfrm>
              <a:off x="446" y="3907"/>
              <a:ext cx="4486" cy="221"/>
              <a:chOff x="280" y="3712"/>
              <a:chExt cx="4486" cy="221"/>
            </a:xfrm>
          </p:grpSpPr>
          <p:sp>
            <p:nvSpPr>
              <p:cNvPr id="67672" name="Rectangle 88"/>
              <p:cNvSpPr>
                <a:spLocks noChangeArrowheads="1"/>
              </p:cNvSpPr>
              <p:nvPr/>
            </p:nvSpPr>
            <p:spPr bwMode="auto">
              <a:xfrm>
                <a:off x="347" y="3752"/>
                <a:ext cx="147" cy="1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/>
            </p:nvSpPr>
            <p:spPr bwMode="auto">
              <a:xfrm>
                <a:off x="955" y="3750"/>
                <a:ext cx="148" cy="14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4" name="Rectangle 90"/>
              <p:cNvSpPr>
                <a:spLocks noChangeArrowheads="1"/>
              </p:cNvSpPr>
              <p:nvPr/>
            </p:nvSpPr>
            <p:spPr bwMode="auto">
              <a:xfrm>
                <a:off x="1463" y="3749"/>
                <a:ext cx="148" cy="14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7675" name="Rectangle 91"/>
              <p:cNvSpPr>
                <a:spLocks noChangeArrowheads="1"/>
              </p:cNvSpPr>
              <p:nvPr/>
            </p:nvSpPr>
            <p:spPr bwMode="auto">
              <a:xfrm>
                <a:off x="2169" y="3755"/>
                <a:ext cx="149" cy="148"/>
              </a:xfrm>
              <a:prstGeom prst="rect">
                <a:avLst/>
              </a:prstGeom>
              <a:solidFill>
                <a:srgbClr val="000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/>
            </p:nvSpPr>
            <p:spPr bwMode="auto">
              <a:xfrm>
                <a:off x="3542" y="3747"/>
                <a:ext cx="147" cy="148"/>
              </a:xfrm>
              <a:prstGeom prst="rect">
                <a:avLst/>
              </a:prstGeom>
              <a:solidFill>
                <a:srgbClr val="ED421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/>
            </p:nvSpPr>
            <p:spPr bwMode="auto">
              <a:xfrm>
                <a:off x="2861" y="3745"/>
                <a:ext cx="148" cy="148"/>
              </a:xfrm>
              <a:prstGeom prst="rect">
                <a:avLst/>
              </a:prstGeom>
              <a:solidFill>
                <a:srgbClr val="FFC66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/>
            </p:nvSpPr>
            <p:spPr bwMode="auto">
              <a:xfrm>
                <a:off x="280" y="3712"/>
                <a:ext cx="4486" cy="2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9" name="Rectangle 95" descr="20%"/>
              <p:cNvSpPr>
                <a:spLocks noChangeArrowheads="1"/>
              </p:cNvSpPr>
              <p:nvPr/>
            </p:nvSpPr>
            <p:spPr bwMode="auto">
              <a:xfrm>
                <a:off x="4254" y="3747"/>
                <a:ext cx="148" cy="148"/>
              </a:xfrm>
              <a:prstGeom prst="rect">
                <a:avLst/>
              </a:pr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1400" smtClean="0">
                <a:latin typeface="Arial" pitchFamily="34" charset="0"/>
              </a:rPr>
              <a:t>National Prevention Council, </a:t>
            </a:r>
            <a:r>
              <a:rPr lang="en-US" sz="1400" i="1" smtClean="0">
                <a:latin typeface="Arial" pitchFamily="34" charset="0"/>
              </a:rPr>
              <a:t>National Prevention Strategy</a:t>
            </a:r>
            <a:r>
              <a:rPr lang="en-US" sz="1400" smtClean="0">
                <a:latin typeface="Arial" pitchFamily="34" charset="0"/>
              </a:rPr>
              <a:t>, Washington, DC: U.S. Department of Health and Human Services, Office of the Surgeon General, 2011.</a:t>
            </a:r>
          </a:p>
          <a:p>
            <a:pPr>
              <a:lnSpc>
                <a:spcPct val="95000"/>
              </a:lnSpc>
            </a:pPr>
            <a:r>
              <a:rPr lang="en-US" sz="1400" smtClean="0">
                <a:latin typeface="Arial" pitchFamily="34" charset="0"/>
              </a:rPr>
              <a:t>The Unequal Distribution of Health, Wilder Foundation, 2010</a:t>
            </a:r>
          </a:p>
          <a:p>
            <a:pPr>
              <a:lnSpc>
                <a:spcPct val="95000"/>
              </a:lnSpc>
            </a:pPr>
            <a:r>
              <a:rPr lang="en-US" sz="1400" smtClean="0">
                <a:solidFill>
                  <a:srgbClr val="000000"/>
                </a:solidFill>
                <a:latin typeface="Arial" pitchFamily="34" charset="0"/>
                <a:hlinkClick r:id="rId2"/>
              </a:rPr>
              <a:t>www.mncompletestreets.org</a:t>
            </a: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1400" smtClean="0">
                <a:solidFill>
                  <a:srgbClr val="000000"/>
                </a:solidFill>
                <a:latin typeface="Arial" pitchFamily="34" charset="0"/>
                <a:hlinkClick r:id="rId3"/>
              </a:rPr>
              <a:t>www.preventionminnesota.com</a:t>
            </a: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1400" smtClean="0">
                <a:latin typeface="Arial" pitchFamily="34" charset="0"/>
                <a:hlinkClick r:id="rId4"/>
              </a:rPr>
              <a:t>http://www.unnaturalcauses.org/</a:t>
            </a:r>
            <a:endParaRPr lang="en-US" sz="1400" smtClean="0">
              <a:latin typeface="Arial" pitchFamily="34" charset="0"/>
            </a:endParaRP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</a:rPr>
              <a:t>Unequal Distribution of Health Report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  <a:hlinkClick r:id="rId5"/>
              </a:rPr>
              <a:t>http://www.bcbsmnfoundation.org/objects/Publications/F9790_web%20-%20Wilder%20full%20report.pdf</a:t>
            </a:r>
            <a:endParaRPr lang="en-US" sz="1400" smtClean="0">
              <a:latin typeface="Arial" pitchFamily="34" charset="0"/>
            </a:endParaRP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1400" smtClean="0">
                <a:latin typeface="Arial" pitchFamily="34" charset="0"/>
              </a:rPr>
              <a:t>The Transportation Prescription Report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r>
              <a:rPr lang="en-US" sz="1400" b="1" smtClean="0">
                <a:latin typeface="Arial" pitchFamily="34" charset="0"/>
                <a:hlinkClick r:id="rId6"/>
              </a:rPr>
              <a:t>http://www.convergencepartnership.org/atf/cf/%7B245a9b44-6ded-4abd-a392-ae583809e350%7D/TRANSPORTATIONRX.PDF</a:t>
            </a:r>
            <a:endParaRPr lang="en-US" sz="1400" b="1" smtClean="0"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1400" smtClean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Thank You! </a:t>
            </a:r>
            <a:br>
              <a:rPr lang="en-US" sz="3800" smtClean="0"/>
            </a:br>
            <a:r>
              <a:rPr lang="en-US" sz="3800" smtClean="0"/>
              <a:t>Questions and discussion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pitchFamily="34" charset="0"/>
              <a:buNone/>
            </a:pPr>
            <a:endParaRPr lang="en-US" sz="3600" smtClean="0"/>
          </a:p>
          <a:p>
            <a:pPr algn="ctr">
              <a:buFont typeface="Arial" pitchFamily="34" charset="0"/>
              <a:buNone/>
            </a:pPr>
            <a:r>
              <a:rPr lang="en-US" smtClean="0"/>
              <a:t>Vayong Moua, MPA</a:t>
            </a:r>
          </a:p>
          <a:p>
            <a:pPr algn="ctr">
              <a:buFont typeface="Arial" pitchFamily="34" charset="0"/>
              <a:buNone/>
            </a:pPr>
            <a:r>
              <a:rPr lang="en-US" smtClean="0"/>
              <a:t>Senior Advocacy Consultant</a:t>
            </a:r>
          </a:p>
          <a:p>
            <a:pPr algn="ctr">
              <a:buFont typeface="Arial" pitchFamily="34" charset="0"/>
              <a:buNone/>
            </a:pPr>
            <a:r>
              <a:rPr lang="en-US" smtClean="0"/>
              <a:t>1750 Yankee Doodle Road, s113</a:t>
            </a:r>
          </a:p>
          <a:p>
            <a:pPr algn="ctr">
              <a:buFont typeface="Arial" pitchFamily="34" charset="0"/>
              <a:buNone/>
            </a:pPr>
            <a:r>
              <a:rPr lang="en-US" smtClean="0"/>
              <a:t>Eagan, MN 55121</a:t>
            </a:r>
          </a:p>
          <a:p>
            <a:pPr algn="ctr">
              <a:buFont typeface="Arial" pitchFamily="34" charset="0"/>
              <a:buNone/>
            </a:pPr>
            <a:r>
              <a:rPr lang="en-US" smtClean="0"/>
              <a:t>651-662-9530</a:t>
            </a:r>
          </a:p>
          <a:p>
            <a:pPr algn="ctr">
              <a:buFont typeface="Arial" pitchFamily="34" charset="0"/>
              <a:buNone/>
            </a:pPr>
            <a:r>
              <a:rPr lang="en-US" smtClean="0">
                <a:hlinkClick r:id="rId2"/>
              </a:rPr>
              <a:t>Vayong_moua@bluecrossmn.com</a:t>
            </a:r>
            <a:endParaRPr lang="en-US" smtClean="0"/>
          </a:p>
          <a:p>
            <a:pPr algn="ctr">
              <a:buFont typeface="Arial" pitchFamily="34" charset="0"/>
              <a:buNone/>
            </a:pPr>
            <a:endParaRPr lang="en-US" sz="3200" smtClean="0"/>
          </a:p>
          <a:p>
            <a:pPr algn="ctr">
              <a:buFont typeface="Arial" pitchFamily="34" charset="0"/>
              <a:buNone/>
            </a:pPr>
            <a:endParaRPr lang="en-US" sz="2400" smtClean="0"/>
          </a:p>
          <a:p>
            <a:pPr algn="ctr">
              <a:buFont typeface="Arial" pitchFamily="34" charset="0"/>
              <a:buNone/>
            </a:pPr>
            <a:endParaRPr lang="en-US" sz="240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 Trends* Among U.S. Adults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23900" y="2209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(BMI 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  <a:sym typeface="Symbol" pitchFamily="18" charset="2"/>
              </a:rPr>
              <a:t></a:t>
            </a:r>
            <a:r>
              <a:rPr lang="en-US" sz="2000">
                <a:solidFill>
                  <a:srgbClr val="8B8178"/>
                </a:solidFill>
                <a:latin typeface="Tahoma" pitchFamily="34" charset="0"/>
              </a:rPr>
              <a:t>30, or about 30 lbs. overweight for 5’4” person)</a:t>
            </a:r>
            <a:br>
              <a:rPr lang="en-US" sz="2000">
                <a:solidFill>
                  <a:srgbClr val="8B8178"/>
                </a:solidFill>
                <a:latin typeface="Tahoma" pitchFamily="34" charset="0"/>
              </a:rPr>
            </a:br>
            <a:endParaRPr lang="en-US" sz="2000">
              <a:solidFill>
                <a:srgbClr val="8B8178"/>
              </a:solidFill>
              <a:latin typeface="Tahoma" pitchFamily="34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2468563"/>
            <a:ext cx="7651750" cy="3429000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z="2000" smtClean="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810000" y="24685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2008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71500" y="6583363"/>
            <a:ext cx="800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*Source: CDC Behavioral Risk Factor Surveillance System</a:t>
            </a: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1028700" y="6202363"/>
            <a:ext cx="7200900" cy="350837"/>
            <a:chOff x="408" y="3894"/>
            <a:chExt cx="4536" cy="221"/>
          </a:xfrm>
        </p:grpSpPr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591" y="3895"/>
              <a:ext cx="43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 No Data          &lt;10%           10%–14%	    15%–19%           20%–24%          25%–29%           ≥30%</a:t>
              </a:r>
              <a:r>
                <a:rPr lang="en-US" sz="1400">
                  <a:latin typeface="Arial Narrow" pitchFamily="34" charset="0"/>
                </a:rPr>
                <a:t> </a:t>
              </a:r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474" y="3934"/>
              <a:ext cx="148" cy="1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1083" y="3932"/>
              <a:ext cx="148" cy="14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1591" y="3931"/>
              <a:ext cx="148" cy="148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2297" y="3937"/>
              <a:ext cx="148" cy="148"/>
            </a:xfrm>
            <a:prstGeom prst="rect">
              <a:avLst/>
            </a:prstGeom>
            <a:solidFill>
              <a:srgbClr val="000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Rectangle 13"/>
            <p:cNvSpPr>
              <a:spLocks noChangeArrowheads="1"/>
            </p:cNvSpPr>
            <p:nvPr/>
          </p:nvSpPr>
          <p:spPr bwMode="auto">
            <a:xfrm>
              <a:off x="3669" y="3929"/>
              <a:ext cx="148" cy="148"/>
            </a:xfrm>
            <a:prstGeom prst="rect">
              <a:avLst/>
            </a:prstGeom>
            <a:solidFill>
              <a:srgbClr val="ED421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Rectangle 14"/>
            <p:cNvSpPr>
              <a:spLocks noChangeArrowheads="1"/>
            </p:cNvSpPr>
            <p:nvPr/>
          </p:nvSpPr>
          <p:spPr bwMode="auto">
            <a:xfrm>
              <a:off x="2989" y="3927"/>
              <a:ext cx="148" cy="148"/>
            </a:xfrm>
            <a:prstGeom prst="rect">
              <a:avLst/>
            </a:prstGeom>
            <a:solidFill>
              <a:srgbClr val="FFC66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7" name="Rectangle 15"/>
            <p:cNvSpPr>
              <a:spLocks noChangeArrowheads="1"/>
            </p:cNvSpPr>
            <p:nvPr/>
          </p:nvSpPr>
          <p:spPr bwMode="auto">
            <a:xfrm>
              <a:off x="408" y="3894"/>
              <a:ext cx="4503" cy="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Rectangle 16" descr="20%"/>
            <p:cNvSpPr>
              <a:spLocks noChangeArrowheads="1"/>
            </p:cNvSpPr>
            <p:nvPr/>
          </p:nvSpPr>
          <p:spPr bwMode="auto">
            <a:xfrm>
              <a:off x="4382" y="3929"/>
              <a:ext cx="148" cy="148"/>
            </a:xfrm>
            <a:prstGeom prst="rect">
              <a:avLst/>
            </a:prstGeom>
            <a:pattFill prst="pct20">
              <a:fgClr>
                <a:schemeClr val="tx2"/>
              </a:fgClr>
              <a:bgClr>
                <a:srgbClr val="AA120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9" name="Group 17"/>
          <p:cNvGrpSpPr>
            <a:grpSpLocks noChangeAspect="1"/>
          </p:cNvGrpSpPr>
          <p:nvPr/>
        </p:nvGrpSpPr>
        <p:grpSpPr bwMode="auto">
          <a:xfrm>
            <a:off x="838200" y="2819400"/>
            <a:ext cx="7010400" cy="3762375"/>
            <a:chOff x="2541" y="5774"/>
            <a:chExt cx="9992" cy="5517"/>
          </a:xfrm>
        </p:grpSpPr>
        <p:sp>
          <p:nvSpPr>
            <p:cNvPr id="69650" name="AutoShape 18"/>
            <p:cNvSpPr>
              <a:spLocks noChangeAspect="1" noChangeArrowheads="1"/>
            </p:cNvSpPr>
            <p:nvPr/>
          </p:nvSpPr>
          <p:spPr bwMode="auto">
            <a:xfrm>
              <a:off x="2541" y="5774"/>
              <a:ext cx="9992" cy="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51" name="Group 19"/>
            <p:cNvGrpSpPr>
              <a:grpSpLocks/>
            </p:cNvGrpSpPr>
            <p:nvPr/>
          </p:nvGrpSpPr>
          <p:grpSpPr bwMode="auto">
            <a:xfrm>
              <a:off x="2957" y="5837"/>
              <a:ext cx="9576" cy="4812"/>
              <a:chOff x="2957" y="5837"/>
              <a:chExt cx="9576" cy="4812"/>
            </a:xfrm>
          </p:grpSpPr>
          <p:sp>
            <p:nvSpPr>
              <p:cNvPr id="69652" name="Freeform 20"/>
              <p:cNvSpPr>
                <a:spLocks/>
              </p:cNvSpPr>
              <p:nvPr/>
            </p:nvSpPr>
            <p:spPr bwMode="auto">
              <a:xfrm>
                <a:off x="12010" y="6079"/>
                <a:ext cx="523" cy="823"/>
              </a:xfrm>
              <a:custGeom>
                <a:avLst/>
                <a:gdLst/>
                <a:ahLst/>
                <a:cxnLst>
                  <a:cxn ang="0">
                    <a:pos x="10" y="71"/>
                  </a:cxn>
                  <a:cxn ang="0">
                    <a:pos x="10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4" y="79"/>
                  </a:cxn>
                  <a:cxn ang="0">
                    <a:pos x="15" y="77"/>
                  </a:cxn>
                  <a:cxn ang="0">
                    <a:pos x="16" y="73"/>
                  </a:cxn>
                  <a:cxn ang="0">
                    <a:pos x="18" y="68"/>
                  </a:cxn>
                  <a:cxn ang="0">
                    <a:pos x="18" y="67"/>
                  </a:cxn>
                  <a:cxn ang="0">
                    <a:pos x="20" y="63"/>
                  </a:cxn>
                  <a:cxn ang="0">
                    <a:pos x="21" y="64"/>
                  </a:cxn>
                  <a:cxn ang="0">
                    <a:pos x="22" y="64"/>
                  </a:cxn>
                  <a:cxn ang="0">
                    <a:pos x="22" y="62"/>
                  </a:cxn>
                  <a:cxn ang="0">
                    <a:pos x="26" y="61"/>
                  </a:cxn>
                  <a:cxn ang="0">
                    <a:pos x="26" y="59"/>
                  </a:cxn>
                  <a:cxn ang="0">
                    <a:pos x="28" y="58"/>
                  </a:cxn>
                  <a:cxn ang="0">
                    <a:pos x="29" y="56"/>
                  </a:cxn>
                  <a:cxn ang="0">
                    <a:pos x="31" y="52"/>
                  </a:cxn>
                  <a:cxn ang="0">
                    <a:pos x="31" y="51"/>
                  </a:cxn>
                  <a:cxn ang="0">
                    <a:pos x="34" y="51"/>
                  </a:cxn>
                  <a:cxn ang="0">
                    <a:pos x="35" y="49"/>
                  </a:cxn>
                  <a:cxn ang="0">
                    <a:pos x="37" y="47"/>
                  </a:cxn>
                  <a:cxn ang="0">
                    <a:pos x="40" y="48"/>
                  </a:cxn>
                  <a:cxn ang="0">
                    <a:pos x="43" y="44"/>
                  </a:cxn>
                  <a:cxn ang="0">
                    <a:pos x="46" y="41"/>
                  </a:cxn>
                  <a:cxn ang="0">
                    <a:pos x="48" y="40"/>
                  </a:cxn>
                  <a:cxn ang="0">
                    <a:pos x="49" y="38"/>
                  </a:cxn>
                  <a:cxn ang="0">
                    <a:pos x="48" y="37"/>
                  </a:cxn>
                  <a:cxn ang="0">
                    <a:pos x="47" y="36"/>
                  </a:cxn>
                  <a:cxn ang="0">
                    <a:pos x="48" y="35"/>
                  </a:cxn>
                  <a:cxn ang="0">
                    <a:pos x="47" y="32"/>
                  </a:cxn>
                  <a:cxn ang="0">
                    <a:pos x="45" y="31"/>
                  </a:cxn>
                  <a:cxn ang="0">
                    <a:pos x="43" y="32"/>
                  </a:cxn>
                  <a:cxn ang="0">
                    <a:pos x="41" y="28"/>
                  </a:cxn>
                  <a:cxn ang="0">
                    <a:pos x="41" y="26"/>
                  </a:cxn>
                  <a:cxn ang="0">
                    <a:pos x="40" y="26"/>
                  </a:cxn>
                  <a:cxn ang="0">
                    <a:pos x="38" y="26"/>
                  </a:cxn>
                  <a:cxn ang="0">
                    <a:pos x="36" y="25"/>
                  </a:cxn>
                  <a:cxn ang="0">
                    <a:pos x="35" y="2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18" y="2"/>
                  </a:cxn>
                  <a:cxn ang="0">
                    <a:pos x="15" y="5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6" y="16"/>
                  </a:cxn>
                  <a:cxn ang="0">
                    <a:pos x="7" y="19"/>
                  </a:cxn>
                  <a:cxn ang="0">
                    <a:pos x="7" y="22"/>
                  </a:cxn>
                  <a:cxn ang="0">
                    <a:pos x="5" y="24"/>
                  </a:cxn>
                  <a:cxn ang="0">
                    <a:pos x="6" y="32"/>
                  </a:cxn>
                  <a:cxn ang="0">
                    <a:pos x="4" y="36"/>
                  </a:cxn>
                  <a:cxn ang="0">
                    <a:pos x="4" y="39"/>
                  </a:cxn>
                  <a:cxn ang="0">
                    <a:pos x="3" y="40"/>
                  </a:cxn>
                  <a:cxn ang="0">
                    <a:pos x="3" y="42"/>
                  </a:cxn>
                  <a:cxn ang="0">
                    <a:pos x="1" y="41"/>
                  </a:cxn>
                  <a:cxn ang="0">
                    <a:pos x="0" y="42"/>
                  </a:cxn>
                </a:cxnLst>
                <a:rect l="0" t="0" r="r" b="b"/>
                <a:pathLst>
                  <a:path w="49" h="79">
                    <a:moveTo>
                      <a:pt x="0" y="42"/>
                    </a:moveTo>
                    <a:lnTo>
                      <a:pt x="10" y="71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6"/>
                    </a:lnTo>
                    <a:lnTo>
                      <a:pt x="13" y="77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6" y="73"/>
                    </a:lnTo>
                    <a:lnTo>
                      <a:pt x="17" y="70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7" y="65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2" y="65"/>
                    </a:lnTo>
                    <a:lnTo>
                      <a:pt x="22" y="64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5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8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3" y="52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5" y="49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2" y="45"/>
                    </a:lnTo>
                    <a:lnTo>
                      <a:pt x="43" y="44"/>
                    </a:lnTo>
                    <a:lnTo>
                      <a:pt x="46" y="42"/>
                    </a:lnTo>
                    <a:lnTo>
                      <a:pt x="46" y="41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8" y="34"/>
                    </a:lnTo>
                    <a:lnTo>
                      <a:pt x="47" y="32"/>
                    </a:lnTo>
                    <a:lnTo>
                      <a:pt x="46" y="31"/>
                    </a:lnTo>
                    <a:lnTo>
                      <a:pt x="45" y="31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4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1" y="41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3" name="Freeform 21"/>
              <p:cNvSpPr>
                <a:spLocks/>
              </p:cNvSpPr>
              <p:nvPr/>
            </p:nvSpPr>
            <p:spPr bwMode="auto">
              <a:xfrm>
                <a:off x="5367" y="5837"/>
                <a:ext cx="959" cy="690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0" y="40"/>
                  </a:cxn>
                  <a:cxn ang="0">
                    <a:pos x="1" y="37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2" y="36"/>
                  </a:cxn>
                  <a:cxn ang="0">
                    <a:pos x="1" y="37"/>
                  </a:cxn>
                  <a:cxn ang="0">
                    <a:pos x="3" y="36"/>
                  </a:cxn>
                  <a:cxn ang="0">
                    <a:pos x="3" y="35"/>
                  </a:cxn>
                  <a:cxn ang="0">
                    <a:pos x="3" y="33"/>
                  </a:cxn>
                  <a:cxn ang="0">
                    <a:pos x="2" y="30"/>
                  </a:cxn>
                  <a:cxn ang="0">
                    <a:pos x="3" y="30"/>
                  </a:cxn>
                  <a:cxn ang="0">
                    <a:pos x="5" y="29"/>
                  </a:cxn>
                  <a:cxn ang="0">
                    <a:pos x="4" y="28"/>
                  </a:cxn>
                  <a:cxn ang="0">
                    <a:pos x="3" y="29"/>
                  </a:cxn>
                  <a:cxn ang="0">
                    <a:pos x="3" y="25"/>
                  </a:cxn>
                  <a:cxn ang="0">
                    <a:pos x="3" y="22"/>
                  </a:cxn>
                  <a:cxn ang="0">
                    <a:pos x="3" y="17"/>
                  </a:cxn>
                  <a:cxn ang="0">
                    <a:pos x="2" y="11"/>
                  </a:cxn>
                  <a:cxn ang="0">
                    <a:pos x="2" y="6"/>
                  </a:cxn>
                  <a:cxn ang="0">
                    <a:pos x="11" y="9"/>
                  </a:cxn>
                  <a:cxn ang="0">
                    <a:pos x="19" y="13"/>
                  </a:cxn>
                  <a:cxn ang="0">
                    <a:pos x="23" y="14"/>
                  </a:cxn>
                  <a:cxn ang="0">
                    <a:pos x="24" y="15"/>
                  </a:cxn>
                  <a:cxn ang="0">
                    <a:pos x="24" y="20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3" y="28"/>
                  </a:cxn>
                  <a:cxn ang="0">
                    <a:pos x="25" y="24"/>
                  </a:cxn>
                  <a:cxn ang="0">
                    <a:pos x="27" y="21"/>
                  </a:cxn>
                  <a:cxn ang="0">
                    <a:pos x="29" y="18"/>
                  </a:cxn>
                  <a:cxn ang="0">
                    <a:pos x="26" y="10"/>
                  </a:cxn>
                  <a:cxn ang="0">
                    <a:pos x="27" y="9"/>
                  </a:cxn>
                  <a:cxn ang="0">
                    <a:pos x="29" y="7"/>
                  </a:cxn>
                  <a:cxn ang="0">
                    <a:pos x="27" y="5"/>
                  </a:cxn>
                  <a:cxn ang="0">
                    <a:pos x="27" y="0"/>
                  </a:cxn>
                  <a:cxn ang="0">
                    <a:pos x="62" y="9"/>
                  </a:cxn>
                  <a:cxn ang="0">
                    <a:pos x="90" y="16"/>
                  </a:cxn>
                  <a:cxn ang="0">
                    <a:pos x="80" y="59"/>
                  </a:cxn>
                  <a:cxn ang="0">
                    <a:pos x="80" y="60"/>
                  </a:cxn>
                  <a:cxn ang="0">
                    <a:pos x="80" y="61"/>
                  </a:cxn>
                  <a:cxn ang="0">
                    <a:pos x="81" y="63"/>
                  </a:cxn>
                  <a:cxn ang="0">
                    <a:pos x="80" y="64"/>
                  </a:cxn>
                  <a:cxn ang="0">
                    <a:pos x="80" y="66"/>
                  </a:cxn>
                  <a:cxn ang="0">
                    <a:pos x="55" y="61"/>
                  </a:cxn>
                  <a:cxn ang="0">
                    <a:pos x="52" y="61"/>
                  </a:cxn>
                  <a:cxn ang="0">
                    <a:pos x="50" y="60"/>
                  </a:cxn>
                  <a:cxn ang="0">
                    <a:pos x="47" y="61"/>
                  </a:cxn>
                  <a:cxn ang="0">
                    <a:pos x="44" y="60"/>
                  </a:cxn>
                  <a:cxn ang="0">
                    <a:pos x="41" y="61"/>
                  </a:cxn>
                  <a:cxn ang="0">
                    <a:pos x="37" y="60"/>
                  </a:cxn>
                  <a:cxn ang="0">
                    <a:pos x="30" y="60"/>
                  </a:cxn>
                  <a:cxn ang="0">
                    <a:pos x="24" y="58"/>
                  </a:cxn>
                  <a:cxn ang="0">
                    <a:pos x="19" y="58"/>
                  </a:cxn>
                  <a:cxn ang="0">
                    <a:pos x="12" y="56"/>
                  </a:cxn>
                  <a:cxn ang="0">
                    <a:pos x="11" y="50"/>
                  </a:cxn>
                  <a:cxn ang="0">
                    <a:pos x="11" y="47"/>
                  </a:cxn>
                  <a:cxn ang="0">
                    <a:pos x="7" y="44"/>
                  </a:cxn>
                  <a:cxn ang="0">
                    <a:pos x="6" y="43"/>
                  </a:cxn>
                  <a:cxn ang="0">
                    <a:pos x="3" y="42"/>
                  </a:cxn>
                </a:cxnLst>
                <a:rect l="0" t="0" r="r" b="b"/>
                <a:pathLst>
                  <a:path w="90" h="66">
                    <a:moveTo>
                      <a:pt x="3" y="42"/>
                    </a:move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2" y="38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29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11" y="9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7" y="21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45" y="5"/>
                    </a:lnTo>
                    <a:lnTo>
                      <a:pt x="62" y="9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4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56" y="60"/>
                    </a:lnTo>
                    <a:lnTo>
                      <a:pt x="55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61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2" y="61"/>
                    </a:lnTo>
                    <a:lnTo>
                      <a:pt x="41" y="61"/>
                    </a:lnTo>
                    <a:lnTo>
                      <a:pt x="38" y="61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0" y="60"/>
                    </a:lnTo>
                    <a:lnTo>
                      <a:pt x="29" y="59"/>
                    </a:lnTo>
                    <a:lnTo>
                      <a:pt x="24" y="58"/>
                    </a:lnTo>
                    <a:lnTo>
                      <a:pt x="22" y="57"/>
                    </a:lnTo>
                    <a:lnTo>
                      <a:pt x="19" y="58"/>
                    </a:lnTo>
                    <a:lnTo>
                      <a:pt x="15" y="57"/>
                    </a:lnTo>
                    <a:lnTo>
                      <a:pt x="12" y="56"/>
                    </a:lnTo>
                    <a:lnTo>
                      <a:pt x="11" y="54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1" y="47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6" y="43"/>
                    </a:lnTo>
                    <a:lnTo>
                      <a:pt x="3" y="4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4" name="Freeform 22"/>
              <p:cNvSpPr>
                <a:spLocks/>
              </p:cNvSpPr>
              <p:nvPr/>
            </p:nvSpPr>
            <p:spPr bwMode="auto">
              <a:xfrm>
                <a:off x="6052" y="6004"/>
                <a:ext cx="864" cy="1360"/>
              </a:xfrm>
              <a:custGeom>
                <a:avLst/>
                <a:gdLst/>
                <a:ahLst/>
                <a:cxnLst>
                  <a:cxn ang="0">
                    <a:pos x="7" y="86"/>
                  </a:cxn>
                  <a:cxn ang="0">
                    <a:pos x="8" y="82"/>
                  </a:cxn>
                  <a:cxn ang="0">
                    <a:pos x="9" y="81"/>
                  </a:cxn>
                  <a:cxn ang="0">
                    <a:pos x="9" y="79"/>
                  </a:cxn>
                  <a:cxn ang="0">
                    <a:pos x="6" y="77"/>
                  </a:cxn>
                  <a:cxn ang="0">
                    <a:pos x="10" y="70"/>
                  </a:cxn>
                  <a:cxn ang="0">
                    <a:pos x="13" y="68"/>
                  </a:cxn>
                  <a:cxn ang="0">
                    <a:pos x="14" y="66"/>
                  </a:cxn>
                  <a:cxn ang="0">
                    <a:pos x="20" y="54"/>
                  </a:cxn>
                  <a:cxn ang="0">
                    <a:pos x="17" y="53"/>
                  </a:cxn>
                  <a:cxn ang="0">
                    <a:pos x="16" y="50"/>
                  </a:cxn>
                  <a:cxn ang="0">
                    <a:pos x="16" y="47"/>
                  </a:cxn>
                  <a:cxn ang="0">
                    <a:pos x="16" y="45"/>
                  </a:cxn>
                  <a:cxn ang="0">
                    <a:pos x="16" y="43"/>
                  </a:cxn>
                  <a:cxn ang="0">
                    <a:pos x="26" y="0"/>
                  </a:cxn>
                  <a:cxn ang="0">
                    <a:pos x="34" y="19"/>
                  </a:cxn>
                  <a:cxn ang="0">
                    <a:pos x="36" y="26"/>
                  </a:cxn>
                  <a:cxn ang="0">
                    <a:pos x="35" y="29"/>
                  </a:cxn>
                  <a:cxn ang="0">
                    <a:pos x="37" y="31"/>
                  </a:cxn>
                  <a:cxn ang="0">
                    <a:pos x="42" y="39"/>
                  </a:cxn>
                  <a:cxn ang="0">
                    <a:pos x="43" y="43"/>
                  </a:cxn>
                  <a:cxn ang="0">
                    <a:pos x="45" y="45"/>
                  </a:cxn>
                  <a:cxn ang="0">
                    <a:pos x="49" y="46"/>
                  </a:cxn>
                  <a:cxn ang="0">
                    <a:pos x="46" y="52"/>
                  </a:cxn>
                  <a:cxn ang="0">
                    <a:pos x="45" y="56"/>
                  </a:cxn>
                  <a:cxn ang="0">
                    <a:pos x="45" y="57"/>
                  </a:cxn>
                  <a:cxn ang="0">
                    <a:pos x="43" y="60"/>
                  </a:cxn>
                  <a:cxn ang="0">
                    <a:pos x="43" y="62"/>
                  </a:cxn>
                  <a:cxn ang="0">
                    <a:pos x="46" y="65"/>
                  </a:cxn>
                  <a:cxn ang="0">
                    <a:pos x="50" y="61"/>
                  </a:cxn>
                  <a:cxn ang="0">
                    <a:pos x="51" y="63"/>
                  </a:cxn>
                  <a:cxn ang="0">
                    <a:pos x="52" y="64"/>
                  </a:cxn>
                  <a:cxn ang="0">
                    <a:pos x="52" y="69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6" y="78"/>
                  </a:cxn>
                  <a:cxn ang="0">
                    <a:pos x="57" y="81"/>
                  </a:cxn>
                  <a:cxn ang="0">
                    <a:pos x="57" y="84"/>
                  </a:cxn>
                  <a:cxn ang="0">
                    <a:pos x="59" y="87"/>
                  </a:cxn>
                  <a:cxn ang="0">
                    <a:pos x="61" y="84"/>
                  </a:cxn>
                  <a:cxn ang="0">
                    <a:pos x="65" y="86"/>
                  </a:cxn>
                  <a:cxn ang="0">
                    <a:pos x="67" y="84"/>
                  </a:cxn>
                  <a:cxn ang="0">
                    <a:pos x="71" y="85"/>
                  </a:cxn>
                  <a:cxn ang="0">
                    <a:pos x="73" y="86"/>
                  </a:cxn>
                  <a:cxn ang="0">
                    <a:pos x="76" y="84"/>
                  </a:cxn>
                  <a:cxn ang="0">
                    <a:pos x="79" y="85"/>
                  </a:cxn>
                  <a:cxn ang="0">
                    <a:pos x="81" y="88"/>
                  </a:cxn>
                  <a:cxn ang="0">
                    <a:pos x="74" y="130"/>
                  </a:cxn>
                  <a:cxn ang="0">
                    <a:pos x="0" y="116"/>
                  </a:cxn>
                </a:cxnLst>
                <a:rect l="0" t="0" r="r" b="b"/>
                <a:pathLst>
                  <a:path w="81" h="130">
                    <a:moveTo>
                      <a:pt x="0" y="116"/>
                    </a:moveTo>
                    <a:lnTo>
                      <a:pt x="7" y="86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9" y="82"/>
                    </a:lnTo>
                    <a:lnTo>
                      <a:pt x="9" y="81"/>
                    </a:lnTo>
                    <a:lnTo>
                      <a:pt x="10" y="80"/>
                    </a:lnTo>
                    <a:lnTo>
                      <a:pt x="9" y="79"/>
                    </a:lnTo>
                    <a:lnTo>
                      <a:pt x="7" y="78"/>
                    </a:lnTo>
                    <a:lnTo>
                      <a:pt x="6" y="77"/>
                    </a:lnTo>
                    <a:lnTo>
                      <a:pt x="7" y="75"/>
                    </a:lnTo>
                    <a:lnTo>
                      <a:pt x="10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4" y="66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7" y="3"/>
                    </a:lnTo>
                    <a:lnTo>
                      <a:pt x="34" y="19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6" y="30"/>
                    </a:lnTo>
                    <a:lnTo>
                      <a:pt x="37" y="31"/>
                    </a:lnTo>
                    <a:lnTo>
                      <a:pt x="40" y="34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5" y="45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5" y="53"/>
                    </a:lnTo>
                    <a:lnTo>
                      <a:pt x="45" y="56"/>
                    </a:lnTo>
                    <a:lnTo>
                      <a:pt x="45" y="56"/>
                    </a:lnTo>
                    <a:lnTo>
                      <a:pt x="45" y="57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9" y="62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2" y="64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3" y="76"/>
                    </a:lnTo>
                    <a:lnTo>
                      <a:pt x="54" y="78"/>
                    </a:lnTo>
                    <a:lnTo>
                      <a:pt x="56" y="78"/>
                    </a:lnTo>
                    <a:lnTo>
                      <a:pt x="57" y="80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8" y="86"/>
                    </a:lnTo>
                    <a:lnTo>
                      <a:pt x="59" y="87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71" y="85"/>
                    </a:lnTo>
                    <a:lnTo>
                      <a:pt x="72" y="86"/>
                    </a:lnTo>
                    <a:lnTo>
                      <a:pt x="73" y="86"/>
                    </a:lnTo>
                    <a:lnTo>
                      <a:pt x="76" y="86"/>
                    </a:lnTo>
                    <a:lnTo>
                      <a:pt x="76" y="84"/>
                    </a:lnTo>
                    <a:lnTo>
                      <a:pt x="77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81" y="88"/>
                    </a:lnTo>
                    <a:lnTo>
                      <a:pt x="75" y="130"/>
                    </a:lnTo>
                    <a:lnTo>
                      <a:pt x="74" y="130"/>
                    </a:lnTo>
                    <a:lnTo>
                      <a:pt x="37" y="124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5" name="Freeform 23"/>
              <p:cNvSpPr>
                <a:spLocks/>
              </p:cNvSpPr>
              <p:nvPr/>
            </p:nvSpPr>
            <p:spPr bwMode="auto">
              <a:xfrm>
                <a:off x="6416" y="6037"/>
                <a:ext cx="1471" cy="907"/>
              </a:xfrm>
              <a:custGeom>
                <a:avLst/>
                <a:gdLst/>
                <a:ahLst/>
                <a:cxnLst>
                  <a:cxn ang="0">
                    <a:pos x="48" y="77"/>
                  </a:cxn>
                  <a:cxn ang="0">
                    <a:pos x="45" y="84"/>
                  </a:cxn>
                  <a:cxn ang="0">
                    <a:pos x="43" y="80"/>
                  </a:cxn>
                  <a:cxn ang="0">
                    <a:pos x="42" y="83"/>
                  </a:cxn>
                  <a:cxn ang="0">
                    <a:pos x="38" y="83"/>
                  </a:cxn>
                  <a:cxn ang="0">
                    <a:pos x="33" y="82"/>
                  </a:cxn>
                  <a:cxn ang="0">
                    <a:pos x="32" y="82"/>
                  </a:cxn>
                  <a:cxn ang="0">
                    <a:pos x="29" y="82"/>
                  </a:cxn>
                  <a:cxn ang="0">
                    <a:pos x="26" y="82"/>
                  </a:cxn>
                  <a:cxn ang="0">
                    <a:pos x="24" y="83"/>
                  </a:cxn>
                  <a:cxn ang="0">
                    <a:pos x="23" y="80"/>
                  </a:cxn>
                  <a:cxn ang="0">
                    <a:pos x="23" y="77"/>
                  </a:cxn>
                  <a:cxn ang="0">
                    <a:pos x="20" y="75"/>
                  </a:cxn>
                  <a:cxn ang="0">
                    <a:pos x="20" y="72"/>
                  </a:cxn>
                  <a:cxn ang="0">
                    <a:pos x="18" y="69"/>
                  </a:cxn>
                  <a:cxn ang="0">
                    <a:pos x="18" y="63"/>
                  </a:cxn>
                  <a:cxn ang="0">
                    <a:pos x="17" y="60"/>
                  </a:cxn>
                  <a:cxn ang="0">
                    <a:pos x="16" y="59"/>
                  </a:cxn>
                  <a:cxn ang="0">
                    <a:pos x="15" y="59"/>
                  </a:cxn>
                  <a:cxn ang="0">
                    <a:pos x="11" y="62"/>
                  </a:cxn>
                  <a:cxn ang="0">
                    <a:pos x="9" y="58"/>
                  </a:cxn>
                  <a:cxn ang="0">
                    <a:pos x="9" y="56"/>
                  </a:cxn>
                  <a:cxn ang="0">
                    <a:pos x="11" y="53"/>
                  </a:cxn>
                  <a:cxn ang="0">
                    <a:pos x="11" y="50"/>
                  </a:cxn>
                  <a:cxn ang="0">
                    <a:pos x="12" y="48"/>
                  </a:cxn>
                  <a:cxn ang="0">
                    <a:pos x="14" y="42"/>
                  </a:cxn>
                  <a:cxn ang="0">
                    <a:pos x="11" y="40"/>
                  </a:cxn>
                  <a:cxn ang="0">
                    <a:pos x="8" y="38"/>
                  </a:cxn>
                  <a:cxn ang="0">
                    <a:pos x="6" y="31"/>
                  </a:cxn>
                  <a:cxn ang="0">
                    <a:pos x="2" y="27"/>
                  </a:cxn>
                  <a:cxn ang="0">
                    <a:pos x="2" y="25"/>
                  </a:cxn>
                  <a:cxn ang="0">
                    <a:pos x="2" y="20"/>
                  </a:cxn>
                  <a:cxn ang="0">
                    <a:pos x="3" y="0"/>
                  </a:cxn>
                  <a:cxn ang="0">
                    <a:pos x="49" y="8"/>
                  </a:cxn>
                  <a:cxn ang="0">
                    <a:pos x="138" y="19"/>
                  </a:cxn>
                  <a:cxn ang="0">
                    <a:pos x="132" y="87"/>
                  </a:cxn>
                </a:cxnLst>
                <a:rect l="0" t="0" r="r" b="b"/>
                <a:pathLst>
                  <a:path w="138" h="87">
                    <a:moveTo>
                      <a:pt x="132" y="87"/>
                    </a:moveTo>
                    <a:lnTo>
                      <a:pt x="48" y="77"/>
                    </a:lnTo>
                    <a:lnTo>
                      <a:pt x="47" y="85"/>
                    </a:lnTo>
                    <a:lnTo>
                      <a:pt x="45" y="84"/>
                    </a:lnTo>
                    <a:lnTo>
                      <a:pt x="45" y="82"/>
                    </a:lnTo>
                    <a:lnTo>
                      <a:pt x="43" y="80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39" y="83"/>
                    </a:lnTo>
                    <a:lnTo>
                      <a:pt x="38" y="83"/>
                    </a:lnTo>
                    <a:lnTo>
                      <a:pt x="37" y="82"/>
                    </a:lnTo>
                    <a:lnTo>
                      <a:pt x="33" y="82"/>
                    </a:lnTo>
                    <a:lnTo>
                      <a:pt x="33" y="81"/>
                    </a:lnTo>
                    <a:lnTo>
                      <a:pt x="32" y="82"/>
                    </a:lnTo>
                    <a:lnTo>
                      <a:pt x="31" y="83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6" y="82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3" y="81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9" y="73"/>
                    </a:lnTo>
                    <a:lnTo>
                      <a:pt x="20" y="72"/>
                    </a:lnTo>
                    <a:lnTo>
                      <a:pt x="20" y="71"/>
                    </a:lnTo>
                    <a:lnTo>
                      <a:pt x="18" y="69"/>
                    </a:lnTo>
                    <a:lnTo>
                      <a:pt x="18" y="66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9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12" y="49"/>
                    </a:lnTo>
                    <a:lnTo>
                      <a:pt x="12" y="48"/>
                    </a:lnTo>
                    <a:lnTo>
                      <a:pt x="15" y="43"/>
                    </a:lnTo>
                    <a:lnTo>
                      <a:pt x="14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5" y="2"/>
                    </a:lnTo>
                    <a:lnTo>
                      <a:pt x="49" y="8"/>
                    </a:lnTo>
                    <a:lnTo>
                      <a:pt x="84" y="13"/>
                    </a:lnTo>
                    <a:lnTo>
                      <a:pt x="138" y="19"/>
                    </a:lnTo>
                    <a:lnTo>
                      <a:pt x="133" y="70"/>
                    </a:lnTo>
                    <a:lnTo>
                      <a:pt x="132" y="87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24"/>
              <p:cNvSpPr>
                <a:spLocks/>
              </p:cNvSpPr>
              <p:nvPr/>
            </p:nvSpPr>
            <p:spPr bwMode="auto">
              <a:xfrm>
                <a:off x="7833" y="6234"/>
                <a:ext cx="950" cy="577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5" y="0"/>
                  </a:cxn>
                  <a:cxn ang="0">
                    <a:pos x="44" y="3"/>
                  </a:cxn>
                  <a:cxn ang="0">
                    <a:pos x="82" y="4"/>
                  </a:cxn>
                  <a:cxn ang="0">
                    <a:pos x="82" y="5"/>
                  </a:cxn>
                  <a:cxn ang="0">
                    <a:pos x="83" y="9"/>
                  </a:cxn>
                  <a:cxn ang="0">
                    <a:pos x="83" y="10"/>
                  </a:cxn>
                  <a:cxn ang="0">
                    <a:pos x="82" y="13"/>
                  </a:cxn>
                  <a:cxn ang="0">
                    <a:pos x="82" y="18"/>
                  </a:cxn>
                  <a:cxn ang="0">
                    <a:pos x="84" y="23"/>
                  </a:cxn>
                  <a:cxn ang="0">
                    <a:pos x="85" y="25"/>
                  </a:cxn>
                  <a:cxn ang="0">
                    <a:pos x="86" y="30"/>
                  </a:cxn>
                  <a:cxn ang="0">
                    <a:pos x="86" y="38"/>
                  </a:cxn>
                  <a:cxn ang="0">
                    <a:pos x="87" y="40"/>
                  </a:cxn>
                  <a:cxn ang="0">
                    <a:pos x="87" y="43"/>
                  </a:cxn>
                  <a:cxn ang="0">
                    <a:pos x="87" y="44"/>
                  </a:cxn>
                  <a:cxn ang="0">
                    <a:pos x="89" y="51"/>
                  </a:cxn>
                  <a:cxn ang="0">
                    <a:pos x="89" y="53"/>
                  </a:cxn>
                  <a:cxn ang="0">
                    <a:pos x="89" y="55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Freeform 25"/>
              <p:cNvSpPr>
                <a:spLocks/>
              </p:cNvSpPr>
              <p:nvPr/>
            </p:nvSpPr>
            <p:spPr bwMode="auto">
              <a:xfrm>
                <a:off x="7791" y="6768"/>
                <a:ext cx="1007" cy="66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3" y="17"/>
                  </a:cxn>
                  <a:cxn ang="0">
                    <a:pos x="4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2" y="7"/>
                  </a:cxn>
                  <a:cxn ang="0">
                    <a:pos x="90" y="10"/>
                  </a:cxn>
                  <a:cxn ang="0">
                    <a:pos x="90" y="11"/>
                  </a:cxn>
                  <a:cxn ang="0">
                    <a:pos x="94" y="15"/>
                  </a:cxn>
                  <a:cxn ang="0">
                    <a:pos x="94" y="46"/>
                  </a:cxn>
                  <a:cxn ang="0">
                    <a:pos x="94" y="46"/>
                  </a:cxn>
                  <a:cxn ang="0">
                    <a:pos x="92" y="46"/>
                  </a:cxn>
                  <a:cxn ang="0">
                    <a:pos x="93" y="47"/>
                  </a:cxn>
                  <a:cxn ang="0">
                    <a:pos x="94" y="48"/>
                  </a:cxn>
                  <a:cxn ang="0">
                    <a:pos x="93" y="50"/>
                  </a:cxn>
                  <a:cxn ang="0">
                    <a:pos x="94" y="51"/>
                  </a:cxn>
                  <a:cxn ang="0">
                    <a:pos x="94" y="54"/>
                  </a:cxn>
                  <a:cxn ang="0">
                    <a:pos x="93" y="54"/>
                  </a:cxn>
                  <a:cxn ang="0">
                    <a:pos x="94" y="56"/>
                  </a:cxn>
                  <a:cxn ang="0">
                    <a:pos x="92" y="59"/>
                  </a:cxn>
                  <a:cxn ang="0">
                    <a:pos x="94" y="62"/>
                  </a:cxn>
                  <a:cxn ang="0">
                    <a:pos x="94" y="64"/>
                  </a:cxn>
                  <a:cxn ang="0">
                    <a:pos x="94" y="64"/>
                  </a:cxn>
                  <a:cxn ang="0">
                    <a:pos x="91" y="62"/>
                  </a:cxn>
                  <a:cxn ang="0">
                    <a:pos x="86" y="59"/>
                  </a:cxn>
                  <a:cxn ang="0">
                    <a:pos x="84" y="58"/>
                  </a:cxn>
                  <a:cxn ang="0">
                    <a:pos x="82" y="58"/>
                  </a:cxn>
                  <a:cxn ang="0">
                    <a:pos x="80" y="60"/>
                  </a:cxn>
                  <a:cxn ang="0">
                    <a:pos x="79" y="60"/>
                  </a:cxn>
                  <a:cxn ang="0">
                    <a:pos x="77" y="60"/>
                  </a:cxn>
                  <a:cxn ang="0">
                    <a:pos x="76" y="57"/>
                  </a:cxn>
                  <a:cxn ang="0">
                    <a:pos x="75" y="56"/>
                  </a:cxn>
                  <a:cxn ang="0">
                    <a:pos x="73" y="57"/>
                  </a:cxn>
                  <a:cxn ang="0">
                    <a:pos x="71" y="57"/>
                  </a:cxn>
                  <a:cxn ang="0">
                    <a:pos x="69" y="54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4" h="64">
                    <a:moveTo>
                      <a:pt x="0" y="51"/>
                    </a:moveTo>
                    <a:lnTo>
                      <a:pt x="3" y="17"/>
                    </a:lnTo>
                    <a:lnTo>
                      <a:pt x="4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2" y="7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94" y="15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3" y="47"/>
                    </a:lnTo>
                    <a:lnTo>
                      <a:pt x="94" y="48"/>
                    </a:lnTo>
                    <a:lnTo>
                      <a:pt x="93" y="50"/>
                    </a:lnTo>
                    <a:lnTo>
                      <a:pt x="94" y="51"/>
                    </a:lnTo>
                    <a:lnTo>
                      <a:pt x="94" y="54"/>
                    </a:lnTo>
                    <a:lnTo>
                      <a:pt x="93" y="54"/>
                    </a:lnTo>
                    <a:lnTo>
                      <a:pt x="94" y="56"/>
                    </a:lnTo>
                    <a:lnTo>
                      <a:pt x="92" y="59"/>
                    </a:lnTo>
                    <a:lnTo>
                      <a:pt x="94" y="62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1" y="62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80" y="60"/>
                    </a:lnTo>
                    <a:lnTo>
                      <a:pt x="79" y="60"/>
                    </a:lnTo>
                    <a:lnTo>
                      <a:pt x="77" y="60"/>
                    </a:lnTo>
                    <a:lnTo>
                      <a:pt x="76" y="57"/>
                    </a:lnTo>
                    <a:lnTo>
                      <a:pt x="75" y="56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69" y="54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/>
            </p:nvSpPr>
            <p:spPr bwMode="auto">
              <a:xfrm>
                <a:off x="7993" y="7854"/>
                <a:ext cx="1067" cy="5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9" y="2"/>
                  </a:cxn>
                  <a:cxn ang="0">
                    <a:pos x="95" y="6"/>
                  </a:cxn>
                  <a:cxn ang="0">
                    <a:pos x="93" y="8"/>
                  </a:cxn>
                  <a:cxn ang="0">
                    <a:pos x="93" y="10"/>
                  </a:cxn>
                  <a:cxn ang="0">
                    <a:pos x="94" y="12"/>
                  </a:cxn>
                  <a:cxn ang="0">
                    <a:pos x="95" y="12"/>
                  </a:cxn>
                  <a:cxn ang="0">
                    <a:pos x="96" y="15"/>
                  </a:cxn>
                  <a:cxn ang="0">
                    <a:pos x="97" y="16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100" y="53"/>
                  </a:cxn>
                  <a:cxn ang="0">
                    <a:pos x="0" y="5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00" h="53">
                    <a:moveTo>
                      <a:pt x="3" y="0"/>
                    </a:moveTo>
                    <a:lnTo>
                      <a:pt x="89" y="2"/>
                    </a:lnTo>
                    <a:lnTo>
                      <a:pt x="95" y="6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6" y="15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100" y="53"/>
                    </a:lnTo>
                    <a:lnTo>
                      <a:pt x="0" y="5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auto">
              <a:xfrm>
                <a:off x="8774" y="7228"/>
                <a:ext cx="876" cy="56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8" y="4"/>
                  </a:cxn>
                  <a:cxn ang="0">
                    <a:pos x="67" y="6"/>
                  </a:cxn>
                  <a:cxn ang="0">
                    <a:pos x="69" y="13"/>
                  </a:cxn>
                  <a:cxn ang="0">
                    <a:pos x="74" y="16"/>
                  </a:cxn>
                  <a:cxn ang="0">
                    <a:pos x="75" y="18"/>
                  </a:cxn>
                  <a:cxn ang="0">
                    <a:pos x="78" y="21"/>
                  </a:cxn>
                  <a:cxn ang="0">
                    <a:pos x="82" y="26"/>
                  </a:cxn>
                  <a:cxn ang="0">
                    <a:pos x="80" y="29"/>
                  </a:cxn>
                  <a:cxn ang="0">
                    <a:pos x="80" y="31"/>
                  </a:cxn>
                  <a:cxn ang="0">
                    <a:pos x="75" y="34"/>
                  </a:cxn>
                  <a:cxn ang="0">
                    <a:pos x="72" y="35"/>
                  </a:cxn>
                  <a:cxn ang="0">
                    <a:pos x="70" y="38"/>
                  </a:cxn>
                  <a:cxn ang="0">
                    <a:pos x="72" y="41"/>
                  </a:cxn>
                  <a:cxn ang="0">
                    <a:pos x="72" y="44"/>
                  </a:cxn>
                  <a:cxn ang="0">
                    <a:pos x="68" y="50"/>
                  </a:cxn>
                  <a:cxn ang="0">
                    <a:pos x="67" y="53"/>
                  </a:cxn>
                  <a:cxn ang="0">
                    <a:pos x="63" y="50"/>
                  </a:cxn>
                  <a:cxn ang="0">
                    <a:pos x="11" y="51"/>
                  </a:cxn>
                  <a:cxn ang="0">
                    <a:pos x="11" y="48"/>
                  </a:cxn>
                  <a:cxn ang="0">
                    <a:pos x="9" y="45"/>
                  </a:cxn>
                  <a:cxn ang="0">
                    <a:pos x="10" y="42"/>
                  </a:cxn>
                  <a:cxn ang="0">
                    <a:pos x="8" y="39"/>
                  </a:cxn>
                  <a:cxn ang="0">
                    <a:pos x="8" y="36"/>
                  </a:cxn>
                  <a:cxn ang="0">
                    <a:pos x="6" y="33"/>
                  </a:cxn>
                  <a:cxn ang="0">
                    <a:pos x="5" y="31"/>
                  </a:cxn>
                  <a:cxn ang="0">
                    <a:pos x="3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0" name="Freeform 28"/>
              <p:cNvSpPr>
                <a:spLocks/>
              </p:cNvSpPr>
              <p:nvPr/>
            </p:nvSpPr>
            <p:spPr bwMode="auto">
              <a:xfrm>
                <a:off x="9254" y="6611"/>
                <a:ext cx="758" cy="795"/>
              </a:xfrm>
              <a:custGeom>
                <a:avLst/>
                <a:gdLst/>
                <a:ahLst/>
                <a:cxnLst>
                  <a:cxn ang="0">
                    <a:pos x="29" y="75"/>
                  </a:cxn>
                  <a:cxn ang="0">
                    <a:pos x="24" y="72"/>
                  </a:cxn>
                  <a:cxn ang="0">
                    <a:pos x="22" y="65"/>
                  </a:cxn>
                  <a:cxn ang="0">
                    <a:pos x="23" y="63"/>
                  </a:cxn>
                  <a:cxn ang="0">
                    <a:pos x="21" y="59"/>
                  </a:cxn>
                  <a:cxn ang="0">
                    <a:pos x="21" y="54"/>
                  </a:cxn>
                  <a:cxn ang="0">
                    <a:pos x="17" y="50"/>
                  </a:cxn>
                  <a:cxn ang="0">
                    <a:pos x="12" y="45"/>
                  </a:cxn>
                  <a:cxn ang="0">
                    <a:pos x="8" y="43"/>
                  </a:cxn>
                  <a:cxn ang="0">
                    <a:pos x="7" y="42"/>
                  </a:cxn>
                  <a:cxn ang="0">
                    <a:pos x="3" y="41"/>
                  </a:cxn>
                  <a:cxn ang="0">
                    <a:pos x="1" y="39"/>
                  </a:cxn>
                  <a:cxn ang="0">
                    <a:pos x="2" y="31"/>
                  </a:cxn>
                  <a:cxn ang="0">
                    <a:pos x="3" y="28"/>
                  </a:cxn>
                  <a:cxn ang="0">
                    <a:pos x="0" y="25"/>
                  </a:cxn>
                  <a:cxn ang="0">
                    <a:pos x="1" y="22"/>
                  </a:cxn>
                  <a:cxn ang="0">
                    <a:pos x="5" y="17"/>
                  </a:cxn>
                  <a:cxn ang="0">
                    <a:pos x="7" y="16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3" y="5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3" y="3"/>
                  </a:cxn>
                  <a:cxn ang="0">
                    <a:pos x="22" y="6"/>
                  </a:cxn>
                  <a:cxn ang="0">
                    <a:pos x="26" y="5"/>
                  </a:cxn>
                  <a:cxn ang="0">
                    <a:pos x="28" y="6"/>
                  </a:cxn>
                  <a:cxn ang="0">
                    <a:pos x="31" y="8"/>
                  </a:cxn>
                  <a:cxn ang="0">
                    <a:pos x="32" y="10"/>
                  </a:cxn>
                  <a:cxn ang="0">
                    <a:pos x="44" y="13"/>
                  </a:cxn>
                  <a:cxn ang="0">
                    <a:pos x="48" y="15"/>
                  </a:cxn>
                  <a:cxn ang="0">
                    <a:pos x="50" y="15"/>
                  </a:cxn>
                  <a:cxn ang="0">
                    <a:pos x="51" y="15"/>
                  </a:cxn>
                  <a:cxn ang="0">
                    <a:pos x="56" y="16"/>
                  </a:cxn>
                  <a:cxn ang="0">
                    <a:pos x="56" y="17"/>
                  </a:cxn>
                  <a:cxn ang="0">
                    <a:pos x="58" y="18"/>
                  </a:cxn>
                  <a:cxn ang="0">
                    <a:pos x="61" y="21"/>
                  </a:cxn>
                  <a:cxn ang="0">
                    <a:pos x="60" y="25"/>
                  </a:cxn>
                  <a:cxn ang="0">
                    <a:pos x="63" y="25"/>
                  </a:cxn>
                  <a:cxn ang="0">
                    <a:pos x="62" y="27"/>
                  </a:cxn>
                  <a:cxn ang="0">
                    <a:pos x="64" y="30"/>
                  </a:cxn>
                  <a:cxn ang="0">
                    <a:pos x="61" y="33"/>
                  </a:cxn>
                  <a:cxn ang="0">
                    <a:pos x="59" y="38"/>
                  </a:cxn>
                  <a:cxn ang="0">
                    <a:pos x="59" y="39"/>
                  </a:cxn>
                  <a:cxn ang="0">
                    <a:pos x="63" y="35"/>
                  </a:cxn>
                  <a:cxn ang="0">
                    <a:pos x="66" y="33"/>
                  </a:cxn>
                  <a:cxn ang="0">
                    <a:pos x="68" y="31"/>
                  </a:cxn>
                  <a:cxn ang="0">
                    <a:pos x="68" y="28"/>
                  </a:cxn>
                  <a:cxn ang="0">
                    <a:pos x="69" y="27"/>
                  </a:cxn>
                  <a:cxn ang="0">
                    <a:pos x="70" y="25"/>
                  </a:cxn>
                  <a:cxn ang="0">
                    <a:pos x="71" y="26"/>
                  </a:cxn>
                  <a:cxn ang="0">
                    <a:pos x="69" y="33"/>
                  </a:cxn>
                  <a:cxn ang="0">
                    <a:pos x="68" y="35"/>
                  </a:cxn>
                  <a:cxn ang="0">
                    <a:pos x="66" y="40"/>
                  </a:cxn>
                  <a:cxn ang="0">
                    <a:pos x="66" y="45"/>
                  </a:cxn>
                  <a:cxn ang="0">
                    <a:pos x="64" y="47"/>
                  </a:cxn>
                  <a:cxn ang="0">
                    <a:pos x="65" y="54"/>
                  </a:cxn>
                  <a:cxn ang="0">
                    <a:pos x="63" y="59"/>
                  </a:cxn>
                  <a:cxn ang="0">
                    <a:pos x="65" y="70"/>
                  </a:cxn>
                  <a:cxn ang="0">
                    <a:pos x="65" y="71"/>
                  </a:cxn>
                  <a:cxn ang="0">
                    <a:pos x="65" y="74"/>
                  </a:cxn>
                  <a:cxn ang="0">
                    <a:pos x="30" y="76"/>
                  </a:cxn>
                </a:cxnLst>
                <a:rect l="0" t="0" r="r" b="b"/>
                <a:pathLst>
                  <a:path w="71" h="76">
                    <a:moveTo>
                      <a:pt x="30" y="76"/>
                    </a:moveTo>
                    <a:lnTo>
                      <a:pt x="29" y="75"/>
                    </a:lnTo>
                    <a:lnTo>
                      <a:pt x="28" y="73"/>
                    </a:lnTo>
                    <a:lnTo>
                      <a:pt x="24" y="72"/>
                    </a:lnTo>
                    <a:lnTo>
                      <a:pt x="23" y="67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3" y="63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21" y="56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17" y="50"/>
                    </a:lnTo>
                    <a:lnTo>
                      <a:pt x="13" y="48"/>
                    </a:lnTo>
                    <a:lnTo>
                      <a:pt x="12" y="45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6" y="4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6"/>
                    </a:lnTo>
                    <a:lnTo>
                      <a:pt x="29" y="7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0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2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3"/>
                    </a:lnTo>
                    <a:lnTo>
                      <a:pt x="60" y="36"/>
                    </a:lnTo>
                    <a:lnTo>
                      <a:pt x="59" y="38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38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7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69" y="33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6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9"/>
                    </a:lnTo>
                    <a:lnTo>
                      <a:pt x="63" y="65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30" y="7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auto">
              <a:xfrm>
                <a:off x="10366" y="7364"/>
                <a:ext cx="606" cy="657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3" y="59"/>
                  </a:cxn>
                  <a:cxn ang="0">
                    <a:pos x="18" y="60"/>
                  </a:cxn>
                  <a:cxn ang="0">
                    <a:pos x="22" y="61"/>
                  </a:cxn>
                  <a:cxn ang="0">
                    <a:pos x="25" y="61"/>
                  </a:cxn>
                  <a:cxn ang="0">
                    <a:pos x="28" y="61"/>
                  </a:cxn>
                  <a:cxn ang="0">
                    <a:pos x="29" y="59"/>
                  </a:cxn>
                  <a:cxn ang="0">
                    <a:pos x="31" y="59"/>
                  </a:cxn>
                  <a:cxn ang="0">
                    <a:pos x="34" y="62"/>
                  </a:cxn>
                  <a:cxn ang="0">
                    <a:pos x="36" y="63"/>
                  </a:cxn>
                  <a:cxn ang="0">
                    <a:pos x="39" y="61"/>
                  </a:cxn>
                  <a:cxn ang="0">
                    <a:pos x="40" y="58"/>
                  </a:cxn>
                  <a:cxn ang="0">
                    <a:pos x="41" y="52"/>
                  </a:cxn>
                  <a:cxn ang="0">
                    <a:pos x="44" y="54"/>
                  </a:cxn>
                  <a:cxn ang="0">
                    <a:pos x="45" y="51"/>
                  </a:cxn>
                  <a:cxn ang="0">
                    <a:pos x="47" y="47"/>
                  </a:cxn>
                  <a:cxn ang="0">
                    <a:pos x="48" y="45"/>
                  </a:cxn>
                  <a:cxn ang="0">
                    <a:pos x="51" y="44"/>
                  </a:cxn>
                  <a:cxn ang="0">
                    <a:pos x="53" y="41"/>
                  </a:cxn>
                  <a:cxn ang="0">
                    <a:pos x="55" y="39"/>
                  </a:cxn>
                  <a:cxn ang="0">
                    <a:pos x="55" y="36"/>
                  </a:cxn>
                  <a:cxn ang="0">
                    <a:pos x="56" y="34"/>
                  </a:cxn>
                  <a:cxn ang="0">
                    <a:pos x="54" y="26"/>
                  </a:cxn>
                  <a:cxn ang="0">
                    <a:pos x="55" y="23"/>
                  </a:cxn>
                  <a:cxn ang="0">
                    <a:pos x="57" y="22"/>
                  </a:cxn>
                  <a:cxn ang="0">
                    <a:pos x="46" y="3"/>
                  </a:cxn>
                  <a:cxn ang="0">
                    <a:pos x="42" y="6"/>
                  </a:cxn>
                  <a:cxn ang="0">
                    <a:pos x="37" y="10"/>
                  </a:cxn>
                  <a:cxn ang="0">
                    <a:pos x="34" y="10"/>
                  </a:cxn>
                  <a:cxn ang="0">
                    <a:pos x="30" y="13"/>
                  </a:cxn>
                  <a:cxn ang="0">
                    <a:pos x="27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19" y="9"/>
                  </a:cxn>
                  <a:cxn ang="0">
                    <a:pos x="17" y="10"/>
                  </a:cxn>
                  <a:cxn ang="0">
                    <a:pos x="0" y="11"/>
                  </a:cxn>
                </a:cxnLst>
                <a:rect l="0" t="0" r="r" b="b"/>
                <a:pathLst>
                  <a:path w="57" h="63">
                    <a:moveTo>
                      <a:pt x="0" y="11"/>
                    </a:moveTo>
                    <a:lnTo>
                      <a:pt x="5" y="55"/>
                    </a:lnTo>
                    <a:lnTo>
                      <a:pt x="6" y="55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3" y="61"/>
                    </a:lnTo>
                    <a:lnTo>
                      <a:pt x="34" y="62"/>
                    </a:lnTo>
                    <a:lnTo>
                      <a:pt x="36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4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6" y="34"/>
                    </a:lnTo>
                    <a:lnTo>
                      <a:pt x="57" y="27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3" y="0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2" y="6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2" name="Freeform 30"/>
              <p:cNvSpPr>
                <a:spLocks/>
              </p:cNvSpPr>
              <p:nvPr/>
            </p:nvSpPr>
            <p:spPr bwMode="auto">
              <a:xfrm>
                <a:off x="10162" y="9350"/>
                <a:ext cx="1317" cy="97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3" y="19"/>
                  </a:cxn>
                  <a:cxn ang="0">
                    <a:pos x="7" y="18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9" y="17"/>
                  </a:cxn>
                  <a:cxn ang="0">
                    <a:pos x="19" y="14"/>
                  </a:cxn>
                  <a:cxn ang="0">
                    <a:pos x="19" y="16"/>
                  </a:cxn>
                  <a:cxn ang="0">
                    <a:pos x="25" y="17"/>
                  </a:cxn>
                  <a:cxn ang="0">
                    <a:pos x="29" y="18"/>
                  </a:cxn>
                  <a:cxn ang="0">
                    <a:pos x="31" y="19"/>
                  </a:cxn>
                  <a:cxn ang="0">
                    <a:pos x="31" y="20"/>
                  </a:cxn>
                  <a:cxn ang="0">
                    <a:pos x="36" y="24"/>
                  </a:cxn>
                  <a:cxn ang="0">
                    <a:pos x="35" y="25"/>
                  </a:cxn>
                  <a:cxn ang="0">
                    <a:pos x="34" y="26"/>
                  </a:cxn>
                  <a:cxn ang="0">
                    <a:pos x="41" y="24"/>
                  </a:cxn>
                  <a:cxn ang="0">
                    <a:pos x="50" y="21"/>
                  </a:cxn>
                  <a:cxn ang="0">
                    <a:pos x="50" y="18"/>
                  </a:cxn>
                  <a:cxn ang="0">
                    <a:pos x="61" y="21"/>
                  </a:cxn>
                  <a:cxn ang="0">
                    <a:pos x="69" y="28"/>
                  </a:cxn>
                  <a:cxn ang="0">
                    <a:pos x="74" y="30"/>
                  </a:cxn>
                  <a:cxn ang="0">
                    <a:pos x="77" y="36"/>
                  </a:cxn>
                  <a:cxn ang="0">
                    <a:pos x="76" y="48"/>
                  </a:cxn>
                  <a:cxn ang="0">
                    <a:pos x="80" y="54"/>
                  </a:cxn>
                  <a:cxn ang="0">
                    <a:pos x="79" y="50"/>
                  </a:cxn>
                  <a:cxn ang="0">
                    <a:pos x="82" y="51"/>
                  </a:cxn>
                  <a:cxn ang="0">
                    <a:pos x="83" y="50"/>
                  </a:cxn>
                  <a:cxn ang="0">
                    <a:pos x="83" y="53"/>
                  </a:cxn>
                  <a:cxn ang="0">
                    <a:pos x="80" y="57"/>
                  </a:cxn>
                  <a:cxn ang="0">
                    <a:pos x="83" y="61"/>
                  </a:cxn>
                  <a:cxn ang="0">
                    <a:pos x="89" y="68"/>
                  </a:cxn>
                  <a:cxn ang="0">
                    <a:pos x="91" y="69"/>
                  </a:cxn>
                  <a:cxn ang="0">
                    <a:pos x="94" y="74"/>
                  </a:cxn>
                  <a:cxn ang="0">
                    <a:pos x="99" y="82"/>
                  </a:cxn>
                  <a:cxn ang="0">
                    <a:pos x="108" y="88"/>
                  </a:cxn>
                  <a:cxn ang="0">
                    <a:pos x="111" y="90"/>
                  </a:cxn>
                  <a:cxn ang="0">
                    <a:pos x="110" y="91"/>
                  </a:cxn>
                  <a:cxn ang="0">
                    <a:pos x="109" y="92"/>
                  </a:cxn>
                  <a:cxn ang="0">
                    <a:pos x="113" y="92"/>
                  </a:cxn>
                  <a:cxn ang="0">
                    <a:pos x="121" y="88"/>
                  </a:cxn>
                  <a:cxn ang="0">
                    <a:pos x="121" y="82"/>
                  </a:cxn>
                  <a:cxn ang="0">
                    <a:pos x="122" y="74"/>
                  </a:cxn>
                  <a:cxn ang="0">
                    <a:pos x="121" y="61"/>
                  </a:cxn>
                  <a:cxn ang="0">
                    <a:pos x="113" y="48"/>
                  </a:cxn>
                  <a:cxn ang="0">
                    <a:pos x="110" y="43"/>
                  </a:cxn>
                  <a:cxn ang="0">
                    <a:pos x="110" y="38"/>
                  </a:cxn>
                  <a:cxn ang="0">
                    <a:pos x="103" y="29"/>
                  </a:cxn>
                  <a:cxn ang="0">
                    <a:pos x="99" y="24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8" y="1"/>
                  </a:cxn>
                  <a:cxn ang="0">
                    <a:pos x="82" y="1"/>
                  </a:cxn>
                  <a:cxn ang="0">
                    <a:pos x="82" y="7"/>
                  </a:cxn>
                  <a:cxn ang="0">
                    <a:pos x="80" y="8"/>
                  </a:cxn>
                  <a:cxn ang="0">
                    <a:pos x="39" y="7"/>
                  </a:cxn>
                  <a:cxn ang="0">
                    <a:pos x="38" y="3"/>
                  </a:cxn>
                </a:cxnLst>
                <a:rect l="0" t="0" r="r" b="b"/>
                <a:pathLst>
                  <a:path w="123" h="93">
                    <a:moveTo>
                      <a:pt x="38" y="3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5" y="27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1"/>
                    </a:lnTo>
                    <a:lnTo>
                      <a:pt x="50" y="21"/>
                    </a:lnTo>
                    <a:lnTo>
                      <a:pt x="50" y="20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5" y="17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63" y="23"/>
                    </a:lnTo>
                    <a:lnTo>
                      <a:pt x="65" y="25"/>
                    </a:lnTo>
                    <a:lnTo>
                      <a:pt x="69" y="28"/>
                    </a:lnTo>
                    <a:lnTo>
                      <a:pt x="69" y="29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76" y="34"/>
                    </a:lnTo>
                    <a:lnTo>
                      <a:pt x="77" y="35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77" y="43"/>
                    </a:lnTo>
                    <a:lnTo>
                      <a:pt x="76" y="48"/>
                    </a:lnTo>
                    <a:lnTo>
                      <a:pt x="76" y="51"/>
                    </a:lnTo>
                    <a:lnTo>
                      <a:pt x="77" y="53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80" y="49"/>
                    </a:lnTo>
                    <a:lnTo>
                      <a:pt x="82" y="51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1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2" y="54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81" y="59"/>
                    </a:lnTo>
                    <a:lnTo>
                      <a:pt x="83" y="61"/>
                    </a:lnTo>
                    <a:lnTo>
                      <a:pt x="85" y="66"/>
                    </a:lnTo>
                    <a:lnTo>
                      <a:pt x="89" y="68"/>
                    </a:lnTo>
                    <a:lnTo>
                      <a:pt x="89" y="68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2" y="73"/>
                    </a:lnTo>
                    <a:lnTo>
                      <a:pt x="94" y="74"/>
                    </a:lnTo>
                    <a:lnTo>
                      <a:pt x="95" y="74"/>
                    </a:lnTo>
                    <a:lnTo>
                      <a:pt x="98" y="81"/>
                    </a:lnTo>
                    <a:lnTo>
                      <a:pt x="99" y="82"/>
                    </a:lnTo>
                    <a:lnTo>
                      <a:pt x="102" y="83"/>
                    </a:lnTo>
                    <a:lnTo>
                      <a:pt x="104" y="83"/>
                    </a:lnTo>
                    <a:lnTo>
                      <a:pt x="108" y="88"/>
                    </a:lnTo>
                    <a:lnTo>
                      <a:pt x="110" y="90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1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1"/>
                    </a:lnTo>
                    <a:lnTo>
                      <a:pt x="109" y="91"/>
                    </a:lnTo>
                    <a:lnTo>
                      <a:pt x="109" y="92"/>
                    </a:lnTo>
                    <a:lnTo>
                      <a:pt x="110" y="93"/>
                    </a:lnTo>
                    <a:lnTo>
                      <a:pt x="112" y="93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20" y="90"/>
                    </a:lnTo>
                    <a:lnTo>
                      <a:pt x="121" y="88"/>
                    </a:lnTo>
                    <a:lnTo>
                      <a:pt x="121" y="87"/>
                    </a:lnTo>
                    <a:lnTo>
                      <a:pt x="121" y="84"/>
                    </a:lnTo>
                    <a:lnTo>
                      <a:pt x="121" y="82"/>
                    </a:lnTo>
                    <a:lnTo>
                      <a:pt x="122" y="79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22" y="71"/>
                    </a:lnTo>
                    <a:lnTo>
                      <a:pt x="122" y="66"/>
                    </a:lnTo>
                    <a:lnTo>
                      <a:pt x="121" y="61"/>
                    </a:lnTo>
                    <a:lnTo>
                      <a:pt x="120" y="60"/>
                    </a:lnTo>
                    <a:lnTo>
                      <a:pt x="116" y="54"/>
                    </a:lnTo>
                    <a:lnTo>
                      <a:pt x="113" y="48"/>
                    </a:lnTo>
                    <a:lnTo>
                      <a:pt x="110" y="44"/>
                    </a:lnTo>
                    <a:lnTo>
                      <a:pt x="110" y="43"/>
                    </a:lnTo>
                    <a:lnTo>
                      <a:pt x="110" y="43"/>
                    </a:lnTo>
                    <a:lnTo>
                      <a:pt x="109" y="40"/>
                    </a:lnTo>
                    <a:lnTo>
                      <a:pt x="109" y="39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06" y="31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4"/>
                    </a:lnTo>
                    <a:lnTo>
                      <a:pt x="95" y="17"/>
                    </a:lnTo>
                    <a:lnTo>
                      <a:pt x="94" y="14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1" y="7"/>
                    </a:lnTo>
                    <a:lnTo>
                      <a:pt x="90" y="6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6" y="1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9" y="6"/>
                    </a:lnTo>
                    <a:lnTo>
                      <a:pt x="40" y="8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Freeform 31"/>
              <p:cNvSpPr>
                <a:spLocks/>
              </p:cNvSpPr>
              <p:nvPr/>
            </p:nvSpPr>
            <p:spPr bwMode="auto">
              <a:xfrm>
                <a:off x="5016" y="6989"/>
                <a:ext cx="1153" cy="1922"/>
              </a:xfrm>
              <a:custGeom>
                <a:avLst/>
                <a:gdLst/>
                <a:ahLst/>
                <a:cxnLst>
                  <a:cxn ang="0">
                    <a:pos x="61" y="179"/>
                  </a:cxn>
                  <a:cxn ang="0">
                    <a:pos x="61" y="177"/>
                  </a:cxn>
                  <a:cxn ang="0">
                    <a:pos x="60" y="175"/>
                  </a:cxn>
                  <a:cxn ang="0">
                    <a:pos x="57" y="163"/>
                  </a:cxn>
                  <a:cxn ang="0">
                    <a:pos x="50" y="156"/>
                  </a:cxn>
                  <a:cxn ang="0">
                    <a:pos x="48" y="153"/>
                  </a:cxn>
                  <a:cxn ang="0">
                    <a:pos x="46" y="150"/>
                  </a:cxn>
                  <a:cxn ang="0">
                    <a:pos x="39" y="147"/>
                  </a:cxn>
                  <a:cxn ang="0">
                    <a:pos x="33" y="141"/>
                  </a:cxn>
                  <a:cxn ang="0">
                    <a:pos x="22" y="136"/>
                  </a:cxn>
                  <a:cxn ang="0">
                    <a:pos x="22" y="132"/>
                  </a:cxn>
                  <a:cxn ang="0">
                    <a:pos x="23" y="127"/>
                  </a:cxn>
                  <a:cxn ang="0">
                    <a:pos x="21" y="122"/>
                  </a:cxn>
                  <a:cxn ang="0">
                    <a:pos x="22" y="120"/>
                  </a:cxn>
                  <a:cxn ang="0">
                    <a:pos x="16" y="109"/>
                  </a:cxn>
                  <a:cxn ang="0">
                    <a:pos x="12" y="102"/>
                  </a:cxn>
                  <a:cxn ang="0">
                    <a:pos x="14" y="96"/>
                  </a:cxn>
                  <a:cxn ang="0">
                    <a:pos x="14" y="91"/>
                  </a:cxn>
                  <a:cxn ang="0">
                    <a:pos x="9" y="86"/>
                  </a:cxn>
                  <a:cxn ang="0">
                    <a:pos x="9" y="78"/>
                  </a:cxn>
                  <a:cxn ang="0">
                    <a:pos x="11" y="75"/>
                  </a:cxn>
                  <a:cxn ang="0">
                    <a:pos x="12" y="79"/>
                  </a:cxn>
                  <a:cxn ang="0">
                    <a:pos x="15" y="78"/>
                  </a:cxn>
                  <a:cxn ang="0">
                    <a:pos x="14" y="71"/>
                  </a:cxn>
                  <a:cxn ang="0">
                    <a:pos x="12" y="73"/>
                  </a:cxn>
                  <a:cxn ang="0">
                    <a:pos x="7" y="70"/>
                  </a:cxn>
                  <a:cxn ang="0">
                    <a:pos x="6" y="61"/>
                  </a:cxn>
                  <a:cxn ang="0">
                    <a:pos x="1" y="51"/>
                  </a:cxn>
                  <a:cxn ang="0">
                    <a:pos x="1" y="46"/>
                  </a:cxn>
                  <a:cxn ang="0">
                    <a:pos x="4" y="40"/>
                  </a:cxn>
                  <a:cxn ang="0">
                    <a:pos x="2" y="32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6" y="15"/>
                  </a:cxn>
                  <a:cxn ang="0">
                    <a:pos x="9" y="10"/>
                  </a:cxn>
                  <a:cxn ang="0">
                    <a:pos x="9" y="1"/>
                  </a:cxn>
                  <a:cxn ang="0">
                    <a:pos x="48" y="64"/>
                  </a:cxn>
                  <a:cxn ang="0">
                    <a:pos x="104" y="149"/>
                  </a:cxn>
                  <a:cxn ang="0">
                    <a:pos x="105" y="153"/>
                  </a:cxn>
                  <a:cxn ang="0">
                    <a:pos x="106" y="157"/>
                  </a:cxn>
                  <a:cxn ang="0">
                    <a:pos x="107" y="160"/>
                  </a:cxn>
                  <a:cxn ang="0">
                    <a:pos x="103" y="162"/>
                  </a:cxn>
                  <a:cxn ang="0">
                    <a:pos x="98" y="172"/>
                  </a:cxn>
                  <a:cxn ang="0">
                    <a:pos x="97" y="174"/>
                  </a:cxn>
                  <a:cxn ang="0">
                    <a:pos x="96" y="178"/>
                  </a:cxn>
                  <a:cxn ang="0">
                    <a:pos x="98" y="181"/>
                  </a:cxn>
                  <a:cxn ang="0">
                    <a:pos x="96" y="184"/>
                  </a:cxn>
                </a:cxnLst>
                <a:rect l="0" t="0" r="r" b="b"/>
                <a:pathLst>
                  <a:path w="108" h="184">
                    <a:moveTo>
                      <a:pt x="94" y="183"/>
                    </a:moveTo>
                    <a:lnTo>
                      <a:pt x="61" y="180"/>
                    </a:lnTo>
                    <a:lnTo>
                      <a:pt x="61" y="179"/>
                    </a:lnTo>
                    <a:lnTo>
                      <a:pt x="60" y="178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0" y="176"/>
                    </a:lnTo>
                    <a:lnTo>
                      <a:pt x="60" y="176"/>
                    </a:lnTo>
                    <a:lnTo>
                      <a:pt x="60" y="175"/>
                    </a:lnTo>
                    <a:lnTo>
                      <a:pt x="60" y="174"/>
                    </a:lnTo>
                    <a:lnTo>
                      <a:pt x="60" y="169"/>
                    </a:lnTo>
                    <a:lnTo>
                      <a:pt x="57" y="163"/>
                    </a:lnTo>
                    <a:lnTo>
                      <a:pt x="55" y="161"/>
                    </a:lnTo>
                    <a:lnTo>
                      <a:pt x="54" y="159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7" y="155"/>
                    </a:lnTo>
                    <a:lnTo>
                      <a:pt x="48" y="153"/>
                    </a:lnTo>
                    <a:lnTo>
                      <a:pt x="48" y="152"/>
                    </a:lnTo>
                    <a:lnTo>
                      <a:pt x="48" y="151"/>
                    </a:lnTo>
                    <a:lnTo>
                      <a:pt x="46" y="150"/>
                    </a:lnTo>
                    <a:lnTo>
                      <a:pt x="43" y="149"/>
                    </a:lnTo>
                    <a:lnTo>
                      <a:pt x="41" y="149"/>
                    </a:lnTo>
                    <a:lnTo>
                      <a:pt x="39" y="147"/>
                    </a:lnTo>
                    <a:lnTo>
                      <a:pt x="37" y="143"/>
                    </a:lnTo>
                    <a:lnTo>
                      <a:pt x="35" y="141"/>
                    </a:lnTo>
                    <a:lnTo>
                      <a:pt x="33" y="141"/>
                    </a:lnTo>
                    <a:lnTo>
                      <a:pt x="27" y="138"/>
                    </a:lnTo>
                    <a:lnTo>
                      <a:pt x="25" y="138"/>
                    </a:lnTo>
                    <a:lnTo>
                      <a:pt x="22" y="136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2" y="132"/>
                    </a:lnTo>
                    <a:lnTo>
                      <a:pt x="22" y="129"/>
                    </a:lnTo>
                    <a:lnTo>
                      <a:pt x="23" y="128"/>
                    </a:lnTo>
                    <a:lnTo>
                      <a:pt x="23" y="127"/>
                    </a:lnTo>
                    <a:lnTo>
                      <a:pt x="22" y="124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2" y="120"/>
                    </a:lnTo>
                    <a:lnTo>
                      <a:pt x="20" y="118"/>
                    </a:lnTo>
                    <a:lnTo>
                      <a:pt x="16" y="111"/>
                    </a:lnTo>
                    <a:lnTo>
                      <a:pt x="16" y="109"/>
                    </a:lnTo>
                    <a:lnTo>
                      <a:pt x="15" y="107"/>
                    </a:lnTo>
                    <a:lnTo>
                      <a:pt x="15" y="106"/>
                    </a:lnTo>
                    <a:lnTo>
                      <a:pt x="12" y="102"/>
                    </a:lnTo>
                    <a:lnTo>
                      <a:pt x="12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5" y="95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0"/>
                    </a:lnTo>
                    <a:lnTo>
                      <a:pt x="10" y="88"/>
                    </a:lnTo>
                    <a:lnTo>
                      <a:pt x="9" y="86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12" y="79"/>
                    </a:lnTo>
                    <a:lnTo>
                      <a:pt x="14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4" y="75"/>
                    </a:lnTo>
                    <a:lnTo>
                      <a:pt x="13" y="73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0"/>
                    </a:lnTo>
                    <a:lnTo>
                      <a:pt x="5" y="69"/>
                    </a:lnTo>
                    <a:lnTo>
                      <a:pt x="6" y="68"/>
                    </a:lnTo>
                    <a:lnTo>
                      <a:pt x="6" y="61"/>
                    </a:lnTo>
                    <a:lnTo>
                      <a:pt x="4" y="59"/>
                    </a:lnTo>
                    <a:lnTo>
                      <a:pt x="3" y="56"/>
                    </a:lnTo>
                    <a:lnTo>
                      <a:pt x="1" y="51"/>
                    </a:lnTo>
                    <a:lnTo>
                      <a:pt x="2" y="49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61" y="13"/>
                    </a:lnTo>
                    <a:lnTo>
                      <a:pt x="48" y="64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4" y="150"/>
                    </a:lnTo>
                    <a:lnTo>
                      <a:pt x="105" y="152"/>
                    </a:lnTo>
                    <a:lnTo>
                      <a:pt x="105" y="153"/>
                    </a:lnTo>
                    <a:lnTo>
                      <a:pt x="105" y="155"/>
                    </a:lnTo>
                    <a:lnTo>
                      <a:pt x="106" y="157"/>
                    </a:lnTo>
                    <a:lnTo>
                      <a:pt x="106" y="157"/>
                    </a:lnTo>
                    <a:lnTo>
                      <a:pt x="107" y="158"/>
                    </a:lnTo>
                    <a:lnTo>
                      <a:pt x="108" y="160"/>
                    </a:lnTo>
                    <a:lnTo>
                      <a:pt x="107" y="160"/>
                    </a:lnTo>
                    <a:lnTo>
                      <a:pt x="107" y="160"/>
                    </a:lnTo>
                    <a:lnTo>
                      <a:pt x="105" y="161"/>
                    </a:lnTo>
                    <a:lnTo>
                      <a:pt x="103" y="162"/>
                    </a:lnTo>
                    <a:lnTo>
                      <a:pt x="102" y="164"/>
                    </a:lnTo>
                    <a:lnTo>
                      <a:pt x="100" y="169"/>
                    </a:lnTo>
                    <a:lnTo>
                      <a:pt x="98" y="172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7" y="174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8"/>
                    </a:lnTo>
                    <a:lnTo>
                      <a:pt x="98" y="180"/>
                    </a:lnTo>
                    <a:lnTo>
                      <a:pt x="99" y="181"/>
                    </a:lnTo>
                    <a:lnTo>
                      <a:pt x="98" y="181"/>
                    </a:lnTo>
                    <a:lnTo>
                      <a:pt x="98" y="183"/>
                    </a:lnTo>
                    <a:lnTo>
                      <a:pt x="97" y="184"/>
                    </a:lnTo>
                    <a:lnTo>
                      <a:pt x="96" y="184"/>
                    </a:lnTo>
                    <a:lnTo>
                      <a:pt x="94" y="183"/>
                    </a:lnTo>
                    <a:lnTo>
                      <a:pt x="94" y="18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auto">
              <a:xfrm>
                <a:off x="6819" y="6840"/>
                <a:ext cx="1006" cy="817"/>
              </a:xfrm>
              <a:custGeom>
                <a:avLst/>
                <a:gdLst/>
                <a:ahLst/>
                <a:cxnLst>
                  <a:cxn ang="0">
                    <a:pos x="88" y="78"/>
                  </a:cxn>
                  <a:cxn ang="0">
                    <a:pos x="91" y="44"/>
                  </a:cxn>
                  <a:cxn ang="0">
                    <a:pos x="94" y="10"/>
                  </a:cxn>
                  <a:cxn ang="0">
                    <a:pos x="10" y="0"/>
                  </a:cxn>
                  <a:cxn ang="0">
                    <a:pos x="9" y="8"/>
                  </a:cxn>
                  <a:cxn ang="0">
                    <a:pos x="3" y="50"/>
                  </a:cxn>
                  <a:cxn ang="0">
                    <a:pos x="2" y="50"/>
                  </a:cxn>
                  <a:cxn ang="0">
                    <a:pos x="0" y="67"/>
                  </a:cxn>
                  <a:cxn ang="0">
                    <a:pos x="25" y="71"/>
                  </a:cxn>
                  <a:cxn ang="0">
                    <a:pos x="88" y="78"/>
                  </a:cxn>
                  <a:cxn ang="0">
                    <a:pos x="88" y="78"/>
                  </a:cxn>
                </a:cxnLst>
                <a:rect l="0" t="0" r="r" b="b"/>
                <a:pathLst>
                  <a:path w="94" h="78">
                    <a:moveTo>
                      <a:pt x="88" y="78"/>
                    </a:moveTo>
                    <a:lnTo>
                      <a:pt x="91" y="44"/>
                    </a:lnTo>
                    <a:lnTo>
                      <a:pt x="94" y="10"/>
                    </a:lnTo>
                    <a:lnTo>
                      <a:pt x="10" y="0"/>
                    </a:lnTo>
                    <a:lnTo>
                      <a:pt x="9" y="8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0" y="67"/>
                    </a:lnTo>
                    <a:lnTo>
                      <a:pt x="25" y="71"/>
                    </a:lnTo>
                    <a:lnTo>
                      <a:pt x="88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auto">
              <a:xfrm>
                <a:off x="6980" y="7584"/>
                <a:ext cx="1057" cy="805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0" y="0"/>
                  </a:cxn>
                  <a:cxn ang="0">
                    <a:pos x="73" y="7"/>
                  </a:cxn>
                  <a:cxn ang="0">
                    <a:pos x="99" y="9"/>
                  </a:cxn>
                  <a:cxn ang="0">
                    <a:pos x="98" y="26"/>
                  </a:cxn>
                  <a:cxn ang="0">
                    <a:pos x="95" y="77"/>
                  </a:cxn>
                  <a:cxn ang="0">
                    <a:pos x="82" y="76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99" h="77">
                    <a:moveTo>
                      <a:pt x="0" y="67"/>
                    </a:moveTo>
                    <a:lnTo>
                      <a:pt x="10" y="0"/>
                    </a:lnTo>
                    <a:lnTo>
                      <a:pt x="73" y="7"/>
                    </a:lnTo>
                    <a:lnTo>
                      <a:pt x="99" y="9"/>
                    </a:lnTo>
                    <a:lnTo>
                      <a:pt x="98" y="26"/>
                    </a:lnTo>
                    <a:lnTo>
                      <a:pt x="95" y="77"/>
                    </a:lnTo>
                    <a:lnTo>
                      <a:pt x="82" y="76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Freeform 34"/>
              <p:cNvSpPr>
                <a:spLocks/>
              </p:cNvSpPr>
              <p:nvPr/>
            </p:nvSpPr>
            <p:spPr bwMode="auto">
              <a:xfrm>
                <a:off x="6841" y="8282"/>
                <a:ext cx="1013" cy="10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12" y="98"/>
                  </a:cxn>
                  <a:cxn ang="0">
                    <a:pos x="13" y="90"/>
                  </a:cxn>
                  <a:cxn ang="0">
                    <a:pos x="37" y="93"/>
                  </a:cxn>
                  <a:cxn ang="0">
                    <a:pos x="37" y="93"/>
                  </a:cxn>
                  <a:cxn ang="0">
                    <a:pos x="36" y="92"/>
                  </a:cxn>
                  <a:cxn ang="0">
                    <a:pos x="37" y="91"/>
                  </a:cxn>
                  <a:cxn ang="0">
                    <a:pos x="36" y="90"/>
                  </a:cxn>
                  <a:cxn ang="0">
                    <a:pos x="36" y="90"/>
                  </a:cxn>
                  <a:cxn ang="0">
                    <a:pos x="36" y="90"/>
                  </a:cxn>
                  <a:cxn ang="0">
                    <a:pos x="87" y="94"/>
                  </a:cxn>
                  <a:cxn ang="0">
                    <a:pos x="93" y="18"/>
                  </a:cxn>
                  <a:cxn ang="0">
                    <a:pos x="94" y="18"/>
                  </a:cxn>
                  <a:cxn ang="0">
                    <a:pos x="95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95" h="98">
                    <a:moveTo>
                      <a:pt x="13" y="0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12" y="98"/>
                    </a:lnTo>
                    <a:lnTo>
                      <a:pt x="13" y="90"/>
                    </a:lnTo>
                    <a:lnTo>
                      <a:pt x="37" y="93"/>
                    </a:lnTo>
                    <a:lnTo>
                      <a:pt x="37" y="93"/>
                    </a:lnTo>
                    <a:lnTo>
                      <a:pt x="36" y="92"/>
                    </a:lnTo>
                    <a:lnTo>
                      <a:pt x="37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87" y="94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7" name="Freeform 35"/>
              <p:cNvSpPr>
                <a:spLocks/>
              </p:cNvSpPr>
              <p:nvPr/>
            </p:nvSpPr>
            <p:spPr bwMode="auto">
              <a:xfrm>
                <a:off x="7226" y="8471"/>
                <a:ext cx="2018" cy="1924"/>
              </a:xfrm>
              <a:custGeom>
                <a:avLst/>
                <a:gdLst/>
                <a:ahLst/>
                <a:cxnLst>
                  <a:cxn ang="0">
                    <a:pos x="171" y="50"/>
                  </a:cxn>
                  <a:cxn ang="0">
                    <a:pos x="159" y="47"/>
                  </a:cxn>
                  <a:cxn ang="0">
                    <a:pos x="151" y="49"/>
                  </a:cxn>
                  <a:cxn ang="0">
                    <a:pos x="145" y="49"/>
                  </a:cxn>
                  <a:cxn ang="0">
                    <a:pos x="143" y="49"/>
                  </a:cxn>
                  <a:cxn ang="0">
                    <a:pos x="140" y="47"/>
                  </a:cxn>
                  <a:cxn ang="0">
                    <a:pos x="137" y="51"/>
                  </a:cxn>
                  <a:cxn ang="0">
                    <a:pos x="135" y="48"/>
                  </a:cxn>
                  <a:cxn ang="0">
                    <a:pos x="129" y="47"/>
                  </a:cxn>
                  <a:cxn ang="0">
                    <a:pos x="125" y="46"/>
                  </a:cxn>
                  <a:cxn ang="0">
                    <a:pos x="119" y="44"/>
                  </a:cxn>
                  <a:cxn ang="0">
                    <a:pos x="115" y="43"/>
                  </a:cxn>
                  <a:cxn ang="0">
                    <a:pos x="109" y="41"/>
                  </a:cxn>
                  <a:cxn ang="0">
                    <a:pos x="106" y="38"/>
                  </a:cxn>
                  <a:cxn ang="0">
                    <a:pos x="100" y="36"/>
                  </a:cxn>
                  <a:cxn ang="0">
                    <a:pos x="58" y="0"/>
                  </a:cxn>
                  <a:cxn ang="0">
                    <a:pos x="0" y="72"/>
                  </a:cxn>
                  <a:cxn ang="0">
                    <a:pos x="1" y="75"/>
                  </a:cxn>
                  <a:cxn ang="0">
                    <a:pos x="5" y="81"/>
                  </a:cxn>
                  <a:cxn ang="0">
                    <a:pos x="23" y="99"/>
                  </a:cxn>
                  <a:cxn ang="0">
                    <a:pos x="25" y="104"/>
                  </a:cxn>
                  <a:cxn ang="0">
                    <a:pos x="38" y="123"/>
                  </a:cxn>
                  <a:cxn ang="0">
                    <a:pos x="49" y="125"/>
                  </a:cxn>
                  <a:cxn ang="0">
                    <a:pos x="56" y="114"/>
                  </a:cxn>
                  <a:cxn ang="0">
                    <a:pos x="60" y="113"/>
                  </a:cxn>
                  <a:cxn ang="0">
                    <a:pos x="67" y="115"/>
                  </a:cxn>
                  <a:cxn ang="0">
                    <a:pos x="75" y="119"/>
                  </a:cxn>
                  <a:cxn ang="0">
                    <a:pos x="77" y="121"/>
                  </a:cxn>
                  <a:cxn ang="0">
                    <a:pos x="83" y="129"/>
                  </a:cxn>
                  <a:cxn ang="0">
                    <a:pos x="94" y="149"/>
                  </a:cxn>
                  <a:cxn ang="0">
                    <a:pos x="100" y="155"/>
                  </a:cxn>
                  <a:cxn ang="0">
                    <a:pos x="102" y="165"/>
                  </a:cxn>
                  <a:cxn ang="0">
                    <a:pos x="111" y="176"/>
                  </a:cxn>
                  <a:cxn ang="0">
                    <a:pos x="126" y="181"/>
                  </a:cxn>
                  <a:cxn ang="0">
                    <a:pos x="135" y="182"/>
                  </a:cxn>
                  <a:cxn ang="0">
                    <a:pos x="134" y="180"/>
                  </a:cxn>
                  <a:cxn ang="0">
                    <a:pos x="131" y="162"/>
                  </a:cxn>
                  <a:cxn ang="0">
                    <a:pos x="130" y="160"/>
                  </a:cxn>
                  <a:cxn ang="0">
                    <a:pos x="133" y="153"/>
                  </a:cxn>
                  <a:cxn ang="0">
                    <a:pos x="134" y="151"/>
                  </a:cxn>
                  <a:cxn ang="0">
                    <a:pos x="137" y="145"/>
                  </a:cxn>
                  <a:cxn ang="0">
                    <a:pos x="139" y="145"/>
                  </a:cxn>
                  <a:cxn ang="0">
                    <a:pos x="141" y="142"/>
                  </a:cxn>
                  <a:cxn ang="0">
                    <a:pos x="143" y="142"/>
                  </a:cxn>
                  <a:cxn ang="0">
                    <a:pos x="147" y="140"/>
                  </a:cxn>
                  <a:cxn ang="0">
                    <a:pos x="149" y="136"/>
                  </a:cxn>
                  <a:cxn ang="0">
                    <a:pos x="150" y="138"/>
                  </a:cxn>
                  <a:cxn ang="0">
                    <a:pos x="165" y="130"/>
                  </a:cxn>
                  <a:cxn ang="0">
                    <a:pos x="168" y="121"/>
                  </a:cxn>
                  <a:cxn ang="0">
                    <a:pos x="171" y="120"/>
                  </a:cxn>
                  <a:cxn ang="0">
                    <a:pos x="181" y="119"/>
                  </a:cxn>
                  <a:cxn ang="0">
                    <a:pos x="184" y="117"/>
                  </a:cxn>
                  <a:cxn ang="0">
                    <a:pos x="185" y="114"/>
                  </a:cxn>
                  <a:cxn ang="0">
                    <a:pos x="186" y="106"/>
                  </a:cxn>
                  <a:cxn ang="0">
                    <a:pos x="188" y="101"/>
                  </a:cxn>
                  <a:cxn ang="0">
                    <a:pos x="187" y="91"/>
                  </a:cxn>
                  <a:cxn ang="0">
                    <a:pos x="185" y="88"/>
                  </a:cxn>
                  <a:cxn ang="0">
                    <a:pos x="184" y="82"/>
                  </a:cxn>
                  <a:cxn ang="0">
                    <a:pos x="180" y="53"/>
                  </a:cxn>
                  <a:cxn ang="0">
                    <a:pos x="174" y="51"/>
                  </a:cxn>
                </a:cxnLst>
                <a:rect l="0" t="0" r="r" b="b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6" y="53"/>
                    </a:lnTo>
                    <a:lnTo>
                      <a:pt x="174" y="51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8" name="Freeform 36"/>
              <p:cNvSpPr>
                <a:spLocks/>
              </p:cNvSpPr>
              <p:nvPr/>
            </p:nvSpPr>
            <p:spPr bwMode="auto">
              <a:xfrm>
                <a:off x="11019" y="6644"/>
                <a:ext cx="1087" cy="813"/>
              </a:xfrm>
              <a:custGeom>
                <a:avLst/>
                <a:gdLst/>
                <a:ahLst/>
                <a:cxnLst>
                  <a:cxn ang="0">
                    <a:pos x="78" y="70"/>
                  </a:cxn>
                  <a:cxn ang="0">
                    <a:pos x="76" y="73"/>
                  </a:cxn>
                  <a:cxn ang="0">
                    <a:pos x="75" y="75"/>
                  </a:cxn>
                  <a:cxn ang="0">
                    <a:pos x="75" y="78"/>
                  </a:cxn>
                  <a:cxn ang="0">
                    <a:pos x="77" y="76"/>
                  </a:cxn>
                  <a:cxn ang="0">
                    <a:pos x="81" y="75"/>
                  </a:cxn>
                  <a:cxn ang="0">
                    <a:pos x="87" y="73"/>
                  </a:cxn>
                  <a:cxn ang="0">
                    <a:pos x="96" y="66"/>
                  </a:cxn>
                  <a:cxn ang="0">
                    <a:pos x="99" y="64"/>
                  </a:cxn>
                  <a:cxn ang="0">
                    <a:pos x="102" y="61"/>
                  </a:cxn>
                  <a:cxn ang="0">
                    <a:pos x="100" y="62"/>
                  </a:cxn>
                  <a:cxn ang="0">
                    <a:pos x="97" y="64"/>
                  </a:cxn>
                  <a:cxn ang="0">
                    <a:pos x="94" y="65"/>
                  </a:cxn>
                  <a:cxn ang="0">
                    <a:pos x="97" y="61"/>
                  </a:cxn>
                  <a:cxn ang="0">
                    <a:pos x="95" y="62"/>
                  </a:cxn>
                  <a:cxn ang="0">
                    <a:pos x="86" y="67"/>
                  </a:cxn>
                  <a:cxn ang="0">
                    <a:pos x="80" y="72"/>
                  </a:cxn>
                  <a:cxn ang="0">
                    <a:pos x="79" y="68"/>
                  </a:cxn>
                  <a:cxn ang="0">
                    <a:pos x="81" y="64"/>
                  </a:cxn>
                  <a:cxn ang="0">
                    <a:pos x="79" y="49"/>
                  </a:cxn>
                  <a:cxn ang="0">
                    <a:pos x="77" y="34"/>
                  </a:cxn>
                  <a:cxn ang="0">
                    <a:pos x="75" y="25"/>
                  </a:cxn>
                  <a:cxn ang="0">
                    <a:pos x="74" y="24"/>
                  </a:cxn>
                  <a:cxn ang="0">
                    <a:pos x="73" y="21"/>
                  </a:cxn>
                  <a:cxn ang="0">
                    <a:pos x="72" y="12"/>
                  </a:cxn>
                  <a:cxn ang="0">
                    <a:pos x="69" y="3"/>
                  </a:cxn>
                  <a:cxn ang="0">
                    <a:pos x="68" y="0"/>
                  </a:cxn>
                  <a:cxn ang="0">
                    <a:pos x="51" y="4"/>
                  </a:cxn>
                  <a:cxn ang="0">
                    <a:pos x="42" y="14"/>
                  </a:cxn>
                  <a:cxn ang="0">
                    <a:pos x="41" y="18"/>
                  </a:cxn>
                  <a:cxn ang="0">
                    <a:pos x="36" y="23"/>
                  </a:cxn>
                  <a:cxn ang="0">
                    <a:pos x="38" y="25"/>
                  </a:cxn>
                  <a:cxn ang="0">
                    <a:pos x="38" y="27"/>
                  </a:cxn>
                  <a:cxn ang="0">
                    <a:pos x="39" y="32"/>
                  </a:cxn>
                  <a:cxn ang="0">
                    <a:pos x="30" y="39"/>
                  </a:cxn>
                  <a:cxn ang="0">
                    <a:pos x="19" y="39"/>
                  </a:cxn>
                  <a:cxn ang="0">
                    <a:pos x="9" y="42"/>
                  </a:cxn>
                  <a:cxn ang="0">
                    <a:pos x="6" y="46"/>
                  </a:cxn>
                  <a:cxn ang="0">
                    <a:pos x="9" y="52"/>
                  </a:cxn>
                  <a:cxn ang="0">
                    <a:pos x="2" y="60"/>
                  </a:cxn>
                  <a:cxn ang="0">
                    <a:pos x="56" y="55"/>
                  </a:cxn>
                  <a:cxn ang="0">
                    <a:pos x="57" y="57"/>
                  </a:cxn>
                  <a:cxn ang="0">
                    <a:pos x="59" y="58"/>
                  </a:cxn>
                  <a:cxn ang="0">
                    <a:pos x="62" y="63"/>
                  </a:cxn>
                  <a:cxn ang="0">
                    <a:pos x="66" y="64"/>
                  </a:cxn>
                </a:cxnLst>
                <a:rect l="0" t="0" r="r" b="b"/>
                <a:pathLst>
                  <a:path w="102" h="78">
                    <a:moveTo>
                      <a:pt x="66" y="64"/>
                    </a:moveTo>
                    <a:lnTo>
                      <a:pt x="77" y="68"/>
                    </a:lnTo>
                    <a:lnTo>
                      <a:pt x="78" y="70"/>
                    </a:lnTo>
                    <a:lnTo>
                      <a:pt x="77" y="71"/>
                    </a:lnTo>
                    <a:lnTo>
                      <a:pt x="77" y="72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8"/>
                    </a:lnTo>
                    <a:lnTo>
                      <a:pt x="75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78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4" y="75"/>
                    </a:lnTo>
                    <a:lnTo>
                      <a:pt x="86" y="74"/>
                    </a:lnTo>
                    <a:lnTo>
                      <a:pt x="87" y="73"/>
                    </a:lnTo>
                    <a:lnTo>
                      <a:pt x="88" y="72"/>
                    </a:lnTo>
                    <a:lnTo>
                      <a:pt x="94" y="67"/>
                    </a:lnTo>
                    <a:lnTo>
                      <a:pt x="96" y="66"/>
                    </a:lnTo>
                    <a:lnTo>
                      <a:pt x="97" y="65"/>
                    </a:lnTo>
                    <a:lnTo>
                      <a:pt x="98" y="65"/>
                    </a:lnTo>
                    <a:lnTo>
                      <a:pt x="99" y="64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7" y="64"/>
                    </a:lnTo>
                    <a:lnTo>
                      <a:pt x="96" y="65"/>
                    </a:lnTo>
                    <a:lnTo>
                      <a:pt x="95" y="66"/>
                    </a:lnTo>
                    <a:lnTo>
                      <a:pt x="94" y="65"/>
                    </a:lnTo>
                    <a:lnTo>
                      <a:pt x="95" y="64"/>
                    </a:lnTo>
                    <a:lnTo>
                      <a:pt x="96" y="63"/>
                    </a:lnTo>
                    <a:lnTo>
                      <a:pt x="97" y="61"/>
                    </a:lnTo>
                    <a:lnTo>
                      <a:pt x="97" y="60"/>
                    </a:lnTo>
                    <a:lnTo>
                      <a:pt x="96" y="61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1" y="65"/>
                    </a:lnTo>
                    <a:lnTo>
                      <a:pt x="86" y="67"/>
                    </a:lnTo>
                    <a:lnTo>
                      <a:pt x="83" y="69"/>
                    </a:lnTo>
                    <a:lnTo>
                      <a:pt x="81" y="70"/>
                    </a:lnTo>
                    <a:lnTo>
                      <a:pt x="80" y="72"/>
                    </a:lnTo>
                    <a:lnTo>
                      <a:pt x="79" y="71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81" y="67"/>
                    </a:lnTo>
                    <a:lnTo>
                      <a:pt x="79" y="66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1" y="62"/>
                    </a:lnTo>
                    <a:lnTo>
                      <a:pt x="79" y="49"/>
                    </a:lnTo>
                    <a:lnTo>
                      <a:pt x="78" y="49"/>
                    </a:lnTo>
                    <a:lnTo>
                      <a:pt x="78" y="37"/>
                    </a:lnTo>
                    <a:lnTo>
                      <a:pt x="77" y="34"/>
                    </a:lnTo>
                    <a:lnTo>
                      <a:pt x="76" y="32"/>
                    </a:lnTo>
                    <a:lnTo>
                      <a:pt x="76" y="29"/>
                    </a:lnTo>
                    <a:lnTo>
                      <a:pt x="75" y="25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2" y="12"/>
                    </a:lnTo>
                    <a:lnTo>
                      <a:pt x="71" y="9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9" y="2"/>
                    </a:lnTo>
                    <a:lnTo>
                      <a:pt x="68" y="0"/>
                    </a:lnTo>
                    <a:lnTo>
                      <a:pt x="52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5"/>
                    </a:lnTo>
                    <a:lnTo>
                      <a:pt x="46" y="9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1" y="18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6" y="34"/>
                    </a:lnTo>
                    <a:lnTo>
                      <a:pt x="33" y="38"/>
                    </a:lnTo>
                    <a:lnTo>
                      <a:pt x="30" y="39"/>
                    </a:lnTo>
                    <a:lnTo>
                      <a:pt x="23" y="40"/>
                    </a:lnTo>
                    <a:lnTo>
                      <a:pt x="21" y="39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3" y="40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2" y="60"/>
                    </a:lnTo>
                    <a:lnTo>
                      <a:pt x="0" y="62"/>
                    </a:lnTo>
                    <a:lnTo>
                      <a:pt x="1" y="66"/>
                    </a:lnTo>
                    <a:lnTo>
                      <a:pt x="56" y="55"/>
                    </a:lnTo>
                    <a:lnTo>
                      <a:pt x="57" y="56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61" y="61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5" y="64"/>
                    </a:lnTo>
                    <a:lnTo>
                      <a:pt x="66" y="64"/>
                    </a:lnTo>
                    <a:lnTo>
                      <a:pt x="66" y="6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9" name="Freeform 37"/>
              <p:cNvSpPr>
                <a:spLocks/>
              </p:cNvSpPr>
              <p:nvPr/>
            </p:nvSpPr>
            <p:spPr bwMode="auto">
              <a:xfrm>
                <a:off x="11743" y="6590"/>
                <a:ext cx="246" cy="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3" y="14"/>
                  </a:cxn>
                  <a:cxn ang="0">
                    <a:pos x="4" y="17"/>
                  </a:cxn>
                  <a:cxn ang="0">
                    <a:pos x="3" y="19"/>
                  </a:cxn>
                  <a:cxn ang="0">
                    <a:pos x="3" y="21"/>
                  </a:cxn>
                  <a:cxn ang="0">
                    <a:pos x="5" y="26"/>
                  </a:cxn>
                  <a:cxn ang="0">
                    <a:pos x="5" y="28"/>
                  </a:cxn>
                  <a:cxn ang="0">
                    <a:pos x="5" y="29"/>
                  </a:cxn>
                  <a:cxn ang="0">
                    <a:pos x="6" y="29"/>
                  </a:cxn>
                  <a:cxn ang="0">
                    <a:pos x="5" y="28"/>
                  </a:cxn>
                  <a:cxn ang="0">
                    <a:pos x="6" y="28"/>
                  </a:cxn>
                  <a:cxn ang="0">
                    <a:pos x="7" y="30"/>
                  </a:cxn>
                  <a:cxn ang="0">
                    <a:pos x="8" y="34"/>
                  </a:cxn>
                  <a:cxn ang="0">
                    <a:pos x="8" y="37"/>
                  </a:cxn>
                  <a:cxn ang="0">
                    <a:pos x="9" y="39"/>
                  </a:cxn>
                  <a:cxn ang="0">
                    <a:pos x="10" y="42"/>
                  </a:cxn>
                  <a:cxn ang="0">
                    <a:pos x="20" y="40"/>
                  </a:cxn>
                  <a:cxn ang="0">
                    <a:pos x="19" y="39"/>
                  </a:cxn>
                  <a:cxn ang="0">
                    <a:pos x="18" y="38"/>
                  </a:cxn>
                  <a:cxn ang="0">
                    <a:pos x="18" y="37"/>
                  </a:cxn>
                  <a:cxn ang="0">
                    <a:pos x="19" y="36"/>
                  </a:cxn>
                  <a:cxn ang="0">
                    <a:pos x="18" y="34"/>
                  </a:cxn>
                  <a:cxn ang="0">
                    <a:pos x="18" y="27"/>
                  </a:cxn>
                  <a:cxn ang="0">
                    <a:pos x="18" y="25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19" y="17"/>
                  </a:cxn>
                  <a:cxn ang="0">
                    <a:pos x="19" y="15"/>
                  </a:cxn>
                  <a:cxn ang="0">
                    <a:pos x="19" y="14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3" y="7"/>
                  </a:cxn>
                  <a:cxn ang="0">
                    <a:pos x="22" y="5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2"/>
                  </a:cxn>
                  <a:cxn ang="0">
                    <a:pos x="21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23" h="42">
                    <a:moveTo>
                      <a:pt x="0" y="5"/>
                    </a:move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9" y="39"/>
                    </a:lnTo>
                    <a:lnTo>
                      <a:pt x="10" y="42"/>
                    </a:lnTo>
                    <a:lnTo>
                      <a:pt x="20" y="40"/>
                    </a:lnTo>
                    <a:lnTo>
                      <a:pt x="19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22" y="11"/>
                    </a:lnTo>
                    <a:lnTo>
                      <a:pt x="23" y="7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auto">
              <a:xfrm>
                <a:off x="6274" y="7301"/>
                <a:ext cx="813" cy="981"/>
              </a:xfrm>
              <a:custGeom>
                <a:avLst/>
                <a:gdLst/>
                <a:ahLst/>
                <a:cxnLst>
                  <a:cxn ang="0">
                    <a:pos x="66" y="94"/>
                  </a:cxn>
                  <a:cxn ang="0">
                    <a:pos x="76" y="27"/>
                  </a:cxn>
                  <a:cxn ang="0">
                    <a:pos x="51" y="23"/>
                  </a:cxn>
                  <a:cxn ang="0">
                    <a:pos x="53" y="6"/>
                  </a:cxn>
                  <a:cxn ang="0">
                    <a:pos x="16" y="0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66" y="94"/>
                  </a:cxn>
                  <a:cxn ang="0">
                    <a:pos x="66" y="94"/>
                  </a:cxn>
                </a:cxnLst>
                <a:rect l="0" t="0" r="r" b="b"/>
                <a:pathLst>
                  <a:path w="76" h="94">
                    <a:moveTo>
                      <a:pt x="66" y="94"/>
                    </a:moveTo>
                    <a:lnTo>
                      <a:pt x="76" y="27"/>
                    </a:lnTo>
                    <a:lnTo>
                      <a:pt x="51" y="23"/>
                    </a:lnTo>
                    <a:lnTo>
                      <a:pt x="53" y="6"/>
                    </a:lnTo>
                    <a:lnTo>
                      <a:pt x="16" y="0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66" y="94"/>
                    </a:lnTo>
                    <a:lnTo>
                      <a:pt x="66" y="9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auto">
              <a:xfrm>
                <a:off x="5110" y="6277"/>
                <a:ext cx="1156" cy="941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62"/>
                  </a:cxn>
                  <a:cxn ang="0">
                    <a:pos x="1" y="57"/>
                  </a:cxn>
                  <a:cxn ang="0">
                    <a:pos x="2" y="51"/>
                  </a:cxn>
                  <a:cxn ang="0">
                    <a:pos x="3" y="49"/>
                  </a:cxn>
                  <a:cxn ang="0">
                    <a:pos x="5" y="47"/>
                  </a:cxn>
                  <a:cxn ang="0">
                    <a:pos x="5" y="45"/>
                  </a:cxn>
                  <a:cxn ang="0">
                    <a:pos x="10" y="37"/>
                  </a:cxn>
                  <a:cxn ang="0">
                    <a:pos x="16" y="23"/>
                  </a:cxn>
                  <a:cxn ang="0">
                    <a:pos x="20" y="13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0" y="1"/>
                  </a:cxn>
                  <a:cxn ang="0">
                    <a:pos x="31" y="2"/>
                  </a:cxn>
                  <a:cxn ang="0">
                    <a:pos x="35" y="5"/>
                  </a:cxn>
                  <a:cxn ang="0">
                    <a:pos x="35" y="8"/>
                  </a:cxn>
                  <a:cxn ang="0">
                    <a:pos x="36" y="14"/>
                  </a:cxn>
                  <a:cxn ang="0">
                    <a:pos x="43" y="16"/>
                  </a:cxn>
                  <a:cxn ang="0">
                    <a:pos x="48" y="16"/>
                  </a:cxn>
                  <a:cxn ang="0">
                    <a:pos x="54" y="18"/>
                  </a:cxn>
                  <a:cxn ang="0">
                    <a:pos x="61" y="18"/>
                  </a:cxn>
                  <a:cxn ang="0">
                    <a:pos x="65" y="19"/>
                  </a:cxn>
                  <a:cxn ang="0">
                    <a:pos x="68" y="18"/>
                  </a:cxn>
                  <a:cxn ang="0">
                    <a:pos x="71" y="19"/>
                  </a:cxn>
                  <a:cxn ang="0">
                    <a:pos x="74" y="18"/>
                  </a:cxn>
                  <a:cxn ang="0">
                    <a:pos x="76" y="19"/>
                  </a:cxn>
                  <a:cxn ang="0">
                    <a:pos x="79" y="19"/>
                  </a:cxn>
                  <a:cxn ang="0">
                    <a:pos x="104" y="24"/>
                  </a:cxn>
                  <a:cxn ang="0">
                    <a:pos x="105" y="27"/>
                  </a:cxn>
                  <a:cxn ang="0">
                    <a:pos x="108" y="28"/>
                  </a:cxn>
                  <a:cxn ang="0">
                    <a:pos x="102" y="40"/>
                  </a:cxn>
                  <a:cxn ang="0">
                    <a:pos x="101" y="42"/>
                  </a:cxn>
                  <a:cxn ang="0">
                    <a:pos x="98" y="44"/>
                  </a:cxn>
                  <a:cxn ang="0">
                    <a:pos x="94" y="51"/>
                  </a:cxn>
                  <a:cxn ang="0">
                    <a:pos x="97" y="53"/>
                  </a:cxn>
                  <a:cxn ang="0">
                    <a:pos x="97" y="55"/>
                  </a:cxn>
                  <a:cxn ang="0">
                    <a:pos x="96" y="56"/>
                  </a:cxn>
                  <a:cxn ang="0">
                    <a:pos x="95" y="60"/>
                  </a:cxn>
                  <a:cxn ang="0">
                    <a:pos x="52" y="81"/>
                  </a:cxn>
                  <a:cxn ang="0">
                    <a:pos x="1" y="68"/>
                  </a:cxn>
                </a:cxnLst>
                <a:rect l="0" t="0" r="r" b="b"/>
                <a:pathLst>
                  <a:path w="108" h="90">
                    <a:moveTo>
                      <a:pt x="1" y="68"/>
                    </a:moveTo>
                    <a:lnTo>
                      <a:pt x="0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1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9" y="41"/>
                    </a:lnTo>
                    <a:lnTo>
                      <a:pt x="10" y="37"/>
                    </a:lnTo>
                    <a:lnTo>
                      <a:pt x="13" y="32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9" y="15"/>
                    </a:lnTo>
                    <a:lnTo>
                      <a:pt x="43" y="16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0" y="18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8" y="28"/>
                    </a:lnTo>
                    <a:lnTo>
                      <a:pt x="108" y="31"/>
                    </a:lnTo>
                    <a:lnTo>
                      <a:pt x="102" y="40"/>
                    </a:lnTo>
                    <a:lnTo>
                      <a:pt x="101" y="41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8" y="44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5" y="52"/>
                    </a:lnTo>
                    <a:lnTo>
                      <a:pt x="97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0"/>
                    </a:lnTo>
                    <a:lnTo>
                      <a:pt x="88" y="90"/>
                    </a:lnTo>
                    <a:lnTo>
                      <a:pt x="52" y="81"/>
                    </a:lnTo>
                    <a:lnTo>
                      <a:pt x="1" y="68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auto">
              <a:xfrm>
                <a:off x="5529" y="7123"/>
                <a:ext cx="916" cy="139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51"/>
                  </a:cxn>
                  <a:cxn ang="0">
                    <a:pos x="56" y="133"/>
                  </a:cxn>
                  <a:cxn ang="0">
                    <a:pos x="56" y="132"/>
                  </a:cxn>
                  <a:cxn ang="0">
                    <a:pos x="56" y="131"/>
                  </a:cxn>
                  <a:cxn ang="0">
                    <a:pos x="57" y="127"/>
                  </a:cxn>
                  <a:cxn ang="0">
                    <a:pos x="57" y="126"/>
                  </a:cxn>
                  <a:cxn ang="0">
                    <a:pos x="57" y="118"/>
                  </a:cxn>
                  <a:cxn ang="0">
                    <a:pos x="57" y="115"/>
                  </a:cxn>
                  <a:cxn ang="0">
                    <a:pos x="57" y="114"/>
                  </a:cxn>
                  <a:cxn ang="0">
                    <a:pos x="60" y="114"/>
                  </a:cxn>
                  <a:cxn ang="0">
                    <a:pos x="62" y="114"/>
                  </a:cxn>
                  <a:cxn ang="0">
                    <a:pos x="63" y="115"/>
                  </a:cxn>
                  <a:cxn ang="0">
                    <a:pos x="63" y="116"/>
                  </a:cxn>
                  <a:cxn ang="0">
                    <a:pos x="64" y="117"/>
                  </a:cxn>
                  <a:cxn ang="0">
                    <a:pos x="66" y="117"/>
                  </a:cxn>
                  <a:cxn ang="0">
                    <a:pos x="68" y="110"/>
                  </a:cxn>
                  <a:cxn ang="0">
                    <a:pos x="70" y="101"/>
                  </a:cxn>
                  <a:cxn ang="0">
                    <a:pos x="86" y="17"/>
                  </a:cxn>
                  <a:cxn ang="0">
                    <a:pos x="49" y="9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33">
                    <a:moveTo>
                      <a:pt x="13" y="0"/>
                    </a:moveTo>
                    <a:lnTo>
                      <a:pt x="0" y="51"/>
                    </a:lnTo>
                    <a:lnTo>
                      <a:pt x="56" y="133"/>
                    </a:lnTo>
                    <a:lnTo>
                      <a:pt x="56" y="132"/>
                    </a:lnTo>
                    <a:lnTo>
                      <a:pt x="56" y="131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60" y="114"/>
                    </a:lnTo>
                    <a:lnTo>
                      <a:pt x="62" y="114"/>
                    </a:lnTo>
                    <a:lnTo>
                      <a:pt x="63" y="115"/>
                    </a:lnTo>
                    <a:lnTo>
                      <a:pt x="63" y="116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8" y="110"/>
                    </a:lnTo>
                    <a:lnTo>
                      <a:pt x="70" y="101"/>
                    </a:lnTo>
                    <a:lnTo>
                      <a:pt x="86" y="17"/>
                    </a:lnTo>
                    <a:lnTo>
                      <a:pt x="49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auto">
              <a:xfrm>
                <a:off x="6008" y="8180"/>
                <a:ext cx="972" cy="1107"/>
              </a:xfrm>
              <a:custGeom>
                <a:avLst/>
                <a:gdLst/>
                <a:ahLst/>
                <a:cxnLst>
                  <a:cxn ang="0">
                    <a:pos x="78" y="106"/>
                  </a:cxn>
                  <a:cxn ang="0">
                    <a:pos x="91" y="1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3" y="9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8" y="15"/>
                  </a:cxn>
                  <a:cxn ang="0">
                    <a:pos x="18" y="14"/>
                  </a:cxn>
                  <a:cxn ang="0">
                    <a:pos x="17" y="13"/>
                  </a:cxn>
                  <a:cxn ang="0">
                    <a:pos x="15" y="13"/>
                  </a:cxn>
                  <a:cxn ang="0">
                    <a:pos x="12" y="13"/>
                  </a:cxn>
                  <a:cxn ang="0">
                    <a:pos x="12" y="14"/>
                  </a:cxn>
                  <a:cxn ang="0">
                    <a:pos x="12" y="17"/>
                  </a:cxn>
                  <a:cxn ang="0">
                    <a:pos x="12" y="25"/>
                  </a:cxn>
                  <a:cxn ang="0">
                    <a:pos x="12" y="26"/>
                  </a:cxn>
                  <a:cxn ang="0">
                    <a:pos x="11" y="30"/>
                  </a:cxn>
                  <a:cxn ang="0">
                    <a:pos x="11" y="31"/>
                  </a:cxn>
                  <a:cxn ang="0">
                    <a:pos x="11" y="32"/>
                  </a:cxn>
                  <a:cxn ang="0">
                    <a:pos x="11" y="34"/>
                  </a:cxn>
                  <a:cxn ang="0">
                    <a:pos x="11" y="35"/>
                  </a:cxn>
                  <a:cxn ang="0">
                    <a:pos x="11" y="36"/>
                  </a:cxn>
                  <a:cxn ang="0">
                    <a:pos x="12" y="38"/>
                  </a:cxn>
                  <a:cxn ang="0">
                    <a:pos x="12" y="39"/>
                  </a:cxn>
                  <a:cxn ang="0">
                    <a:pos x="12" y="41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44"/>
                  </a:cxn>
                  <a:cxn ang="0">
                    <a:pos x="15" y="46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2" y="47"/>
                  </a:cxn>
                  <a:cxn ang="0">
                    <a:pos x="10" y="48"/>
                  </a:cxn>
                  <a:cxn ang="0">
                    <a:pos x="9" y="50"/>
                  </a:cxn>
                  <a:cxn ang="0">
                    <a:pos x="7" y="55"/>
                  </a:cxn>
                  <a:cxn ang="0">
                    <a:pos x="5" y="58"/>
                  </a:cxn>
                  <a:cxn ang="0">
                    <a:pos x="3" y="58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3" y="61"/>
                  </a:cxn>
                  <a:cxn ang="0">
                    <a:pos x="3" y="63"/>
                  </a:cxn>
                  <a:cxn ang="0">
                    <a:pos x="3" y="64"/>
                  </a:cxn>
                  <a:cxn ang="0">
                    <a:pos x="5" y="66"/>
                  </a:cxn>
                  <a:cxn ang="0">
                    <a:pos x="6" y="67"/>
                  </a:cxn>
                  <a:cxn ang="0">
                    <a:pos x="5" y="67"/>
                  </a:cxn>
                  <a:cxn ang="0">
                    <a:pos x="5" y="69"/>
                  </a:cxn>
                  <a:cxn ang="0">
                    <a:pos x="4" y="70"/>
                  </a:cxn>
                  <a:cxn ang="0">
                    <a:pos x="3" y="70"/>
                  </a:cxn>
                  <a:cxn ang="0">
                    <a:pos x="1" y="69"/>
                  </a:cxn>
                  <a:cxn ang="0">
                    <a:pos x="0" y="73"/>
                  </a:cxn>
                  <a:cxn ang="0">
                    <a:pos x="49" y="102"/>
                  </a:cxn>
                  <a:cxn ang="0">
                    <a:pos x="78" y="106"/>
                  </a:cxn>
                  <a:cxn ang="0">
                    <a:pos x="78" y="106"/>
                  </a:cxn>
                  <a:cxn ang="0">
                    <a:pos x="78" y="106"/>
                  </a:cxn>
                </a:cxnLst>
                <a:rect l="0" t="0" r="r" b="b"/>
                <a:pathLst>
                  <a:path w="91" h="106">
                    <a:moveTo>
                      <a:pt x="78" y="106"/>
                    </a:moveTo>
                    <a:lnTo>
                      <a:pt x="91" y="1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4"/>
                    </a:lnTo>
                    <a:lnTo>
                      <a:pt x="15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2" y="47"/>
                    </a:lnTo>
                    <a:lnTo>
                      <a:pt x="10" y="48"/>
                    </a:lnTo>
                    <a:lnTo>
                      <a:pt x="9" y="50"/>
                    </a:lnTo>
                    <a:lnTo>
                      <a:pt x="7" y="55"/>
                    </a:lnTo>
                    <a:lnTo>
                      <a:pt x="5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6"/>
                    </a:lnTo>
                    <a:lnTo>
                      <a:pt x="6" y="67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1" y="69"/>
                    </a:lnTo>
                    <a:lnTo>
                      <a:pt x="0" y="73"/>
                    </a:lnTo>
                    <a:lnTo>
                      <a:pt x="49" y="102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8" y="10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auto">
              <a:xfrm>
                <a:off x="8710" y="6205"/>
                <a:ext cx="950" cy="1043"/>
              </a:xfrm>
              <a:custGeom>
                <a:avLst/>
                <a:gdLst/>
                <a:ahLst/>
                <a:cxnLst>
                  <a:cxn ang="0">
                    <a:pos x="8" y="69"/>
                  </a:cxn>
                  <a:cxn ang="0">
                    <a:pos x="4" y="64"/>
                  </a:cxn>
                  <a:cxn ang="0">
                    <a:pos x="7" y="60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5" y="43"/>
                  </a:cxn>
                  <a:cxn ang="0">
                    <a:pos x="4" y="33"/>
                  </a:cxn>
                  <a:cxn ang="0">
                    <a:pos x="2" y="26"/>
                  </a:cxn>
                  <a:cxn ang="0">
                    <a:pos x="0" y="16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23" y="3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28" y="10"/>
                  </a:cxn>
                  <a:cxn ang="0">
                    <a:pos x="32" y="12"/>
                  </a:cxn>
                  <a:cxn ang="0">
                    <a:pos x="34" y="13"/>
                  </a:cxn>
                  <a:cxn ang="0">
                    <a:pos x="38" y="13"/>
                  </a:cxn>
                  <a:cxn ang="0">
                    <a:pos x="39" y="14"/>
                  </a:cxn>
                  <a:cxn ang="0">
                    <a:pos x="43" y="13"/>
                  </a:cxn>
                  <a:cxn ang="0">
                    <a:pos x="51" y="14"/>
                  </a:cxn>
                  <a:cxn ang="0">
                    <a:pos x="52" y="15"/>
                  </a:cxn>
                  <a:cxn ang="0">
                    <a:pos x="53" y="15"/>
                  </a:cxn>
                  <a:cxn ang="0">
                    <a:pos x="54" y="18"/>
                  </a:cxn>
                  <a:cxn ang="0">
                    <a:pos x="57" y="17"/>
                  </a:cxn>
                  <a:cxn ang="0">
                    <a:pos x="59" y="17"/>
                  </a:cxn>
                  <a:cxn ang="0">
                    <a:pos x="62" y="19"/>
                  </a:cxn>
                  <a:cxn ang="0">
                    <a:pos x="64" y="21"/>
                  </a:cxn>
                  <a:cxn ang="0">
                    <a:pos x="68" y="21"/>
                  </a:cxn>
                  <a:cxn ang="0">
                    <a:pos x="73" y="18"/>
                  </a:cxn>
                  <a:cxn ang="0">
                    <a:pos x="81" y="20"/>
                  </a:cxn>
                  <a:cxn ang="0">
                    <a:pos x="83" y="20"/>
                  </a:cxn>
                  <a:cxn ang="0">
                    <a:pos x="86" y="21"/>
                  </a:cxn>
                  <a:cxn ang="0">
                    <a:pos x="87" y="22"/>
                  </a:cxn>
                  <a:cxn ang="0">
                    <a:pos x="81" y="25"/>
                  </a:cxn>
                  <a:cxn ang="0">
                    <a:pos x="78" y="28"/>
                  </a:cxn>
                  <a:cxn ang="0">
                    <a:pos x="73" y="30"/>
                  </a:cxn>
                  <a:cxn ang="0">
                    <a:pos x="59" y="44"/>
                  </a:cxn>
                  <a:cxn ang="0">
                    <a:pos x="57" y="46"/>
                  </a:cxn>
                  <a:cxn ang="0">
                    <a:pos x="57" y="56"/>
                  </a:cxn>
                  <a:cxn ang="0">
                    <a:pos x="52" y="59"/>
                  </a:cxn>
                  <a:cxn ang="0">
                    <a:pos x="52" y="61"/>
                  </a:cxn>
                  <a:cxn ang="0">
                    <a:pos x="52" y="65"/>
                  </a:cxn>
                  <a:cxn ang="0">
                    <a:pos x="53" y="69"/>
                  </a:cxn>
                  <a:cxn ang="0">
                    <a:pos x="52" y="73"/>
                  </a:cxn>
                  <a:cxn ang="0">
                    <a:pos x="53" y="79"/>
                  </a:cxn>
                  <a:cxn ang="0">
                    <a:pos x="55" y="80"/>
                  </a:cxn>
                  <a:cxn ang="0">
                    <a:pos x="58" y="81"/>
                  </a:cxn>
                  <a:cxn ang="0">
                    <a:pos x="59" y="83"/>
                  </a:cxn>
                  <a:cxn ang="0">
                    <a:pos x="64" y="87"/>
                  </a:cxn>
                  <a:cxn ang="0">
                    <a:pos x="72" y="92"/>
                  </a:cxn>
                  <a:cxn ang="0">
                    <a:pos x="72" y="95"/>
                  </a:cxn>
                  <a:cxn ang="0">
                    <a:pos x="8" y="100"/>
                  </a:cxn>
                </a:cxnLst>
                <a:rect l="0" t="0" r="r" b="b"/>
                <a:pathLst>
                  <a:path w="89" h="100">
                    <a:moveTo>
                      <a:pt x="8" y="100"/>
                    </a:moveTo>
                    <a:lnTo>
                      <a:pt x="8" y="69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3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3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5"/>
                    </a:lnTo>
                    <a:lnTo>
                      <a:pt x="54" y="16"/>
                    </a:lnTo>
                    <a:lnTo>
                      <a:pt x="54" y="18"/>
                    </a:lnTo>
                    <a:lnTo>
                      <a:pt x="55" y="19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3" y="20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4" y="20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3" y="20"/>
                    </a:lnTo>
                    <a:lnTo>
                      <a:pt x="84" y="22"/>
                    </a:lnTo>
                    <a:lnTo>
                      <a:pt x="86" y="21"/>
                    </a:lnTo>
                    <a:lnTo>
                      <a:pt x="89" y="21"/>
                    </a:lnTo>
                    <a:lnTo>
                      <a:pt x="87" y="22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79" y="26"/>
                    </a:lnTo>
                    <a:lnTo>
                      <a:pt x="78" y="28"/>
                    </a:lnTo>
                    <a:lnTo>
                      <a:pt x="74" y="29"/>
                    </a:lnTo>
                    <a:lnTo>
                      <a:pt x="73" y="30"/>
                    </a:lnTo>
                    <a:lnTo>
                      <a:pt x="67" y="36"/>
                    </a:lnTo>
                    <a:lnTo>
                      <a:pt x="59" y="44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1" y="64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3"/>
                    </a:lnTo>
                    <a:lnTo>
                      <a:pt x="52" y="78"/>
                    </a:lnTo>
                    <a:lnTo>
                      <a:pt x="53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8" y="81"/>
                    </a:lnTo>
                    <a:lnTo>
                      <a:pt x="58" y="81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63" y="84"/>
                    </a:lnTo>
                    <a:lnTo>
                      <a:pt x="64" y="87"/>
                    </a:lnTo>
                    <a:lnTo>
                      <a:pt x="68" y="89"/>
                    </a:lnTo>
                    <a:lnTo>
                      <a:pt x="72" y="92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8" y="100"/>
                    </a:lnTo>
                    <a:lnTo>
                      <a:pt x="8" y="10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Freeform 43"/>
              <p:cNvSpPr>
                <a:spLocks/>
              </p:cNvSpPr>
              <p:nvPr/>
            </p:nvSpPr>
            <p:spPr bwMode="auto">
              <a:xfrm>
                <a:off x="9479" y="7385"/>
                <a:ext cx="576" cy="99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5"/>
                  </a:cxn>
                  <a:cxn ang="0">
                    <a:pos x="15" y="8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1" y="19"/>
                  </a:cxn>
                  <a:cxn ang="0">
                    <a:pos x="9" y="20"/>
                  </a:cxn>
                  <a:cxn ang="0">
                    <a:pos x="5" y="21"/>
                  </a:cxn>
                  <a:cxn ang="0">
                    <a:pos x="4" y="24"/>
                  </a:cxn>
                  <a:cxn ang="0">
                    <a:pos x="6" y="27"/>
                  </a:cxn>
                  <a:cxn ang="0">
                    <a:pos x="4" y="34"/>
                  </a:cxn>
                  <a:cxn ang="0">
                    <a:pos x="1" y="36"/>
                  </a:cxn>
                  <a:cxn ang="0">
                    <a:pos x="0" y="39"/>
                  </a:cxn>
                  <a:cxn ang="0">
                    <a:pos x="0" y="41"/>
                  </a:cxn>
                  <a:cxn ang="0">
                    <a:pos x="1" y="48"/>
                  </a:cxn>
                  <a:cxn ang="0">
                    <a:pos x="5" y="53"/>
                  </a:cxn>
                  <a:cxn ang="0">
                    <a:pos x="10" y="57"/>
                  </a:cxn>
                  <a:cxn ang="0">
                    <a:pos x="13" y="64"/>
                  </a:cxn>
                  <a:cxn ang="0">
                    <a:pos x="15" y="62"/>
                  </a:cxn>
                  <a:cxn ang="0">
                    <a:pos x="19" y="65"/>
                  </a:cxn>
                  <a:cxn ang="0">
                    <a:pos x="19" y="69"/>
                  </a:cxn>
                  <a:cxn ang="0">
                    <a:pos x="16" y="73"/>
                  </a:cxn>
                  <a:cxn ang="0">
                    <a:pos x="19" y="78"/>
                  </a:cxn>
                  <a:cxn ang="0">
                    <a:pos x="24" y="81"/>
                  </a:cxn>
                  <a:cxn ang="0">
                    <a:pos x="29" y="87"/>
                  </a:cxn>
                  <a:cxn ang="0">
                    <a:pos x="30" y="89"/>
                  </a:cxn>
                  <a:cxn ang="0">
                    <a:pos x="29" y="91"/>
                  </a:cxn>
                  <a:cxn ang="0">
                    <a:pos x="32" y="95"/>
                  </a:cxn>
                  <a:cxn ang="0">
                    <a:pos x="33" y="94"/>
                  </a:cxn>
                  <a:cxn ang="0">
                    <a:pos x="34" y="92"/>
                  </a:cxn>
                  <a:cxn ang="0">
                    <a:pos x="38" y="91"/>
                  </a:cxn>
                  <a:cxn ang="0">
                    <a:pos x="42" y="93"/>
                  </a:cxn>
                  <a:cxn ang="0">
                    <a:pos x="43" y="89"/>
                  </a:cxn>
                  <a:cxn ang="0">
                    <a:pos x="44" y="87"/>
                  </a:cxn>
                  <a:cxn ang="0">
                    <a:pos x="48" y="85"/>
                  </a:cxn>
                  <a:cxn ang="0">
                    <a:pos x="47" y="83"/>
                  </a:cxn>
                  <a:cxn ang="0">
                    <a:pos x="47" y="81"/>
                  </a:cxn>
                  <a:cxn ang="0">
                    <a:pos x="48" y="80"/>
                  </a:cxn>
                  <a:cxn ang="0">
                    <a:pos x="48" y="79"/>
                  </a:cxn>
                  <a:cxn ang="0">
                    <a:pos x="48" y="73"/>
                  </a:cxn>
                  <a:cxn ang="0">
                    <a:pos x="52" y="68"/>
                  </a:cxn>
                  <a:cxn ang="0">
                    <a:pos x="54" y="64"/>
                  </a:cxn>
                  <a:cxn ang="0">
                    <a:pos x="52" y="57"/>
                  </a:cxn>
                  <a:cxn ang="0">
                    <a:pos x="52" y="54"/>
                  </a:cxn>
                  <a:cxn ang="0">
                    <a:pos x="49" y="13"/>
                  </a:cxn>
                  <a:cxn ang="0">
                    <a:pos x="48" y="11"/>
                  </a:cxn>
                  <a:cxn ang="0">
                    <a:pos x="46" y="6"/>
                  </a:cxn>
                  <a:cxn ang="0">
                    <a:pos x="44" y="3"/>
                  </a:cxn>
                  <a:cxn ang="0">
                    <a:pos x="44" y="0"/>
                  </a:cxn>
                </a:cxnLst>
                <a:rect l="0" t="0" r="r" b="b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6" name="Freeform 44" descr="75%"/>
              <p:cNvSpPr>
                <a:spLocks/>
              </p:cNvSpPr>
              <p:nvPr/>
            </p:nvSpPr>
            <p:spPr bwMode="auto">
              <a:xfrm>
                <a:off x="10750" y="7592"/>
                <a:ext cx="654" cy="62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3"/>
                  </a:cxn>
                  <a:cxn ang="0">
                    <a:pos x="21" y="5"/>
                  </a:cxn>
                  <a:cxn ang="0">
                    <a:pos x="19" y="13"/>
                  </a:cxn>
                  <a:cxn ang="0">
                    <a:pos x="19" y="15"/>
                  </a:cxn>
                  <a:cxn ang="0">
                    <a:pos x="18" y="19"/>
                  </a:cxn>
                  <a:cxn ang="0">
                    <a:pos x="15" y="22"/>
                  </a:cxn>
                  <a:cxn ang="0">
                    <a:pos x="13" y="23"/>
                  </a:cxn>
                  <a:cxn ang="0">
                    <a:pos x="11" y="24"/>
                  </a:cxn>
                  <a:cxn ang="0">
                    <a:pos x="10" y="26"/>
                  </a:cxn>
                  <a:cxn ang="0">
                    <a:pos x="9" y="30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8"/>
                  </a:cxn>
                  <a:cxn ang="0">
                    <a:pos x="2" y="41"/>
                  </a:cxn>
                  <a:cxn ang="0">
                    <a:pos x="0" y="43"/>
                  </a:cxn>
                  <a:cxn ang="0">
                    <a:pos x="0" y="46"/>
                  </a:cxn>
                  <a:cxn ang="0">
                    <a:pos x="3" y="51"/>
                  </a:cxn>
                  <a:cxn ang="0">
                    <a:pos x="6" y="54"/>
                  </a:cxn>
                  <a:cxn ang="0">
                    <a:pos x="8" y="54"/>
                  </a:cxn>
                  <a:cxn ang="0">
                    <a:pos x="8" y="55"/>
                  </a:cxn>
                  <a:cxn ang="0">
                    <a:pos x="10" y="55"/>
                  </a:cxn>
                  <a:cxn ang="0">
                    <a:pos x="10" y="57"/>
                  </a:cxn>
                  <a:cxn ang="0">
                    <a:pos x="15" y="60"/>
                  </a:cxn>
                  <a:cxn ang="0">
                    <a:pos x="18" y="59"/>
                  </a:cxn>
                  <a:cxn ang="0">
                    <a:pos x="19" y="57"/>
                  </a:cxn>
                  <a:cxn ang="0">
                    <a:pos x="21" y="59"/>
                  </a:cxn>
                  <a:cxn ang="0">
                    <a:pos x="25" y="57"/>
                  </a:cxn>
                  <a:cxn ang="0">
                    <a:pos x="26" y="55"/>
                  </a:cxn>
                  <a:cxn ang="0">
                    <a:pos x="30" y="53"/>
                  </a:cxn>
                  <a:cxn ang="0">
                    <a:pos x="33" y="51"/>
                  </a:cxn>
                  <a:cxn ang="0">
                    <a:pos x="33" y="48"/>
                  </a:cxn>
                  <a:cxn ang="0">
                    <a:pos x="38" y="32"/>
                  </a:cxn>
                  <a:cxn ang="0">
                    <a:pos x="40" y="33"/>
                  </a:cxn>
                  <a:cxn ang="0">
                    <a:pos x="41" y="35"/>
                  </a:cxn>
                  <a:cxn ang="0">
                    <a:pos x="44" y="32"/>
                  </a:cxn>
                  <a:cxn ang="0">
                    <a:pos x="46" y="27"/>
                  </a:cxn>
                  <a:cxn ang="0">
                    <a:pos x="49" y="25"/>
                  </a:cxn>
                  <a:cxn ang="0">
                    <a:pos x="51" y="23"/>
                  </a:cxn>
                  <a:cxn ang="0">
                    <a:pos x="52" y="20"/>
                  </a:cxn>
                  <a:cxn ang="0">
                    <a:pos x="52" y="19"/>
                  </a:cxn>
                  <a:cxn ang="0">
                    <a:pos x="52" y="15"/>
                  </a:cxn>
                  <a:cxn ang="0">
                    <a:pos x="59" y="19"/>
                  </a:cxn>
                  <a:cxn ang="0">
                    <a:pos x="60" y="19"/>
                  </a:cxn>
                  <a:cxn ang="0">
                    <a:pos x="59" y="13"/>
                  </a:cxn>
                  <a:cxn ang="0">
                    <a:pos x="58" y="11"/>
                  </a:cxn>
                  <a:cxn ang="0">
                    <a:pos x="56" y="11"/>
                  </a:cxn>
                  <a:cxn ang="0">
                    <a:pos x="51" y="12"/>
                  </a:cxn>
                  <a:cxn ang="0">
                    <a:pos x="49" y="14"/>
                  </a:cxn>
                  <a:cxn ang="0">
                    <a:pos x="46" y="13"/>
                  </a:cxn>
                  <a:cxn ang="0">
                    <a:pos x="45" y="15"/>
                  </a:cxn>
                  <a:cxn ang="0">
                    <a:pos x="42" y="17"/>
                  </a:cxn>
                  <a:cxn ang="0">
                    <a:pos x="39" y="20"/>
                  </a:cxn>
                  <a:cxn ang="0">
                    <a:pos x="36" y="13"/>
                  </a:cxn>
                  <a:cxn ang="0">
                    <a:pos x="21" y="0"/>
                  </a:cxn>
                </a:cxnLst>
                <a:rect l="0" t="0" r="r" b="b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pattFill prst="pct75">
                <a:fgClr>
                  <a:srgbClr val="AA1202"/>
                </a:fgClr>
                <a:bgClr>
                  <a:srgbClr val="000000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7" name="Freeform 45"/>
              <p:cNvSpPr>
                <a:spLocks/>
              </p:cNvSpPr>
              <p:nvPr/>
            </p:nvSpPr>
            <p:spPr bwMode="auto">
              <a:xfrm>
                <a:off x="9148" y="9111"/>
                <a:ext cx="821" cy="690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44" y="10"/>
                  </a:cxn>
                  <a:cxn ang="0">
                    <a:pos x="43" y="13"/>
                  </a:cxn>
                  <a:cxn ang="0">
                    <a:pos x="40" y="22"/>
                  </a:cxn>
                  <a:cxn ang="0">
                    <a:pos x="64" y="33"/>
                  </a:cxn>
                  <a:cxn ang="0">
                    <a:pos x="64" y="40"/>
                  </a:cxn>
                  <a:cxn ang="0">
                    <a:pos x="63" y="45"/>
                  </a:cxn>
                  <a:cxn ang="0">
                    <a:pos x="58" y="44"/>
                  </a:cxn>
                  <a:cxn ang="0">
                    <a:pos x="56" y="49"/>
                  </a:cxn>
                  <a:cxn ang="0">
                    <a:pos x="62" y="48"/>
                  </a:cxn>
                  <a:cxn ang="0">
                    <a:pos x="66" y="47"/>
                  </a:cxn>
                  <a:cxn ang="0">
                    <a:pos x="64" y="49"/>
                  </a:cxn>
                  <a:cxn ang="0">
                    <a:pos x="66" y="51"/>
                  </a:cxn>
                  <a:cxn ang="0">
                    <a:pos x="71" y="47"/>
                  </a:cxn>
                  <a:cxn ang="0">
                    <a:pos x="74" y="48"/>
                  </a:cxn>
                  <a:cxn ang="0">
                    <a:pos x="73" y="51"/>
                  </a:cxn>
                  <a:cxn ang="0">
                    <a:pos x="68" y="56"/>
                  </a:cxn>
                  <a:cxn ang="0">
                    <a:pos x="71" y="60"/>
                  </a:cxn>
                  <a:cxn ang="0">
                    <a:pos x="77" y="65"/>
                  </a:cxn>
                  <a:cxn ang="0">
                    <a:pos x="71" y="63"/>
                  </a:cxn>
                  <a:cxn ang="0">
                    <a:pos x="64" y="59"/>
                  </a:cxn>
                  <a:cxn ang="0">
                    <a:pos x="61" y="62"/>
                  </a:cxn>
                  <a:cxn ang="0">
                    <a:pos x="60" y="65"/>
                  </a:cxn>
                  <a:cxn ang="0">
                    <a:pos x="57" y="63"/>
                  </a:cxn>
                  <a:cxn ang="0">
                    <a:pos x="54" y="63"/>
                  </a:cxn>
                  <a:cxn ang="0">
                    <a:pos x="49" y="64"/>
                  </a:cxn>
                  <a:cxn ang="0">
                    <a:pos x="41" y="59"/>
                  </a:cxn>
                  <a:cxn ang="0">
                    <a:pos x="38" y="57"/>
                  </a:cxn>
                  <a:cxn ang="0">
                    <a:pos x="37" y="56"/>
                  </a:cxn>
                  <a:cxn ang="0">
                    <a:pos x="34" y="55"/>
                  </a:cxn>
                  <a:cxn ang="0">
                    <a:pos x="33" y="54"/>
                  </a:cxn>
                  <a:cxn ang="0">
                    <a:pos x="31" y="58"/>
                  </a:cxn>
                  <a:cxn ang="0">
                    <a:pos x="15" y="56"/>
                  </a:cxn>
                  <a:cxn ang="0">
                    <a:pos x="4" y="55"/>
                  </a:cxn>
                  <a:cxn ang="0">
                    <a:pos x="5" y="53"/>
                  </a:cxn>
                  <a:cxn ang="0">
                    <a:pos x="6" y="46"/>
                  </a:cxn>
                  <a:cxn ang="0">
                    <a:pos x="6" y="42"/>
                  </a:cxn>
                  <a:cxn ang="0">
                    <a:pos x="9" y="37"/>
                  </a:cxn>
                  <a:cxn ang="0">
                    <a:pos x="7" y="30"/>
                  </a:cxn>
                  <a:cxn ang="0">
                    <a:pos x="6" y="28"/>
                  </a:cxn>
                  <a:cxn ang="0">
                    <a:pos x="4" y="25"/>
                  </a:cxn>
                  <a:cxn ang="0">
                    <a:pos x="1" y="19"/>
                  </a:cxn>
                  <a:cxn ang="0">
                    <a:pos x="0" y="1"/>
                  </a:cxn>
                </a:cxnLst>
                <a:rect l="0" t="0" r="r" b="b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Freeform 46" descr="20%"/>
              <p:cNvSpPr>
                <a:spLocks/>
              </p:cNvSpPr>
              <p:nvPr/>
            </p:nvSpPr>
            <p:spPr bwMode="auto">
              <a:xfrm>
                <a:off x="9543" y="8722"/>
                <a:ext cx="501" cy="86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2" y="5"/>
                  </a:cxn>
                  <a:cxn ang="0">
                    <a:pos x="12" y="8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6" y="17"/>
                  </a:cxn>
                  <a:cxn ang="0">
                    <a:pos x="6" y="19"/>
                  </a:cxn>
                  <a:cxn ang="0">
                    <a:pos x="5" y="21"/>
                  </a:cxn>
                  <a:cxn ang="0">
                    <a:pos x="5" y="22"/>
                  </a:cxn>
                  <a:cxn ang="0">
                    <a:pos x="4" y="25"/>
                  </a:cxn>
                  <a:cxn ang="0">
                    <a:pos x="3" y="27"/>
                  </a:cxn>
                  <a:cxn ang="0">
                    <a:pos x="4" y="30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5" y="34"/>
                  </a:cxn>
                  <a:cxn ang="0">
                    <a:pos x="5" y="34"/>
                  </a:cxn>
                  <a:cxn ang="0">
                    <a:pos x="4" y="36"/>
                  </a:cxn>
                  <a:cxn ang="0">
                    <a:pos x="5" y="37"/>
                  </a:cxn>
                  <a:cxn ang="0">
                    <a:pos x="4" y="38"/>
                  </a:cxn>
                  <a:cxn ang="0">
                    <a:pos x="6" y="42"/>
                  </a:cxn>
                  <a:cxn ang="0">
                    <a:pos x="6" y="45"/>
                  </a:cxn>
                  <a:cxn ang="0">
                    <a:pos x="7" y="47"/>
                  </a:cxn>
                  <a:cxn ang="0">
                    <a:pos x="8" y="48"/>
                  </a:cxn>
                  <a:cxn ang="0">
                    <a:pos x="8" y="49"/>
                  </a:cxn>
                  <a:cxn ang="0">
                    <a:pos x="6" y="50"/>
                  </a:cxn>
                  <a:cxn ang="0">
                    <a:pos x="6" y="51"/>
                  </a:cxn>
                  <a:cxn ang="0">
                    <a:pos x="5" y="54"/>
                  </a:cxn>
                  <a:cxn ang="0">
                    <a:pos x="3" y="59"/>
                  </a:cxn>
                  <a:cxn ang="0">
                    <a:pos x="0" y="66"/>
                  </a:cxn>
                  <a:cxn ang="0">
                    <a:pos x="0" y="71"/>
                  </a:cxn>
                  <a:cxn ang="0">
                    <a:pos x="27" y="70"/>
                  </a:cxn>
                  <a:cxn ang="0">
                    <a:pos x="27" y="71"/>
                  </a:cxn>
                  <a:cxn ang="0">
                    <a:pos x="26" y="73"/>
                  </a:cxn>
                  <a:cxn ang="0">
                    <a:pos x="27" y="77"/>
                  </a:cxn>
                  <a:cxn ang="0">
                    <a:pos x="29" y="80"/>
                  </a:cxn>
                  <a:cxn ang="0">
                    <a:pos x="30" y="83"/>
                  </a:cxn>
                  <a:cxn ang="0">
                    <a:pos x="32" y="83"/>
                  </a:cxn>
                  <a:cxn ang="0">
                    <a:pos x="35" y="81"/>
                  </a:cxn>
                  <a:cxn ang="0">
                    <a:pos x="41" y="79"/>
                  </a:cxn>
                  <a:cxn ang="0">
                    <a:pos x="43" y="79"/>
                  </a:cxn>
                  <a:cxn ang="0">
                    <a:pos x="45" y="78"/>
                  </a:cxn>
                  <a:cxn ang="0">
                    <a:pos x="46" y="79"/>
                  </a:cxn>
                  <a:cxn ang="0">
                    <a:pos x="47" y="80"/>
                  </a:cxn>
                  <a:cxn ang="0">
                    <a:pos x="47" y="79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5" y="2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pattFill prst="pct20">
                <a:fgClr>
                  <a:srgbClr val="000000"/>
                </a:fgClr>
                <a:bgClr>
                  <a:srgbClr val="AA1202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9" name="Freeform 47"/>
              <p:cNvSpPr>
                <a:spLocks/>
              </p:cNvSpPr>
              <p:nvPr/>
            </p:nvSpPr>
            <p:spPr bwMode="auto">
              <a:xfrm>
                <a:off x="10935" y="7218"/>
                <a:ext cx="841" cy="533"/>
              </a:xfrm>
              <a:custGeom>
                <a:avLst/>
                <a:gdLst/>
                <a:ahLst/>
                <a:cxnLst>
                  <a:cxn ang="0">
                    <a:pos x="19" y="49"/>
                  </a:cxn>
                  <a:cxn ang="0">
                    <a:pos x="55" y="42"/>
                  </a:cxn>
                  <a:cxn ang="0">
                    <a:pos x="66" y="40"/>
                  </a:cxn>
                  <a:cxn ang="0">
                    <a:pos x="67" y="40"/>
                  </a:cxn>
                  <a:cxn ang="0">
                    <a:pos x="67" y="39"/>
                  </a:cxn>
                  <a:cxn ang="0">
                    <a:pos x="67" y="38"/>
                  </a:cxn>
                  <a:cxn ang="0">
                    <a:pos x="68" y="37"/>
                  </a:cxn>
                  <a:cxn ang="0">
                    <a:pos x="70" y="37"/>
                  </a:cxn>
                  <a:cxn ang="0">
                    <a:pos x="71" y="37"/>
                  </a:cxn>
                  <a:cxn ang="0">
                    <a:pos x="74" y="35"/>
                  </a:cxn>
                  <a:cxn ang="0">
                    <a:pos x="74" y="33"/>
                  </a:cxn>
                  <a:cxn ang="0">
                    <a:pos x="77" y="31"/>
                  </a:cxn>
                  <a:cxn ang="0">
                    <a:pos x="79" y="30"/>
                  </a:cxn>
                  <a:cxn ang="0">
                    <a:pos x="79" y="29"/>
                  </a:cxn>
                  <a:cxn ang="0">
                    <a:pos x="77" y="28"/>
                  </a:cxn>
                  <a:cxn ang="0">
                    <a:pos x="76" y="27"/>
                  </a:cxn>
                  <a:cxn ang="0">
                    <a:pos x="75" y="27"/>
                  </a:cxn>
                  <a:cxn ang="0">
                    <a:pos x="75" y="26"/>
                  </a:cxn>
                  <a:cxn ang="0">
                    <a:pos x="73" y="26"/>
                  </a:cxn>
                  <a:cxn ang="0">
                    <a:pos x="73" y="24"/>
                  </a:cxn>
                  <a:cxn ang="0">
                    <a:pos x="71" y="24"/>
                  </a:cxn>
                  <a:cxn ang="0">
                    <a:pos x="71" y="23"/>
                  </a:cxn>
                  <a:cxn ang="0">
                    <a:pos x="71" y="20"/>
                  </a:cxn>
                  <a:cxn ang="0">
                    <a:pos x="72" y="20"/>
                  </a:cxn>
                  <a:cxn ang="0">
                    <a:pos x="71" y="18"/>
                  </a:cxn>
                  <a:cxn ang="0">
                    <a:pos x="70" y="17"/>
                  </a:cxn>
                  <a:cxn ang="0">
                    <a:pos x="70" y="17"/>
                  </a:cxn>
                  <a:cxn ang="0">
                    <a:pos x="71" y="16"/>
                  </a:cxn>
                  <a:cxn ang="0">
                    <a:pos x="72" y="15"/>
                  </a:cxn>
                  <a:cxn ang="0">
                    <a:pos x="73" y="12"/>
                  </a:cxn>
                  <a:cxn ang="0">
                    <a:pos x="73" y="11"/>
                  </a:cxn>
                  <a:cxn ang="0">
                    <a:pos x="74" y="10"/>
                  </a:cxn>
                  <a:cxn ang="0">
                    <a:pos x="74" y="9"/>
                  </a:cxn>
                  <a:cxn ang="0">
                    <a:pos x="73" y="9"/>
                  </a:cxn>
                  <a:cxn ang="0">
                    <a:pos x="70" y="8"/>
                  </a:cxn>
                  <a:cxn ang="0">
                    <a:pos x="70" y="8"/>
                  </a:cxn>
                  <a:cxn ang="0">
                    <a:pos x="69" y="7"/>
                  </a:cxn>
                  <a:cxn ang="0">
                    <a:pos x="69" y="6"/>
                  </a:cxn>
                  <a:cxn ang="0">
                    <a:pos x="67" y="3"/>
                  </a:cxn>
                  <a:cxn ang="0">
                    <a:pos x="66" y="3"/>
                  </a:cxn>
                  <a:cxn ang="0">
                    <a:pos x="66" y="2"/>
                  </a:cxn>
                  <a:cxn ang="0">
                    <a:pos x="65" y="2"/>
                  </a:cxn>
                  <a:cxn ang="0">
                    <a:pos x="65" y="2"/>
                  </a:cxn>
                  <a:cxn ang="0">
                    <a:pos x="65" y="1"/>
                  </a:cxn>
                  <a:cxn ang="0">
                    <a:pos x="64" y="0"/>
                  </a:cxn>
                  <a:cxn ang="0">
                    <a:pos x="9" y="11"/>
                  </a:cxn>
                  <a:cxn ang="0">
                    <a:pos x="8" y="7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3" y="11"/>
                  </a:cxn>
                  <a:cxn ang="0">
                    <a:pos x="1" y="13"/>
                  </a:cxn>
                  <a:cxn ang="0">
                    <a:pos x="0" y="14"/>
                  </a:cxn>
                  <a:cxn ang="0">
                    <a:pos x="4" y="36"/>
                  </a:cxn>
                  <a:cxn ang="0">
                    <a:pos x="6" y="51"/>
                  </a:cxn>
                  <a:cxn ang="0">
                    <a:pos x="19" y="49"/>
                  </a:cxn>
                  <a:cxn ang="0">
                    <a:pos x="19" y="49"/>
                  </a:cxn>
                </a:cxnLst>
                <a:rect l="0" t="0" r="r" b="b"/>
                <a:pathLst>
                  <a:path w="79" h="51">
                    <a:moveTo>
                      <a:pt x="19" y="49"/>
                    </a:moveTo>
                    <a:lnTo>
                      <a:pt x="55" y="42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74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2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70" y="8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6"/>
                    </a:lnTo>
                    <a:lnTo>
                      <a:pt x="6" y="51"/>
                    </a:lnTo>
                    <a:lnTo>
                      <a:pt x="19" y="49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48"/>
              <p:cNvSpPr>
                <a:spLocks/>
              </p:cNvSpPr>
              <p:nvPr/>
            </p:nvSpPr>
            <p:spPr bwMode="auto">
              <a:xfrm>
                <a:off x="10654" y="7751"/>
                <a:ext cx="1089" cy="615"/>
              </a:xfrm>
              <a:custGeom>
                <a:avLst/>
                <a:gdLst/>
                <a:ahLst/>
                <a:cxnLst>
                  <a:cxn ang="0">
                    <a:pos x="31" y="55"/>
                  </a:cxn>
                  <a:cxn ang="0">
                    <a:pos x="26" y="56"/>
                  </a:cxn>
                  <a:cxn ang="0">
                    <a:pos x="22" y="56"/>
                  </a:cxn>
                  <a:cxn ang="0">
                    <a:pos x="5" y="56"/>
                  </a:cxn>
                  <a:cxn ang="0">
                    <a:pos x="9" y="52"/>
                  </a:cxn>
                  <a:cxn ang="0">
                    <a:pos x="10" y="49"/>
                  </a:cxn>
                  <a:cxn ang="0">
                    <a:pos x="19" y="40"/>
                  </a:cxn>
                  <a:cxn ang="0">
                    <a:pos x="21" y="44"/>
                  </a:cxn>
                  <a:cxn ang="0">
                    <a:pos x="27" y="44"/>
                  </a:cxn>
                  <a:cxn ang="0">
                    <a:pos x="29" y="43"/>
                  </a:cxn>
                  <a:cxn ang="0">
                    <a:pos x="34" y="42"/>
                  </a:cxn>
                  <a:cxn ang="0">
                    <a:pos x="36" y="41"/>
                  </a:cxn>
                  <a:cxn ang="0">
                    <a:pos x="42" y="36"/>
                  </a:cxn>
                  <a:cxn ang="0">
                    <a:pos x="44" y="28"/>
                  </a:cxn>
                  <a:cxn ang="0">
                    <a:pos x="49" y="18"/>
                  </a:cxn>
                  <a:cxn ang="0">
                    <a:pos x="52" y="19"/>
                  </a:cxn>
                  <a:cxn ang="0">
                    <a:pos x="55" y="12"/>
                  </a:cxn>
                  <a:cxn ang="0">
                    <a:pos x="59" y="10"/>
                  </a:cxn>
                  <a:cxn ang="0">
                    <a:pos x="61" y="5"/>
                  </a:cxn>
                  <a:cxn ang="0">
                    <a:pos x="61" y="1"/>
                  </a:cxn>
                  <a:cxn ang="0">
                    <a:pos x="68" y="4"/>
                  </a:cxn>
                  <a:cxn ang="0">
                    <a:pos x="70" y="1"/>
                  </a:cxn>
                  <a:cxn ang="0">
                    <a:pos x="73" y="2"/>
                  </a:cxn>
                  <a:cxn ang="0">
                    <a:pos x="76" y="4"/>
                  </a:cxn>
                  <a:cxn ang="0">
                    <a:pos x="80" y="8"/>
                  </a:cxn>
                  <a:cxn ang="0">
                    <a:pos x="77" y="14"/>
                  </a:cxn>
                  <a:cxn ang="0">
                    <a:pos x="81" y="15"/>
                  </a:cxn>
                  <a:cxn ang="0">
                    <a:pos x="84" y="17"/>
                  </a:cxn>
                  <a:cxn ang="0">
                    <a:pos x="87" y="18"/>
                  </a:cxn>
                  <a:cxn ang="0">
                    <a:pos x="93" y="20"/>
                  </a:cxn>
                  <a:cxn ang="0">
                    <a:pos x="93" y="23"/>
                  </a:cxn>
                  <a:cxn ang="0">
                    <a:pos x="92" y="26"/>
                  </a:cxn>
                  <a:cxn ang="0">
                    <a:pos x="95" y="29"/>
                  </a:cxn>
                  <a:cxn ang="0">
                    <a:pos x="93" y="30"/>
                  </a:cxn>
                  <a:cxn ang="0">
                    <a:pos x="94" y="31"/>
                  </a:cxn>
                  <a:cxn ang="0">
                    <a:pos x="92" y="32"/>
                  </a:cxn>
                  <a:cxn ang="0">
                    <a:pos x="94" y="33"/>
                  </a:cxn>
                  <a:cxn ang="0">
                    <a:pos x="94" y="36"/>
                  </a:cxn>
                  <a:cxn ang="0">
                    <a:pos x="92" y="36"/>
                  </a:cxn>
                  <a:cxn ang="0">
                    <a:pos x="96" y="37"/>
                  </a:cxn>
                  <a:cxn ang="0">
                    <a:pos x="100" y="36"/>
                  </a:cxn>
                  <a:cxn ang="0">
                    <a:pos x="101" y="42"/>
                  </a:cxn>
                  <a:cxn ang="0">
                    <a:pos x="101" y="43"/>
                  </a:cxn>
                </a:cxnLst>
                <a:rect l="0" t="0" r="r" b="b"/>
                <a:pathLst>
                  <a:path w="102" h="59">
                    <a:moveTo>
                      <a:pt x="101" y="43"/>
                    </a:moveTo>
                    <a:lnTo>
                      <a:pt x="67" y="50"/>
                    </a:lnTo>
                    <a:lnTo>
                      <a:pt x="31" y="55"/>
                    </a:lnTo>
                    <a:lnTo>
                      <a:pt x="31" y="55"/>
                    </a:lnTo>
                    <a:lnTo>
                      <a:pt x="29" y="56"/>
                    </a:lnTo>
                    <a:lnTo>
                      <a:pt x="26" y="56"/>
                    </a:lnTo>
                    <a:lnTo>
                      <a:pt x="26" y="55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0" y="41"/>
                    </a:lnTo>
                    <a:lnTo>
                      <a:pt x="19" y="42"/>
                    </a:lnTo>
                    <a:lnTo>
                      <a:pt x="21" y="44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8" y="42"/>
                    </a:lnTo>
                    <a:lnTo>
                      <a:pt x="29" y="43"/>
                    </a:lnTo>
                    <a:lnTo>
                      <a:pt x="30" y="44"/>
                    </a:lnTo>
                    <a:lnTo>
                      <a:pt x="31" y="43"/>
                    </a:lnTo>
                    <a:lnTo>
                      <a:pt x="34" y="42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6" y="41"/>
                    </a:lnTo>
                    <a:lnTo>
                      <a:pt x="39" y="38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1" y="35"/>
                    </a:lnTo>
                    <a:lnTo>
                      <a:pt x="42" y="33"/>
                    </a:lnTo>
                    <a:lnTo>
                      <a:pt x="44" y="2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20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4" y="13"/>
                    </a:lnTo>
                    <a:lnTo>
                      <a:pt x="55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4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2"/>
                    </a:lnTo>
                    <a:lnTo>
                      <a:pt x="72" y="3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8" y="12"/>
                    </a:lnTo>
                    <a:lnTo>
                      <a:pt x="77" y="14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7" y="18"/>
                    </a:lnTo>
                    <a:lnTo>
                      <a:pt x="90" y="20"/>
                    </a:lnTo>
                    <a:lnTo>
                      <a:pt x="93" y="20"/>
                    </a:lnTo>
                    <a:lnTo>
                      <a:pt x="94" y="22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9"/>
                    </a:lnTo>
                    <a:lnTo>
                      <a:pt x="95" y="29"/>
                    </a:lnTo>
                    <a:lnTo>
                      <a:pt x="95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31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3" y="33"/>
                    </a:lnTo>
                    <a:lnTo>
                      <a:pt x="94" y="33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2" y="35"/>
                    </a:lnTo>
                    <a:lnTo>
                      <a:pt x="92" y="36"/>
                    </a:lnTo>
                    <a:lnTo>
                      <a:pt x="93" y="37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7" y="36"/>
                    </a:lnTo>
                    <a:lnTo>
                      <a:pt x="99" y="36"/>
                    </a:lnTo>
                    <a:lnTo>
                      <a:pt x="100" y="36"/>
                    </a:lnTo>
                    <a:lnTo>
                      <a:pt x="101" y="37"/>
                    </a:lnTo>
                    <a:lnTo>
                      <a:pt x="102" y="41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1" y="4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Freeform 49"/>
              <p:cNvSpPr>
                <a:spLocks/>
              </p:cNvSpPr>
              <p:nvPr/>
            </p:nvSpPr>
            <p:spPr bwMode="auto">
              <a:xfrm>
                <a:off x="7758" y="7301"/>
                <a:ext cx="1189" cy="57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0"/>
                  </a:cxn>
                  <a:cxn ang="0">
                    <a:pos x="72" y="3"/>
                  </a:cxn>
                  <a:cxn ang="0">
                    <a:pos x="74" y="6"/>
                  </a:cxn>
                  <a:cxn ang="0">
                    <a:pos x="76" y="6"/>
                  </a:cxn>
                  <a:cxn ang="0">
                    <a:pos x="78" y="5"/>
                  </a:cxn>
                  <a:cxn ang="0">
                    <a:pos x="79" y="6"/>
                  </a:cxn>
                  <a:cxn ang="0">
                    <a:pos x="80" y="9"/>
                  </a:cxn>
                  <a:cxn ang="0">
                    <a:pos x="82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7" y="7"/>
                  </a:cxn>
                  <a:cxn ang="0">
                    <a:pos x="89" y="8"/>
                  </a:cxn>
                  <a:cxn ang="0">
                    <a:pos x="94" y="11"/>
                  </a:cxn>
                  <a:cxn ang="0">
                    <a:pos x="97" y="13"/>
                  </a:cxn>
                  <a:cxn ang="0">
                    <a:pos x="97" y="15"/>
                  </a:cxn>
                  <a:cxn ang="0">
                    <a:pos x="99" y="16"/>
                  </a:cxn>
                  <a:cxn ang="0">
                    <a:pos x="99" y="17"/>
                  </a:cxn>
                  <a:cxn ang="0">
                    <a:pos x="98" y="19"/>
                  </a:cxn>
                  <a:cxn ang="0">
                    <a:pos x="99" y="21"/>
                  </a:cxn>
                  <a:cxn ang="0">
                    <a:pos x="100" y="24"/>
                  </a:cxn>
                  <a:cxn ang="0">
                    <a:pos x="101" y="25"/>
                  </a:cxn>
                  <a:cxn ang="0">
                    <a:pos x="101" y="26"/>
                  </a:cxn>
                  <a:cxn ang="0">
                    <a:pos x="101" y="28"/>
                  </a:cxn>
                  <a:cxn ang="0">
                    <a:pos x="103" y="29"/>
                  </a:cxn>
                  <a:cxn ang="0">
                    <a:pos x="104" y="30"/>
                  </a:cxn>
                  <a:cxn ang="0">
                    <a:pos x="103" y="32"/>
                  </a:cxn>
                  <a:cxn ang="0">
                    <a:pos x="103" y="34"/>
                  </a:cxn>
                  <a:cxn ang="0">
                    <a:pos x="105" y="35"/>
                  </a:cxn>
                  <a:cxn ang="0">
                    <a:pos x="105" y="37"/>
                  </a:cxn>
                  <a:cxn ang="0">
                    <a:pos x="104" y="38"/>
                  </a:cxn>
                  <a:cxn ang="0">
                    <a:pos x="105" y="39"/>
                  </a:cxn>
                  <a:cxn ang="0">
                    <a:pos x="106" y="41"/>
                  </a:cxn>
                  <a:cxn ang="0">
                    <a:pos x="105" y="42"/>
                  </a:cxn>
                  <a:cxn ang="0">
                    <a:pos x="106" y="44"/>
                  </a:cxn>
                  <a:cxn ang="0">
                    <a:pos x="106" y="45"/>
                  </a:cxn>
                  <a:cxn ang="0">
                    <a:pos x="107" y="46"/>
                  </a:cxn>
                  <a:cxn ang="0">
                    <a:pos x="108" y="48"/>
                  </a:cxn>
                  <a:cxn ang="0">
                    <a:pos x="109" y="50"/>
                  </a:cxn>
                  <a:cxn ang="0">
                    <a:pos x="111" y="52"/>
                  </a:cxn>
                  <a:cxn ang="0">
                    <a:pos x="111" y="53"/>
                  </a:cxn>
                  <a:cxn ang="0">
                    <a:pos x="111" y="54"/>
                  </a:cxn>
                  <a:cxn ang="0">
                    <a:pos x="111" y="55"/>
                  </a:cxn>
                  <a:cxn ang="0">
                    <a:pos x="25" y="53"/>
                  </a:cxn>
                  <a:cxn ang="0">
                    <a:pos x="26" y="36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2" name="Freeform 50"/>
              <p:cNvSpPr>
                <a:spLocks/>
              </p:cNvSpPr>
              <p:nvPr/>
            </p:nvSpPr>
            <p:spPr bwMode="auto">
              <a:xfrm>
                <a:off x="7843" y="8377"/>
                <a:ext cx="1240" cy="62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0" y="9"/>
                  </a:cxn>
                  <a:cxn ang="0">
                    <a:pos x="40" y="44"/>
                  </a:cxn>
                  <a:cxn ang="0">
                    <a:pos x="42" y="45"/>
                  </a:cxn>
                  <a:cxn ang="0">
                    <a:pos x="45" y="48"/>
                  </a:cxn>
                  <a:cxn ang="0">
                    <a:pos x="48" y="47"/>
                  </a:cxn>
                  <a:cxn ang="0">
                    <a:pos x="50" y="48"/>
                  </a:cxn>
                  <a:cxn ang="0">
                    <a:pos x="51" y="50"/>
                  </a:cxn>
                  <a:cxn ang="0">
                    <a:pos x="55" y="51"/>
                  </a:cxn>
                  <a:cxn ang="0">
                    <a:pos x="57" y="52"/>
                  </a:cxn>
                  <a:cxn ang="0">
                    <a:pos x="59" y="51"/>
                  </a:cxn>
                  <a:cxn ang="0">
                    <a:pos x="61" y="53"/>
                  </a:cxn>
                  <a:cxn ang="0">
                    <a:pos x="65" y="53"/>
                  </a:cxn>
                  <a:cxn ang="0">
                    <a:pos x="67" y="55"/>
                  </a:cxn>
                  <a:cxn ang="0">
                    <a:pos x="68" y="57"/>
                  </a:cxn>
                  <a:cxn ang="0">
                    <a:pos x="71" y="56"/>
                  </a:cxn>
                  <a:cxn ang="0">
                    <a:pos x="75" y="58"/>
                  </a:cxn>
                  <a:cxn ang="0">
                    <a:pos x="77" y="57"/>
                  </a:cxn>
                  <a:cxn ang="0">
                    <a:pos x="79" y="57"/>
                  </a:cxn>
                  <a:cxn ang="0">
                    <a:pos x="79" y="60"/>
                  </a:cxn>
                  <a:cxn ang="0">
                    <a:pos x="80" y="58"/>
                  </a:cxn>
                  <a:cxn ang="0">
                    <a:pos x="82" y="56"/>
                  </a:cxn>
                  <a:cxn ang="0">
                    <a:pos x="83" y="57"/>
                  </a:cxn>
                  <a:cxn ang="0">
                    <a:pos x="85" y="58"/>
                  </a:cxn>
                  <a:cxn ang="0">
                    <a:pos x="87" y="57"/>
                  </a:cxn>
                  <a:cxn ang="0">
                    <a:pos x="87" y="58"/>
                  </a:cxn>
                  <a:cxn ang="0">
                    <a:pos x="90" y="60"/>
                  </a:cxn>
                  <a:cxn ang="0">
                    <a:pos x="93" y="58"/>
                  </a:cxn>
                  <a:cxn ang="0">
                    <a:pos x="99" y="56"/>
                  </a:cxn>
                  <a:cxn ang="0">
                    <a:pos x="101" y="56"/>
                  </a:cxn>
                  <a:cxn ang="0">
                    <a:pos x="106" y="56"/>
                  </a:cxn>
                  <a:cxn ang="0">
                    <a:pos x="113" y="59"/>
                  </a:cxn>
                  <a:cxn ang="0">
                    <a:pos x="115" y="60"/>
                  </a:cxn>
                  <a:cxn ang="0">
                    <a:pos x="116" y="31"/>
                  </a:cxn>
                  <a:cxn ang="0">
                    <a:pos x="114" y="3"/>
                  </a:cxn>
                </a:cxnLst>
                <a:rect l="0" t="0" r="r" b="b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lnTo>
                      <a:pt x="114" y="3"/>
                    </a:lnTo>
                    <a:close/>
                  </a:path>
                </a:pathLst>
              </a:custGeom>
              <a:pattFill prst="pct75">
                <a:fgClr>
                  <a:srgbClr val="AA1202"/>
                </a:fgClr>
                <a:bgClr>
                  <a:srgbClr val="000000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Freeform 51"/>
              <p:cNvSpPr>
                <a:spLocks/>
              </p:cNvSpPr>
              <p:nvPr/>
            </p:nvSpPr>
            <p:spPr bwMode="auto">
              <a:xfrm>
                <a:off x="8894" y="7751"/>
                <a:ext cx="957" cy="814"/>
              </a:xfrm>
              <a:custGeom>
                <a:avLst/>
                <a:gdLst/>
                <a:ahLst/>
                <a:cxnLst>
                  <a:cxn ang="0">
                    <a:pos x="76" y="69"/>
                  </a:cxn>
                  <a:cxn ang="0">
                    <a:pos x="77" y="71"/>
                  </a:cxn>
                  <a:cxn ang="0">
                    <a:pos x="77" y="74"/>
                  </a:cxn>
                  <a:cxn ang="0">
                    <a:pos x="74" y="77"/>
                  </a:cxn>
                  <a:cxn ang="0">
                    <a:pos x="83" y="78"/>
                  </a:cxn>
                  <a:cxn ang="0">
                    <a:pos x="83" y="74"/>
                  </a:cxn>
                  <a:cxn ang="0">
                    <a:pos x="85" y="69"/>
                  </a:cxn>
                  <a:cxn ang="0">
                    <a:pos x="88" y="67"/>
                  </a:cxn>
                  <a:cxn ang="0">
                    <a:pos x="89" y="67"/>
                  </a:cxn>
                  <a:cxn ang="0">
                    <a:pos x="90" y="61"/>
                  </a:cxn>
                  <a:cxn ang="0">
                    <a:pos x="89" y="60"/>
                  </a:cxn>
                  <a:cxn ang="0">
                    <a:pos x="88" y="59"/>
                  </a:cxn>
                  <a:cxn ang="0">
                    <a:pos x="87" y="60"/>
                  </a:cxn>
                  <a:cxn ang="0">
                    <a:pos x="84" y="56"/>
                  </a:cxn>
                  <a:cxn ang="0">
                    <a:pos x="85" y="54"/>
                  </a:cxn>
                  <a:cxn ang="0">
                    <a:pos x="84" y="52"/>
                  </a:cxn>
                  <a:cxn ang="0">
                    <a:pos x="79" y="46"/>
                  </a:cxn>
                  <a:cxn ang="0">
                    <a:pos x="74" y="43"/>
                  </a:cxn>
                  <a:cxn ang="0">
                    <a:pos x="71" y="38"/>
                  </a:cxn>
                  <a:cxn ang="0">
                    <a:pos x="74" y="34"/>
                  </a:cxn>
                  <a:cxn ang="0">
                    <a:pos x="74" y="30"/>
                  </a:cxn>
                  <a:cxn ang="0">
                    <a:pos x="70" y="27"/>
                  </a:cxn>
                  <a:cxn ang="0">
                    <a:pos x="68" y="29"/>
                  </a:cxn>
                  <a:cxn ang="0">
                    <a:pos x="65" y="22"/>
                  </a:cxn>
                  <a:cxn ang="0">
                    <a:pos x="60" y="18"/>
                  </a:cxn>
                  <a:cxn ang="0">
                    <a:pos x="56" y="13"/>
                  </a:cxn>
                  <a:cxn ang="0">
                    <a:pos x="55" y="6"/>
                  </a:cxn>
                  <a:cxn ang="0">
                    <a:pos x="55" y="4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11" y="16"/>
                  </a:cxn>
                  <a:cxn ang="0">
                    <a:pos x="9" y="20"/>
                  </a:cxn>
                  <a:cxn ang="0">
                    <a:pos x="11" y="22"/>
                  </a:cxn>
                  <a:cxn ang="0">
                    <a:pos x="13" y="26"/>
                  </a:cxn>
                  <a:cxn ang="0">
                    <a:pos x="15" y="27"/>
                  </a:cxn>
                  <a:cxn ang="0">
                    <a:pos x="16" y="72"/>
                  </a:cxn>
                </a:cxnLst>
                <a:rect l="0" t="0" r="r" b="b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4" name="Freeform 52"/>
              <p:cNvSpPr>
                <a:spLocks/>
              </p:cNvSpPr>
              <p:nvPr/>
            </p:nvSpPr>
            <p:spPr bwMode="auto">
              <a:xfrm>
                <a:off x="9798" y="7937"/>
                <a:ext cx="1062" cy="534"/>
              </a:xfrm>
              <a:custGeom>
                <a:avLst/>
                <a:gdLst/>
                <a:ahLst/>
                <a:cxnLst>
                  <a:cxn ang="0">
                    <a:pos x="20" y="49"/>
                  </a:cxn>
                  <a:cxn ang="0">
                    <a:pos x="19" y="47"/>
                  </a:cxn>
                  <a:cxn ang="0">
                    <a:pos x="22" y="47"/>
                  </a:cxn>
                  <a:cxn ang="0">
                    <a:pos x="80" y="41"/>
                  </a:cxn>
                  <a:cxn ang="0">
                    <a:pos x="85" y="38"/>
                  </a:cxn>
                  <a:cxn ang="0">
                    <a:pos x="89" y="35"/>
                  </a:cxn>
                  <a:cxn ang="0">
                    <a:pos x="89" y="33"/>
                  </a:cxn>
                  <a:cxn ang="0">
                    <a:pos x="90" y="31"/>
                  </a:cxn>
                  <a:cxn ang="0">
                    <a:pos x="99" y="23"/>
                  </a:cxn>
                  <a:cxn ang="0">
                    <a:pos x="98" y="22"/>
                  </a:cxn>
                  <a:cxn ang="0">
                    <a:pos x="97" y="21"/>
                  </a:cxn>
                  <a:cxn ang="0">
                    <a:pos x="95" y="20"/>
                  </a:cxn>
                  <a:cxn ang="0">
                    <a:pos x="94" y="20"/>
                  </a:cxn>
                  <a:cxn ang="0">
                    <a:pos x="90" y="14"/>
                  </a:cxn>
                  <a:cxn ang="0">
                    <a:pos x="89" y="12"/>
                  </a:cxn>
                  <a:cxn ang="0">
                    <a:pos x="89" y="8"/>
                  </a:cxn>
                  <a:cxn ang="0">
                    <a:pos x="87" y="7"/>
                  </a:cxn>
                  <a:cxn ang="0">
                    <a:pos x="84" y="4"/>
                  </a:cxn>
                  <a:cxn ang="0">
                    <a:pos x="82" y="4"/>
                  </a:cxn>
                  <a:cxn ang="0">
                    <a:pos x="81" y="6"/>
                  </a:cxn>
                  <a:cxn ang="0">
                    <a:pos x="78" y="6"/>
                  </a:cxn>
                  <a:cxn ang="0">
                    <a:pos x="75" y="6"/>
                  </a:cxn>
                  <a:cxn ang="0">
                    <a:pos x="71" y="5"/>
                  </a:cxn>
                  <a:cxn ang="0">
                    <a:pos x="66" y="4"/>
                  </a:cxn>
                  <a:cxn ang="0">
                    <a:pos x="63" y="0"/>
                  </a:cxn>
                  <a:cxn ang="0">
                    <a:pos x="61" y="1"/>
                  </a:cxn>
                  <a:cxn ang="0">
                    <a:pos x="58" y="0"/>
                  </a:cxn>
                  <a:cxn ang="0">
                    <a:pos x="58" y="2"/>
                  </a:cxn>
                  <a:cxn ang="0">
                    <a:pos x="58" y="6"/>
                  </a:cxn>
                  <a:cxn ang="0">
                    <a:pos x="55" y="8"/>
                  </a:cxn>
                  <a:cxn ang="0">
                    <a:pos x="51" y="8"/>
                  </a:cxn>
                  <a:cxn ang="0">
                    <a:pos x="46" y="18"/>
                  </a:cxn>
                  <a:cxn ang="0">
                    <a:pos x="42" y="21"/>
                  </a:cxn>
                  <a:cxn ang="0">
                    <a:pos x="39" y="19"/>
                  </a:cxn>
                  <a:cxn ang="0">
                    <a:pos x="37" y="24"/>
                  </a:cxn>
                  <a:cxn ang="0">
                    <a:pos x="35" y="24"/>
                  </a:cxn>
                  <a:cxn ang="0">
                    <a:pos x="32" y="23"/>
                  </a:cxn>
                  <a:cxn ang="0">
                    <a:pos x="30" y="26"/>
                  </a:cxn>
                  <a:cxn ang="0">
                    <a:pos x="26" y="24"/>
                  </a:cxn>
                  <a:cxn ang="0">
                    <a:pos x="20" y="25"/>
                  </a:cxn>
                  <a:cxn ang="0">
                    <a:pos x="20" y="27"/>
                  </a:cxn>
                  <a:cxn ang="0">
                    <a:pos x="18" y="27"/>
                  </a:cxn>
                  <a:cxn ang="0">
                    <a:pos x="18" y="27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8" y="33"/>
                  </a:cxn>
                  <a:cxn ang="0">
                    <a:pos x="12" y="34"/>
                  </a:cxn>
                  <a:cxn ang="0">
                    <a:pos x="13" y="40"/>
                  </a:cxn>
                  <a:cxn ang="0">
                    <a:pos x="10" y="39"/>
                  </a:cxn>
                  <a:cxn ang="0">
                    <a:pos x="6" y="38"/>
                  </a:cxn>
                  <a:cxn ang="0">
                    <a:pos x="4" y="42"/>
                  </a:cxn>
                  <a:cxn ang="0">
                    <a:pos x="4" y="42"/>
                  </a:cxn>
                  <a:cxn ang="0">
                    <a:pos x="5" y="44"/>
                  </a:cxn>
                  <a:cxn ang="0">
                    <a:pos x="3" y="49"/>
                  </a:cxn>
                  <a:cxn ang="0">
                    <a:pos x="1" y="49"/>
                  </a:cxn>
                  <a:cxn ang="0">
                    <a:pos x="0" y="51"/>
                  </a:cxn>
                </a:cxnLst>
                <a:rect l="0" t="0" r="r" b="b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Freeform 53" descr="20%"/>
              <p:cNvSpPr>
                <a:spLocks/>
              </p:cNvSpPr>
              <p:nvPr/>
            </p:nvSpPr>
            <p:spPr bwMode="auto">
              <a:xfrm>
                <a:off x="9704" y="8336"/>
                <a:ext cx="1183" cy="40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9" y="3"/>
                  </a:cxn>
                  <a:cxn ang="0">
                    <a:pos x="87" y="4"/>
                  </a:cxn>
                  <a:cxn ang="0">
                    <a:pos x="31" y="9"/>
                  </a:cxn>
                  <a:cxn ang="0">
                    <a:pos x="31" y="8"/>
                  </a:cxn>
                  <a:cxn ang="0">
                    <a:pos x="28" y="9"/>
                  </a:cxn>
                  <a:cxn ang="0">
                    <a:pos x="29" y="10"/>
                  </a:cxn>
                  <a:cxn ang="0">
                    <a:pos x="29" y="11"/>
                  </a:cxn>
                  <a:cxn ang="0">
                    <a:pos x="9" y="13"/>
                  </a:cxn>
                  <a:cxn ang="0">
                    <a:pos x="8" y="15"/>
                  </a:cxn>
                  <a:cxn ang="0">
                    <a:pos x="7" y="18"/>
                  </a:cxn>
                  <a:cxn ang="0">
                    <a:pos x="8" y="19"/>
                  </a:cxn>
                  <a:cxn ang="0">
                    <a:pos x="7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6" y="25"/>
                  </a:cxn>
                  <a:cxn ang="0">
                    <a:pos x="5" y="26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2" y="35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0" y="39"/>
                  </a:cxn>
                  <a:cxn ang="0">
                    <a:pos x="29" y="37"/>
                  </a:cxn>
                  <a:cxn ang="0">
                    <a:pos x="65" y="34"/>
                  </a:cxn>
                  <a:cxn ang="0">
                    <a:pos x="78" y="32"/>
                  </a:cxn>
                  <a:cxn ang="0">
                    <a:pos x="79" y="28"/>
                  </a:cxn>
                  <a:cxn ang="0">
                    <a:pos x="80" y="28"/>
                  </a:cxn>
                  <a:cxn ang="0">
                    <a:pos x="80" y="28"/>
                  </a:cxn>
                  <a:cxn ang="0">
                    <a:pos x="81" y="27"/>
                  </a:cxn>
                  <a:cxn ang="0">
                    <a:pos x="82" y="26"/>
                  </a:cxn>
                  <a:cxn ang="0">
                    <a:pos x="81" y="25"/>
                  </a:cxn>
                  <a:cxn ang="0">
                    <a:pos x="82" y="24"/>
                  </a:cxn>
                  <a:cxn ang="0">
                    <a:pos x="83" y="23"/>
                  </a:cxn>
                  <a:cxn ang="0">
                    <a:pos x="86" y="22"/>
                  </a:cxn>
                  <a:cxn ang="0">
                    <a:pos x="89" y="21"/>
                  </a:cxn>
                  <a:cxn ang="0">
                    <a:pos x="92" y="18"/>
                  </a:cxn>
                  <a:cxn ang="0">
                    <a:pos x="93" y="18"/>
                  </a:cxn>
                  <a:cxn ang="0">
                    <a:pos x="95" y="16"/>
                  </a:cxn>
                  <a:cxn ang="0">
                    <a:pos x="96" y="14"/>
                  </a:cxn>
                  <a:cxn ang="0">
                    <a:pos x="96" y="14"/>
                  </a:cxn>
                  <a:cxn ang="0">
                    <a:pos x="97" y="14"/>
                  </a:cxn>
                  <a:cxn ang="0">
                    <a:pos x="98" y="14"/>
                  </a:cxn>
                  <a:cxn ang="0">
                    <a:pos x="98" y="13"/>
                  </a:cxn>
                  <a:cxn ang="0">
                    <a:pos x="99" y="12"/>
                  </a:cxn>
                  <a:cxn ang="0">
                    <a:pos x="99" y="12"/>
                  </a:cxn>
                  <a:cxn ang="0">
                    <a:pos x="100" y="13"/>
                  </a:cxn>
                  <a:cxn ang="0">
                    <a:pos x="101" y="12"/>
                  </a:cxn>
                  <a:cxn ang="0">
                    <a:pos x="101" y="12"/>
                  </a:cxn>
                  <a:cxn ang="0">
                    <a:pos x="103" y="10"/>
                  </a:cxn>
                  <a:cxn ang="0">
                    <a:pos x="104" y="10"/>
                  </a:cxn>
                  <a:cxn ang="0">
                    <a:pos x="106" y="10"/>
                  </a:cxn>
                  <a:cxn ang="0">
                    <a:pos x="109" y="6"/>
                  </a:cxn>
                  <a:cxn ang="0">
                    <a:pos x="110" y="5"/>
                  </a:cxn>
                  <a:cxn ang="0">
                    <a:pos x="111" y="4"/>
                  </a:cxn>
                  <a:cxn ang="0">
                    <a:pos x="111" y="3"/>
                  </a:cxn>
                  <a:cxn ang="0">
                    <a:pos x="111" y="1"/>
                  </a:cxn>
                  <a:cxn ang="0">
                    <a:pos x="111" y="0"/>
                  </a:cxn>
                  <a:cxn ang="0">
                    <a:pos x="111" y="0"/>
                  </a:cxn>
                </a:cxnLst>
                <a:rect l="0" t="0" r="r" b="b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pattFill prst="pct20">
                <a:fgClr>
                  <a:srgbClr val="000000"/>
                </a:fgClr>
                <a:bgClr>
                  <a:srgbClr val="AA1202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6" name="Freeform 54" descr="20%"/>
              <p:cNvSpPr>
                <a:spLocks/>
              </p:cNvSpPr>
              <p:nvPr/>
            </p:nvSpPr>
            <p:spPr bwMode="auto">
              <a:xfrm>
                <a:off x="10012" y="8691"/>
                <a:ext cx="557" cy="86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3" y="82"/>
                  </a:cxn>
                  <a:cxn ang="0">
                    <a:pos x="4" y="82"/>
                  </a:cxn>
                  <a:cxn ang="0">
                    <a:pos x="5" y="81"/>
                  </a:cxn>
                  <a:cxn ang="0">
                    <a:pos x="7" y="82"/>
                  </a:cxn>
                  <a:cxn ang="0">
                    <a:pos x="8" y="81"/>
                  </a:cxn>
                  <a:cxn ang="0">
                    <a:pos x="8" y="77"/>
                  </a:cxn>
                  <a:cxn ang="0">
                    <a:pos x="9" y="75"/>
                  </a:cxn>
                  <a:cxn ang="0">
                    <a:pos x="10" y="77"/>
                  </a:cxn>
                  <a:cxn ang="0">
                    <a:pos x="10" y="78"/>
                  </a:cxn>
                  <a:cxn ang="0">
                    <a:pos x="11" y="80"/>
                  </a:cxn>
                  <a:cxn ang="0">
                    <a:pos x="13" y="83"/>
                  </a:cxn>
                  <a:cxn ang="0">
                    <a:pos x="14" y="83"/>
                  </a:cxn>
                  <a:cxn ang="0">
                    <a:pos x="15" y="83"/>
                  </a:cxn>
                  <a:cxn ang="0">
                    <a:pos x="17" y="81"/>
                  </a:cxn>
                  <a:cxn ang="0">
                    <a:pos x="17" y="81"/>
                  </a:cxn>
                  <a:cxn ang="0">
                    <a:pos x="18" y="80"/>
                  </a:cxn>
                  <a:cxn ang="0">
                    <a:pos x="18" y="80"/>
                  </a:cxn>
                  <a:cxn ang="0">
                    <a:pos x="18" y="79"/>
                  </a:cxn>
                  <a:cxn ang="0">
                    <a:pos x="17" y="79"/>
                  </a:cxn>
                  <a:cxn ang="0">
                    <a:pos x="17" y="78"/>
                  </a:cxn>
                  <a:cxn ang="0">
                    <a:pos x="18" y="77"/>
                  </a:cxn>
                  <a:cxn ang="0">
                    <a:pos x="18" y="76"/>
                  </a:cxn>
                  <a:cxn ang="0">
                    <a:pos x="16" y="75"/>
                  </a:cxn>
                  <a:cxn ang="0">
                    <a:pos x="16" y="75"/>
                  </a:cxn>
                  <a:cxn ang="0">
                    <a:pos x="15" y="75"/>
                  </a:cxn>
                  <a:cxn ang="0">
                    <a:pos x="14" y="73"/>
                  </a:cxn>
                  <a:cxn ang="0">
                    <a:pos x="14" y="72"/>
                  </a:cxn>
                  <a:cxn ang="0">
                    <a:pos x="14" y="71"/>
                  </a:cxn>
                  <a:cxn ang="0">
                    <a:pos x="14" y="71"/>
                  </a:cxn>
                  <a:cxn ang="0">
                    <a:pos x="14" y="70"/>
                  </a:cxn>
                  <a:cxn ang="0">
                    <a:pos x="52" y="66"/>
                  </a:cxn>
                  <a:cxn ang="0">
                    <a:pos x="52" y="65"/>
                  </a:cxn>
                  <a:cxn ang="0">
                    <a:pos x="50" y="63"/>
                  </a:cxn>
                  <a:cxn ang="0">
                    <a:pos x="50" y="58"/>
                  </a:cxn>
                  <a:cxn ang="0">
                    <a:pos x="48" y="55"/>
                  </a:cxn>
                  <a:cxn ang="0">
                    <a:pos x="48" y="52"/>
                  </a:cxn>
                  <a:cxn ang="0">
                    <a:pos x="49" y="50"/>
                  </a:cxn>
                  <a:cxn ang="0">
                    <a:pos x="49" y="47"/>
                  </a:cxn>
                  <a:cxn ang="0">
                    <a:pos x="50" y="45"/>
                  </a:cxn>
                  <a:cxn ang="0">
                    <a:pos x="51" y="45"/>
                  </a:cxn>
                  <a:cxn ang="0">
                    <a:pos x="49" y="44"/>
                  </a:cxn>
                  <a:cxn ang="0">
                    <a:pos x="50" y="42"/>
                  </a:cxn>
                  <a:cxn ang="0">
                    <a:pos x="49" y="41"/>
                  </a:cxn>
                  <a:cxn ang="0">
                    <a:pos x="48" y="40"/>
                  </a:cxn>
                  <a:cxn ang="0">
                    <a:pos x="47" y="39"/>
                  </a:cxn>
                  <a:cxn ang="0">
                    <a:pos x="46" y="37"/>
                  </a:cxn>
                  <a:cxn ang="0">
                    <a:pos x="45" y="36"/>
                  </a:cxn>
                  <a:cxn ang="0">
                    <a:pos x="36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pattFill prst="pct20">
                <a:fgClr>
                  <a:srgbClr val="000000"/>
                </a:fgClr>
                <a:bgClr>
                  <a:srgbClr val="AA1202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Freeform 55"/>
              <p:cNvSpPr>
                <a:spLocks/>
              </p:cNvSpPr>
              <p:nvPr/>
            </p:nvSpPr>
            <p:spPr bwMode="auto">
              <a:xfrm>
                <a:off x="10537" y="8199"/>
                <a:ext cx="1271" cy="533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39"/>
                  </a:cxn>
                  <a:cxn ang="0">
                    <a:pos x="5" y="36"/>
                  </a:cxn>
                  <a:cxn ang="0">
                    <a:pos x="14" y="31"/>
                  </a:cxn>
                  <a:cxn ang="0">
                    <a:pos x="18" y="27"/>
                  </a:cxn>
                  <a:cxn ang="0">
                    <a:pos x="20" y="27"/>
                  </a:cxn>
                  <a:cxn ang="0">
                    <a:pos x="21" y="25"/>
                  </a:cxn>
                  <a:cxn ang="0">
                    <a:pos x="23" y="25"/>
                  </a:cxn>
                  <a:cxn ang="0">
                    <a:pos x="28" y="23"/>
                  </a:cxn>
                  <a:cxn ang="0">
                    <a:pos x="33" y="17"/>
                  </a:cxn>
                  <a:cxn ang="0">
                    <a:pos x="33" y="13"/>
                  </a:cxn>
                  <a:cxn ang="0">
                    <a:pos x="37" y="13"/>
                  </a:cxn>
                  <a:cxn ang="0">
                    <a:pos x="42" y="12"/>
                  </a:cxn>
                  <a:cxn ang="0">
                    <a:pos x="113" y="1"/>
                  </a:cxn>
                  <a:cxn ang="0">
                    <a:pos x="114" y="2"/>
                  </a:cxn>
                  <a:cxn ang="0">
                    <a:pos x="116" y="5"/>
                  </a:cxn>
                  <a:cxn ang="0">
                    <a:pos x="116" y="6"/>
                  </a:cxn>
                  <a:cxn ang="0">
                    <a:pos x="114" y="5"/>
                  </a:cxn>
                  <a:cxn ang="0">
                    <a:pos x="113" y="6"/>
                  </a:cxn>
                  <a:cxn ang="0">
                    <a:pos x="109" y="8"/>
                  </a:cxn>
                  <a:cxn ang="0">
                    <a:pos x="105" y="11"/>
                  </a:cxn>
                  <a:cxn ang="0">
                    <a:pos x="106" y="12"/>
                  </a:cxn>
                  <a:cxn ang="0">
                    <a:pos x="112" y="9"/>
                  </a:cxn>
                  <a:cxn ang="0">
                    <a:pos x="114" y="11"/>
                  </a:cxn>
                  <a:cxn ang="0">
                    <a:pos x="115" y="11"/>
                  </a:cxn>
                  <a:cxn ang="0">
                    <a:pos x="118" y="9"/>
                  </a:cxn>
                  <a:cxn ang="0">
                    <a:pos x="119" y="14"/>
                  </a:cxn>
                  <a:cxn ang="0">
                    <a:pos x="117" y="17"/>
                  </a:cxn>
                  <a:cxn ang="0">
                    <a:pos x="114" y="19"/>
                  </a:cxn>
                  <a:cxn ang="0">
                    <a:pos x="110" y="20"/>
                  </a:cxn>
                  <a:cxn ang="0">
                    <a:pos x="109" y="19"/>
                  </a:cxn>
                  <a:cxn ang="0">
                    <a:pos x="108" y="18"/>
                  </a:cxn>
                  <a:cxn ang="0">
                    <a:pos x="108" y="21"/>
                  </a:cxn>
                  <a:cxn ang="0">
                    <a:pos x="109" y="22"/>
                  </a:cxn>
                  <a:cxn ang="0">
                    <a:pos x="110" y="24"/>
                  </a:cxn>
                  <a:cxn ang="0">
                    <a:pos x="105" y="27"/>
                  </a:cxn>
                  <a:cxn ang="0">
                    <a:pos x="105" y="29"/>
                  </a:cxn>
                  <a:cxn ang="0">
                    <a:pos x="112" y="27"/>
                  </a:cxn>
                  <a:cxn ang="0">
                    <a:pos x="114" y="27"/>
                  </a:cxn>
                  <a:cxn ang="0">
                    <a:pos x="109" y="32"/>
                  </a:cxn>
                  <a:cxn ang="0">
                    <a:pos x="103" y="36"/>
                  </a:cxn>
                  <a:cxn ang="0">
                    <a:pos x="102" y="37"/>
                  </a:cxn>
                  <a:cxn ang="0">
                    <a:pos x="96" y="44"/>
                  </a:cxn>
                  <a:cxn ang="0">
                    <a:pos x="93" y="50"/>
                  </a:cxn>
                  <a:cxn ang="0">
                    <a:pos x="69" y="39"/>
                  </a:cxn>
                  <a:cxn ang="0">
                    <a:pos x="50" y="36"/>
                  </a:cxn>
                  <a:cxn ang="0">
                    <a:pos x="49" y="36"/>
                  </a:cxn>
                  <a:cxn ang="0">
                    <a:pos x="30" y="37"/>
                  </a:cxn>
                  <a:cxn ang="0">
                    <a:pos x="26" y="40"/>
                  </a:cxn>
                  <a:cxn ang="0">
                    <a:pos x="0" y="45"/>
                  </a:cxn>
                </a:cxnLst>
                <a:rect l="0" t="0" r="r" b="b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102" y="37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8" name="Freeform 56"/>
              <p:cNvSpPr>
                <a:spLocks/>
              </p:cNvSpPr>
              <p:nvPr/>
            </p:nvSpPr>
            <p:spPr bwMode="auto">
              <a:xfrm>
                <a:off x="9060" y="8471"/>
                <a:ext cx="719" cy="6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0" y="0"/>
                  </a:cxn>
                  <a:cxn ang="0">
                    <a:pos x="60" y="1"/>
                  </a:cxn>
                  <a:cxn ang="0">
                    <a:pos x="61" y="2"/>
                  </a:cxn>
                  <a:cxn ang="0">
                    <a:pos x="62" y="3"/>
                  </a:cxn>
                  <a:cxn ang="0">
                    <a:pos x="61" y="5"/>
                  </a:cxn>
                  <a:cxn ang="0">
                    <a:pos x="60" y="6"/>
                  </a:cxn>
                  <a:cxn ang="0">
                    <a:pos x="58" y="8"/>
                  </a:cxn>
                  <a:cxn ang="0">
                    <a:pos x="58" y="9"/>
                  </a:cxn>
                  <a:cxn ang="0">
                    <a:pos x="67" y="9"/>
                  </a:cxn>
                  <a:cxn ang="0">
                    <a:pos x="67" y="9"/>
                  </a:cxn>
                  <a:cxn ang="0">
                    <a:pos x="67" y="10"/>
                  </a:cxn>
                  <a:cxn ang="0">
                    <a:pos x="66" y="12"/>
                  </a:cxn>
                  <a:cxn ang="0">
                    <a:pos x="65" y="13"/>
                  </a:cxn>
                  <a:cxn ang="0">
                    <a:pos x="64" y="17"/>
                  </a:cxn>
                  <a:cxn ang="0">
                    <a:pos x="62" y="19"/>
                  </a:cxn>
                  <a:cxn ang="0">
                    <a:pos x="62" y="22"/>
                  </a:cxn>
                  <a:cxn ang="0">
                    <a:pos x="62" y="25"/>
                  </a:cxn>
                  <a:cxn ang="0">
                    <a:pos x="62" y="25"/>
                  </a:cxn>
                  <a:cxn ang="0">
                    <a:pos x="60" y="26"/>
                  </a:cxn>
                  <a:cxn ang="0">
                    <a:pos x="60" y="27"/>
                  </a:cxn>
                  <a:cxn ang="0">
                    <a:pos x="57" y="29"/>
                  </a:cxn>
                  <a:cxn ang="0">
                    <a:pos x="57" y="32"/>
                  </a:cxn>
                  <a:cxn ang="0">
                    <a:pos x="57" y="35"/>
                  </a:cxn>
                  <a:cxn ang="0">
                    <a:pos x="56" y="36"/>
                  </a:cxn>
                  <a:cxn ang="0">
                    <a:pos x="54" y="38"/>
                  </a:cxn>
                  <a:cxn ang="0">
                    <a:pos x="52" y="40"/>
                  </a:cxn>
                  <a:cxn ang="0">
                    <a:pos x="51" y="41"/>
                  </a:cxn>
                  <a:cxn ang="0">
                    <a:pos x="51" y="43"/>
                  </a:cxn>
                  <a:cxn ang="0">
                    <a:pos x="50" y="45"/>
                  </a:cxn>
                  <a:cxn ang="0">
                    <a:pos x="50" y="46"/>
                  </a:cxn>
                  <a:cxn ang="0">
                    <a:pos x="49" y="49"/>
                  </a:cxn>
                  <a:cxn ang="0">
                    <a:pos x="48" y="51"/>
                  </a:cxn>
                  <a:cxn ang="0">
                    <a:pos x="49" y="54"/>
                  </a:cxn>
                  <a:cxn ang="0">
                    <a:pos x="50" y="55"/>
                  </a:cxn>
                  <a:cxn ang="0">
                    <a:pos x="50" y="57"/>
                  </a:cxn>
                  <a:cxn ang="0">
                    <a:pos x="50" y="57"/>
                  </a:cxn>
                  <a:cxn ang="0">
                    <a:pos x="50" y="58"/>
                  </a:cxn>
                  <a:cxn ang="0">
                    <a:pos x="50" y="58"/>
                  </a:cxn>
                  <a:cxn ang="0">
                    <a:pos x="49" y="60"/>
                  </a:cxn>
                  <a:cxn ang="0">
                    <a:pos x="50" y="61"/>
                  </a:cxn>
                  <a:cxn ang="0">
                    <a:pos x="8" y="62"/>
                  </a:cxn>
                  <a:cxn ang="0">
                    <a:pos x="8" y="53"/>
                  </a:cxn>
                  <a:cxn ang="0">
                    <a:pos x="6" y="52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2" y="51"/>
                  </a:cxn>
                  <a:cxn ang="0">
                    <a:pos x="2" y="2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689" name="Group 57"/>
              <p:cNvGrpSpPr>
                <a:grpSpLocks/>
              </p:cNvGrpSpPr>
              <p:nvPr/>
            </p:nvGrpSpPr>
            <p:grpSpPr bwMode="auto">
              <a:xfrm>
                <a:off x="2957" y="8772"/>
                <a:ext cx="2638" cy="1877"/>
                <a:chOff x="768" y="2832"/>
                <a:chExt cx="1203" cy="876"/>
              </a:xfrm>
            </p:grpSpPr>
            <p:sp>
              <p:nvSpPr>
                <p:cNvPr id="69690" name="Freeform 58"/>
                <p:cNvSpPr>
                  <a:spLocks/>
                </p:cNvSpPr>
                <p:nvPr/>
              </p:nvSpPr>
              <p:spPr bwMode="auto">
                <a:xfrm>
                  <a:off x="1056" y="2832"/>
                  <a:ext cx="915" cy="780"/>
                </a:xfrm>
                <a:custGeom>
                  <a:avLst/>
                  <a:gdLst/>
                  <a:ahLst/>
                  <a:cxnLst>
                    <a:cxn ang="0">
                      <a:pos x="14" y="31"/>
                    </a:cxn>
                    <a:cxn ang="0">
                      <a:pos x="26" y="40"/>
                    </a:cxn>
                    <a:cxn ang="0">
                      <a:pos x="18" y="50"/>
                    </a:cxn>
                    <a:cxn ang="0">
                      <a:pos x="16" y="43"/>
                    </a:cxn>
                    <a:cxn ang="0">
                      <a:pos x="5" y="55"/>
                    </a:cxn>
                    <a:cxn ang="0">
                      <a:pos x="11" y="64"/>
                    </a:cxn>
                    <a:cxn ang="0">
                      <a:pos x="27" y="61"/>
                    </a:cxn>
                    <a:cxn ang="0">
                      <a:pos x="22" y="74"/>
                    </a:cxn>
                    <a:cxn ang="0">
                      <a:pos x="18" y="79"/>
                    </a:cxn>
                    <a:cxn ang="0">
                      <a:pos x="10" y="82"/>
                    </a:cxn>
                    <a:cxn ang="0">
                      <a:pos x="6" y="98"/>
                    </a:cxn>
                    <a:cxn ang="0">
                      <a:pos x="11" y="107"/>
                    </a:cxn>
                    <a:cxn ang="0">
                      <a:pos x="22" y="112"/>
                    </a:cxn>
                    <a:cxn ang="0">
                      <a:pos x="22" y="120"/>
                    </a:cxn>
                    <a:cxn ang="0">
                      <a:pos x="35" y="123"/>
                    </a:cxn>
                    <a:cxn ang="0">
                      <a:pos x="42" y="125"/>
                    </a:cxn>
                    <a:cxn ang="0">
                      <a:pos x="29" y="141"/>
                    </a:cxn>
                    <a:cxn ang="0">
                      <a:pos x="19" y="147"/>
                    </a:cxn>
                    <a:cxn ang="0">
                      <a:pos x="3" y="155"/>
                    </a:cxn>
                    <a:cxn ang="0">
                      <a:pos x="3" y="160"/>
                    </a:cxn>
                    <a:cxn ang="0">
                      <a:pos x="29" y="149"/>
                    </a:cxn>
                    <a:cxn ang="0">
                      <a:pos x="62" y="120"/>
                    </a:cxn>
                    <a:cxn ang="0">
                      <a:pos x="59" y="117"/>
                    </a:cxn>
                    <a:cxn ang="0">
                      <a:pos x="77" y="95"/>
                    </a:cxn>
                    <a:cxn ang="0">
                      <a:pos x="72" y="101"/>
                    </a:cxn>
                    <a:cxn ang="0">
                      <a:pos x="73" y="109"/>
                    </a:cxn>
                    <a:cxn ang="0">
                      <a:pos x="72" y="114"/>
                    </a:cxn>
                    <a:cxn ang="0">
                      <a:pos x="86" y="106"/>
                    </a:cxn>
                    <a:cxn ang="0">
                      <a:pos x="86" y="98"/>
                    </a:cxn>
                    <a:cxn ang="0">
                      <a:pos x="107" y="103"/>
                    </a:cxn>
                    <a:cxn ang="0">
                      <a:pos x="121" y="101"/>
                    </a:cxn>
                    <a:cxn ang="0">
                      <a:pos x="145" y="109"/>
                    </a:cxn>
                    <a:cxn ang="0">
                      <a:pos x="153" y="119"/>
                    </a:cxn>
                    <a:cxn ang="0">
                      <a:pos x="166" y="128"/>
                    </a:cxn>
                    <a:cxn ang="0">
                      <a:pos x="188" y="130"/>
                    </a:cxn>
                    <a:cxn ang="0">
                      <a:pos x="185" y="117"/>
                    </a:cxn>
                    <a:cxn ang="0">
                      <a:pos x="176" y="115"/>
                    </a:cxn>
                    <a:cxn ang="0">
                      <a:pos x="163" y="106"/>
                    </a:cxn>
                    <a:cxn ang="0">
                      <a:pos x="147" y="95"/>
                    </a:cxn>
                    <a:cxn ang="0">
                      <a:pos x="141" y="103"/>
                    </a:cxn>
                    <a:cxn ang="0">
                      <a:pos x="129" y="93"/>
                    </a:cxn>
                    <a:cxn ang="0">
                      <a:pos x="117" y="80"/>
                    </a:cxn>
                    <a:cxn ang="0">
                      <a:pos x="102" y="21"/>
                    </a:cxn>
                    <a:cxn ang="0">
                      <a:pos x="90" y="5"/>
                    </a:cxn>
                    <a:cxn ang="0">
                      <a:pos x="69" y="5"/>
                    </a:cxn>
                    <a:cxn ang="0">
                      <a:pos x="59" y="5"/>
                    </a:cxn>
                    <a:cxn ang="0">
                      <a:pos x="45" y="0"/>
                    </a:cxn>
                    <a:cxn ang="0">
                      <a:pos x="35" y="4"/>
                    </a:cxn>
                    <a:cxn ang="0">
                      <a:pos x="24" y="13"/>
                    </a:cxn>
                    <a:cxn ang="0">
                      <a:pos x="19" y="21"/>
                    </a:cxn>
                    <a:cxn ang="0">
                      <a:pos x="10" y="26"/>
                    </a:cxn>
                  </a:cxnLst>
                  <a:rect l="0" t="0" r="r" b="b"/>
                  <a:pathLst>
                    <a:path w="188" h="160">
                      <a:moveTo>
                        <a:pt x="10" y="26"/>
                      </a:moveTo>
                      <a:lnTo>
                        <a:pt x="14" y="31"/>
                      </a:lnTo>
                      <a:lnTo>
                        <a:pt x="19" y="39"/>
                      </a:lnTo>
                      <a:lnTo>
                        <a:pt x="26" y="40"/>
                      </a:lnTo>
                      <a:lnTo>
                        <a:pt x="26" y="50"/>
                      </a:lnTo>
                      <a:lnTo>
                        <a:pt x="18" y="50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0" y="50"/>
                      </a:lnTo>
                      <a:lnTo>
                        <a:pt x="5" y="55"/>
                      </a:lnTo>
                      <a:lnTo>
                        <a:pt x="5" y="61"/>
                      </a:lnTo>
                      <a:lnTo>
                        <a:pt x="11" y="64"/>
                      </a:lnTo>
                      <a:lnTo>
                        <a:pt x="21" y="66"/>
                      </a:lnTo>
                      <a:lnTo>
                        <a:pt x="27" y="61"/>
                      </a:lnTo>
                      <a:lnTo>
                        <a:pt x="29" y="72"/>
                      </a:lnTo>
                      <a:lnTo>
                        <a:pt x="22" y="74"/>
                      </a:lnTo>
                      <a:lnTo>
                        <a:pt x="21" y="77"/>
                      </a:lnTo>
                      <a:lnTo>
                        <a:pt x="18" y="79"/>
                      </a:lnTo>
                      <a:lnTo>
                        <a:pt x="13" y="75"/>
                      </a:lnTo>
                      <a:lnTo>
                        <a:pt x="10" y="82"/>
                      </a:lnTo>
                      <a:lnTo>
                        <a:pt x="2" y="90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11" y="107"/>
                      </a:lnTo>
                      <a:lnTo>
                        <a:pt x="19" y="107"/>
                      </a:lnTo>
                      <a:lnTo>
                        <a:pt x="22" y="112"/>
                      </a:lnTo>
                      <a:lnTo>
                        <a:pt x="21" y="115"/>
                      </a:lnTo>
                      <a:lnTo>
                        <a:pt x="22" y="120"/>
                      </a:lnTo>
                      <a:lnTo>
                        <a:pt x="29" y="117"/>
                      </a:lnTo>
                      <a:lnTo>
                        <a:pt x="35" y="123"/>
                      </a:lnTo>
                      <a:lnTo>
                        <a:pt x="45" y="119"/>
                      </a:lnTo>
                      <a:lnTo>
                        <a:pt x="42" y="125"/>
                      </a:lnTo>
                      <a:lnTo>
                        <a:pt x="42" y="131"/>
                      </a:lnTo>
                      <a:lnTo>
                        <a:pt x="29" y="141"/>
                      </a:lnTo>
                      <a:lnTo>
                        <a:pt x="24" y="147"/>
                      </a:lnTo>
                      <a:lnTo>
                        <a:pt x="19" y="147"/>
                      </a:lnTo>
                      <a:lnTo>
                        <a:pt x="11" y="154"/>
                      </a:lnTo>
                      <a:lnTo>
                        <a:pt x="3" y="155"/>
                      </a:lnTo>
                      <a:lnTo>
                        <a:pt x="0" y="159"/>
                      </a:lnTo>
                      <a:lnTo>
                        <a:pt x="3" y="160"/>
                      </a:lnTo>
                      <a:lnTo>
                        <a:pt x="19" y="154"/>
                      </a:lnTo>
                      <a:lnTo>
                        <a:pt x="29" y="149"/>
                      </a:lnTo>
                      <a:lnTo>
                        <a:pt x="48" y="136"/>
                      </a:lnTo>
                      <a:lnTo>
                        <a:pt x="62" y="120"/>
                      </a:lnTo>
                      <a:lnTo>
                        <a:pt x="64" y="117"/>
                      </a:lnTo>
                      <a:lnTo>
                        <a:pt x="59" y="117"/>
                      </a:lnTo>
                      <a:lnTo>
                        <a:pt x="73" y="96"/>
                      </a:lnTo>
                      <a:lnTo>
                        <a:pt x="77" y="95"/>
                      </a:lnTo>
                      <a:lnTo>
                        <a:pt x="77" y="98"/>
                      </a:lnTo>
                      <a:lnTo>
                        <a:pt x="72" y="101"/>
                      </a:lnTo>
                      <a:lnTo>
                        <a:pt x="70" y="111"/>
                      </a:lnTo>
                      <a:lnTo>
                        <a:pt x="73" y="109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82" y="107"/>
                      </a:lnTo>
                      <a:lnTo>
                        <a:pt x="86" y="106"/>
                      </a:lnTo>
                      <a:lnTo>
                        <a:pt x="88" y="101"/>
                      </a:lnTo>
                      <a:lnTo>
                        <a:pt x="86" y="98"/>
                      </a:lnTo>
                      <a:lnTo>
                        <a:pt x="96" y="96"/>
                      </a:lnTo>
                      <a:lnTo>
                        <a:pt x="107" y="103"/>
                      </a:lnTo>
                      <a:lnTo>
                        <a:pt x="117" y="99"/>
                      </a:lnTo>
                      <a:lnTo>
                        <a:pt x="121" y="101"/>
                      </a:lnTo>
                      <a:lnTo>
                        <a:pt x="128" y="101"/>
                      </a:lnTo>
                      <a:lnTo>
                        <a:pt x="145" y="109"/>
                      </a:lnTo>
                      <a:lnTo>
                        <a:pt x="149" y="112"/>
                      </a:lnTo>
                      <a:lnTo>
                        <a:pt x="153" y="119"/>
                      </a:lnTo>
                      <a:lnTo>
                        <a:pt x="163" y="125"/>
                      </a:lnTo>
                      <a:lnTo>
                        <a:pt x="166" y="128"/>
                      </a:lnTo>
                      <a:lnTo>
                        <a:pt x="177" y="135"/>
                      </a:lnTo>
                      <a:lnTo>
                        <a:pt x="188" y="130"/>
                      </a:lnTo>
                      <a:lnTo>
                        <a:pt x="188" y="123"/>
                      </a:lnTo>
                      <a:lnTo>
                        <a:pt x="185" y="117"/>
                      </a:lnTo>
                      <a:lnTo>
                        <a:pt x="180" y="115"/>
                      </a:lnTo>
                      <a:lnTo>
                        <a:pt x="176" y="115"/>
                      </a:lnTo>
                      <a:lnTo>
                        <a:pt x="169" y="111"/>
                      </a:lnTo>
                      <a:lnTo>
                        <a:pt x="163" y="106"/>
                      </a:lnTo>
                      <a:lnTo>
                        <a:pt x="150" y="93"/>
                      </a:lnTo>
                      <a:lnTo>
                        <a:pt x="147" y="95"/>
                      </a:lnTo>
                      <a:lnTo>
                        <a:pt x="144" y="99"/>
                      </a:lnTo>
                      <a:lnTo>
                        <a:pt x="141" y="103"/>
                      </a:lnTo>
                      <a:lnTo>
                        <a:pt x="129" y="96"/>
                      </a:lnTo>
                      <a:lnTo>
                        <a:pt x="129" y="93"/>
                      </a:lnTo>
                      <a:lnTo>
                        <a:pt x="120" y="96"/>
                      </a:lnTo>
                      <a:lnTo>
                        <a:pt x="117" y="80"/>
                      </a:lnTo>
                      <a:lnTo>
                        <a:pt x="109" y="45"/>
                      </a:lnTo>
                      <a:lnTo>
                        <a:pt x="102" y="21"/>
                      </a:lnTo>
                      <a:lnTo>
                        <a:pt x="99" y="10"/>
                      </a:lnTo>
                      <a:lnTo>
                        <a:pt x="90" y="5"/>
                      </a:lnTo>
                      <a:lnTo>
                        <a:pt x="85" y="8"/>
                      </a:lnTo>
                      <a:lnTo>
                        <a:pt x="69" y="5"/>
                      </a:lnTo>
                      <a:lnTo>
                        <a:pt x="64" y="7"/>
                      </a:lnTo>
                      <a:lnTo>
                        <a:pt x="59" y="5"/>
                      </a:lnTo>
                      <a:lnTo>
                        <a:pt x="59" y="4"/>
                      </a:lnTo>
                      <a:lnTo>
                        <a:pt x="45" y="0"/>
                      </a:lnTo>
                      <a:lnTo>
                        <a:pt x="43" y="4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9" y="21"/>
                      </a:lnTo>
                      <a:lnTo>
                        <a:pt x="13" y="21"/>
                      </a:lnTo>
                      <a:lnTo>
                        <a:pt x="10" y="26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1" name="Freeform 59"/>
                <p:cNvSpPr>
                  <a:spLocks/>
                </p:cNvSpPr>
                <p:nvPr/>
              </p:nvSpPr>
              <p:spPr bwMode="auto">
                <a:xfrm>
                  <a:off x="1021" y="3608"/>
                  <a:ext cx="20" cy="1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2" name="Freeform 60"/>
                <p:cNvSpPr>
                  <a:spLocks/>
                </p:cNvSpPr>
                <p:nvPr/>
              </p:nvSpPr>
              <p:spPr bwMode="auto">
                <a:xfrm>
                  <a:off x="978" y="3610"/>
                  <a:ext cx="43" cy="3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3" y="5"/>
                    </a:cxn>
                    <a:cxn ang="0">
                      <a:pos x="6" y="3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9" h="6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3" name="Freeform 61"/>
                <p:cNvSpPr>
                  <a:spLocks/>
                </p:cNvSpPr>
                <p:nvPr/>
              </p:nvSpPr>
              <p:spPr bwMode="auto">
                <a:xfrm>
                  <a:off x="934" y="3632"/>
                  <a:ext cx="44" cy="34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3" y="5"/>
                    </a:cxn>
                    <a:cxn ang="0">
                      <a:pos x="6" y="4"/>
                    </a:cxn>
                    <a:cxn ang="0">
                      <a:pos x="8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9" h="7">
                      <a:moveTo>
                        <a:pt x="8" y="3"/>
                      </a:moveTo>
                      <a:cubicBezTo>
                        <a:pt x="8" y="2"/>
                        <a:pt x="9" y="1"/>
                        <a:pt x="8" y="1"/>
                      </a:cubicBezTo>
                      <a:cubicBezTo>
                        <a:pt x="7" y="0"/>
                        <a:pt x="5" y="2"/>
                        <a:pt x="5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4" name="Freeform 62"/>
                <p:cNvSpPr>
                  <a:spLocks/>
                </p:cNvSpPr>
                <p:nvPr/>
              </p:nvSpPr>
              <p:spPr bwMode="auto">
                <a:xfrm>
                  <a:off x="934" y="3637"/>
                  <a:ext cx="39" cy="29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8" h="6">
                      <a:moveTo>
                        <a:pt x="8" y="2"/>
                      </a:move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5" name="Freeform 63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6" name="Freeform 64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7" name="Freeform 65"/>
                <p:cNvSpPr>
                  <a:spLocks/>
                </p:cNvSpPr>
                <p:nvPr/>
              </p:nvSpPr>
              <p:spPr bwMode="auto">
                <a:xfrm>
                  <a:off x="870" y="3682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8" name="Freeform 66"/>
                <p:cNvSpPr>
                  <a:spLocks/>
                </p:cNvSpPr>
                <p:nvPr/>
              </p:nvSpPr>
              <p:spPr bwMode="auto">
                <a:xfrm>
                  <a:off x="875" y="3684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9" name="Freeform 67"/>
                <p:cNvSpPr>
                  <a:spLocks/>
                </p:cNvSpPr>
                <p:nvPr/>
              </p:nvSpPr>
              <p:spPr bwMode="auto">
                <a:xfrm>
                  <a:off x="833" y="3690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1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2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0" name="Freeform 68"/>
                <p:cNvSpPr>
                  <a:spLocks/>
                </p:cNvSpPr>
                <p:nvPr/>
              </p:nvSpPr>
              <p:spPr bwMode="auto">
                <a:xfrm>
                  <a:off x="838" y="369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1" name="Freeform 69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2" name="Freeform 70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3" name="Freeform 71"/>
                <p:cNvSpPr>
                  <a:spLocks/>
                </p:cNvSpPr>
                <p:nvPr/>
              </p:nvSpPr>
              <p:spPr bwMode="auto">
                <a:xfrm>
                  <a:off x="795" y="3693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4" name="Freeform 72"/>
                <p:cNvSpPr>
                  <a:spLocks/>
                </p:cNvSpPr>
                <p:nvPr/>
              </p:nvSpPr>
              <p:spPr bwMode="auto">
                <a:xfrm>
                  <a:off x="768" y="3683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9705" name="Group 73"/>
              <p:cNvGrpSpPr>
                <a:grpSpLocks/>
              </p:cNvGrpSpPr>
              <p:nvPr/>
            </p:nvGrpSpPr>
            <p:grpSpPr bwMode="auto">
              <a:xfrm>
                <a:off x="9550" y="6495"/>
                <a:ext cx="1091" cy="1003"/>
                <a:chOff x="3562" y="1636"/>
                <a:chExt cx="497" cy="468"/>
              </a:xfrm>
            </p:grpSpPr>
            <p:sp>
              <p:nvSpPr>
                <p:cNvPr id="69706" name="Freeform 74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/>
                  <a:ahLst/>
                  <a:cxnLst>
                    <a:cxn ang="0">
                      <a:pos x="26" y="68"/>
                    </a:cxn>
                    <a:cxn ang="0">
                      <a:pos x="43" y="67"/>
                    </a:cxn>
                    <a:cxn ang="0">
                      <a:pos x="45" y="62"/>
                    </a:cxn>
                    <a:cxn ang="0">
                      <a:pos x="45" y="58"/>
                    </a:cxn>
                    <a:cxn ang="0">
                      <a:pos x="48" y="55"/>
                    </a:cxn>
                    <a:cxn ang="0">
                      <a:pos x="49" y="52"/>
                    </a:cxn>
                    <a:cxn ang="0">
                      <a:pos x="50" y="50"/>
                    </a:cxn>
                    <a:cxn ang="0">
                      <a:pos x="51" y="51"/>
                    </a:cxn>
                    <a:cxn ang="0">
                      <a:pos x="52" y="50"/>
                    </a:cxn>
                    <a:cxn ang="0">
                      <a:pos x="52" y="46"/>
                    </a:cxn>
                    <a:cxn ang="0">
                      <a:pos x="51" y="42"/>
                    </a:cxn>
                    <a:cxn ang="0">
                      <a:pos x="47" y="28"/>
                    </a:cxn>
                    <a:cxn ang="0">
                      <a:pos x="42" y="28"/>
                    </a:cxn>
                    <a:cxn ang="0">
                      <a:pos x="36" y="36"/>
                    </a:cxn>
                    <a:cxn ang="0">
                      <a:pos x="35" y="35"/>
                    </a:cxn>
                    <a:cxn ang="0">
                      <a:pos x="33" y="34"/>
                    </a:cxn>
                    <a:cxn ang="0">
                      <a:pos x="33" y="30"/>
                    </a:cxn>
                    <a:cxn ang="0">
                      <a:pos x="36" y="28"/>
                    </a:cxn>
                    <a:cxn ang="0">
                      <a:pos x="36" y="26"/>
                    </a:cxn>
                    <a:cxn ang="0">
                      <a:pos x="38" y="24"/>
                    </a:cxn>
                    <a:cxn ang="0">
                      <a:pos x="38" y="17"/>
                    </a:cxn>
                    <a:cxn ang="0">
                      <a:pos x="37" y="14"/>
                    </a:cxn>
                    <a:cxn ang="0">
                      <a:pos x="35" y="12"/>
                    </a:cxn>
                    <a:cxn ang="0">
                      <a:pos x="37" y="10"/>
                    </a:cxn>
                    <a:cxn ang="0">
                      <a:pos x="36" y="7"/>
                    </a:cxn>
                    <a:cxn ang="0">
                      <a:pos x="30" y="4"/>
                    </a:cxn>
                    <a:cxn ang="0">
                      <a:pos x="26" y="2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5" y="3"/>
                    </a:cxn>
                    <a:cxn ang="0">
                      <a:pos x="15" y="6"/>
                    </a:cxn>
                    <a:cxn ang="0">
                      <a:pos x="16" y="7"/>
                    </a:cxn>
                    <a:cxn ang="0">
                      <a:pos x="15" y="8"/>
                    </a:cxn>
                    <a:cxn ang="0">
                      <a:pos x="13" y="10"/>
                    </a:cxn>
                    <a:cxn ang="0">
                      <a:pos x="12" y="13"/>
                    </a:cxn>
                    <a:cxn ang="0">
                      <a:pos x="12" y="17"/>
                    </a:cxn>
                    <a:cxn ang="0">
                      <a:pos x="10" y="16"/>
                    </a:cxn>
                    <a:cxn ang="0">
                      <a:pos x="10" y="13"/>
                    </a:cxn>
                    <a:cxn ang="0">
                      <a:pos x="10" y="11"/>
                    </a:cxn>
                    <a:cxn ang="0">
                      <a:pos x="8" y="13"/>
                    </a:cxn>
                    <a:cxn ang="0">
                      <a:pos x="8" y="16"/>
                    </a:cxn>
                    <a:cxn ang="0">
                      <a:pos x="5" y="17"/>
                    </a:cxn>
                    <a:cxn ang="0">
                      <a:pos x="4" y="19"/>
                    </a:cxn>
                    <a:cxn ang="0">
                      <a:pos x="3" y="23"/>
                    </a:cxn>
                    <a:cxn ang="0">
                      <a:pos x="2" y="28"/>
                    </a:cxn>
                    <a:cxn ang="0">
                      <a:pos x="1" y="32"/>
                    </a:cxn>
                    <a:cxn ang="0">
                      <a:pos x="2" y="37"/>
                    </a:cxn>
                    <a:cxn ang="0">
                      <a:pos x="2" y="41"/>
                    </a:cxn>
                    <a:cxn ang="0">
                      <a:pos x="6" y="50"/>
                    </a:cxn>
                    <a:cxn ang="0">
                      <a:pos x="7" y="55"/>
                    </a:cxn>
                    <a:cxn ang="0">
                      <a:pos x="7" y="56"/>
                    </a:cxn>
                    <a:cxn ang="0">
                      <a:pos x="6" y="62"/>
                    </a:cxn>
                    <a:cxn ang="0">
                      <a:pos x="2" y="69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07" name="Freeform 75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8" y="13"/>
                    </a:cxn>
                    <a:cxn ang="0">
                      <a:pos x="20" y="6"/>
                    </a:cxn>
                    <a:cxn ang="0">
                      <a:pos x="26" y="1"/>
                    </a:cxn>
                    <a:cxn ang="0">
                      <a:pos x="31" y="1"/>
                    </a:cxn>
                    <a:cxn ang="0">
                      <a:pos x="28" y="4"/>
                    </a:cxn>
                    <a:cxn ang="0">
                      <a:pos x="23" y="9"/>
                    </a:cxn>
                    <a:cxn ang="0">
                      <a:pos x="23" y="12"/>
                    </a:cxn>
                    <a:cxn ang="0">
                      <a:pos x="28" y="10"/>
                    </a:cxn>
                    <a:cxn ang="0">
                      <a:pos x="39" y="15"/>
                    </a:cxn>
                    <a:cxn ang="0">
                      <a:pos x="43" y="16"/>
                    </a:cxn>
                    <a:cxn ang="0">
                      <a:pos x="44" y="17"/>
                    </a:cxn>
                    <a:cxn ang="0">
                      <a:pos x="49" y="13"/>
                    </a:cxn>
                    <a:cxn ang="0">
                      <a:pos x="64" y="8"/>
                    </a:cxn>
                    <a:cxn ang="0">
                      <a:pos x="63" y="11"/>
                    </a:cxn>
                    <a:cxn ang="0">
                      <a:pos x="66" y="14"/>
                    </a:cxn>
                    <a:cxn ang="0">
                      <a:pos x="72" y="13"/>
                    </a:cxn>
                    <a:cxn ang="0">
                      <a:pos x="76" y="18"/>
                    </a:cxn>
                    <a:cxn ang="0">
                      <a:pos x="82" y="19"/>
                    </a:cxn>
                    <a:cxn ang="0">
                      <a:pos x="82" y="21"/>
                    </a:cxn>
                    <a:cxn ang="0">
                      <a:pos x="79" y="21"/>
                    </a:cxn>
                    <a:cxn ang="0">
                      <a:pos x="75" y="21"/>
                    </a:cxn>
                    <a:cxn ang="0">
                      <a:pos x="69" y="21"/>
                    </a:cxn>
                    <a:cxn ang="0">
                      <a:pos x="69" y="24"/>
                    </a:cxn>
                    <a:cxn ang="0">
                      <a:pos x="62" y="21"/>
                    </a:cxn>
                    <a:cxn ang="0">
                      <a:pos x="57" y="23"/>
                    </a:cxn>
                    <a:cxn ang="0">
                      <a:pos x="55" y="25"/>
                    </a:cxn>
                    <a:cxn ang="0">
                      <a:pos x="50" y="25"/>
                    </a:cxn>
                    <a:cxn ang="0">
                      <a:pos x="46" y="30"/>
                    </a:cxn>
                    <a:cxn ang="0">
                      <a:pos x="47" y="28"/>
                    </a:cxn>
                    <a:cxn ang="0">
                      <a:pos x="44" y="28"/>
                    </a:cxn>
                    <a:cxn ang="0">
                      <a:pos x="42" y="27"/>
                    </a:cxn>
                    <a:cxn ang="0">
                      <a:pos x="40" y="32"/>
                    </a:cxn>
                    <a:cxn ang="0">
                      <a:pos x="36" y="38"/>
                    </a:cxn>
                    <a:cxn ang="0">
                      <a:pos x="34" y="39"/>
                    </a:cxn>
                    <a:cxn ang="0">
                      <a:pos x="35" y="36"/>
                    </a:cxn>
                    <a:cxn ang="0">
                      <a:pos x="32" y="36"/>
                    </a:cxn>
                    <a:cxn ang="0">
                      <a:pos x="30" y="29"/>
                    </a:cxn>
                    <a:cxn ang="0">
                      <a:pos x="29" y="28"/>
                    </a:cxn>
                    <a:cxn ang="0">
                      <a:pos x="23" y="26"/>
                    </a:cxn>
                    <a:cxn ang="0">
                      <a:pos x="22" y="26"/>
                    </a:cxn>
                    <a:cxn ang="0">
                      <a:pos x="16" y="24"/>
                    </a:cxn>
                    <a:cxn ang="0">
                      <a:pos x="4" y="1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ED4213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08" name="Freeform 76"/>
              <p:cNvSpPr>
                <a:spLocks/>
              </p:cNvSpPr>
              <p:nvPr/>
            </p:nvSpPr>
            <p:spPr bwMode="auto">
              <a:xfrm>
                <a:off x="9991" y="7468"/>
                <a:ext cx="429" cy="753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45"/>
                  </a:cxn>
                  <a:cxn ang="0">
                    <a:pos x="4" y="46"/>
                  </a:cxn>
                  <a:cxn ang="0">
                    <a:pos x="4" y="47"/>
                  </a:cxn>
                  <a:cxn ang="0">
                    <a:pos x="4" y="49"/>
                  </a:cxn>
                  <a:cxn ang="0">
                    <a:pos x="5" y="52"/>
                  </a:cxn>
                  <a:cxn ang="0">
                    <a:pos x="6" y="56"/>
                  </a:cxn>
                  <a:cxn ang="0">
                    <a:pos x="4" y="59"/>
                  </a:cxn>
                  <a:cxn ang="0">
                    <a:pos x="4" y="60"/>
                  </a:cxn>
                  <a:cxn ang="0">
                    <a:pos x="2" y="63"/>
                  </a:cxn>
                  <a:cxn ang="0">
                    <a:pos x="0" y="65"/>
                  </a:cxn>
                  <a:cxn ang="0">
                    <a:pos x="0" y="68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2"/>
                  </a:cxn>
                  <a:cxn ang="0">
                    <a:pos x="2" y="72"/>
                  </a:cxn>
                  <a:cxn ang="0">
                    <a:pos x="2" y="71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8" y="69"/>
                  </a:cxn>
                  <a:cxn ang="0">
                    <a:pos x="12" y="71"/>
                  </a:cxn>
                  <a:cxn ang="0">
                    <a:pos x="12" y="71"/>
                  </a:cxn>
                  <a:cxn ang="0">
                    <a:pos x="13" y="71"/>
                  </a:cxn>
                  <a:cxn ang="0">
                    <a:pos x="14" y="68"/>
                  </a:cxn>
                  <a:cxn ang="0">
                    <a:pos x="16" y="68"/>
                  </a:cxn>
                  <a:cxn ang="0">
                    <a:pos x="17" y="69"/>
                  </a:cxn>
                  <a:cxn ang="0">
                    <a:pos x="18" y="70"/>
                  </a:cxn>
                  <a:cxn ang="0">
                    <a:pos x="19" y="69"/>
                  </a:cxn>
                  <a:cxn ang="0">
                    <a:pos x="20" y="65"/>
                  </a:cxn>
                  <a:cxn ang="0">
                    <a:pos x="21" y="64"/>
                  </a:cxn>
                  <a:cxn ang="0">
                    <a:pos x="22" y="64"/>
                  </a:cxn>
                  <a:cxn ang="0">
                    <a:pos x="24" y="66"/>
                  </a:cxn>
                  <a:cxn ang="0">
                    <a:pos x="27" y="66"/>
                  </a:cxn>
                  <a:cxn ang="0">
                    <a:pos x="28" y="63"/>
                  </a:cxn>
                  <a:cxn ang="0">
                    <a:pos x="33" y="56"/>
                  </a:cxn>
                  <a:cxn ang="0">
                    <a:pos x="33" y="53"/>
                  </a:cxn>
                  <a:cxn ang="0">
                    <a:pos x="34" y="53"/>
                  </a:cxn>
                  <a:cxn ang="0">
                    <a:pos x="37" y="53"/>
                  </a:cxn>
                  <a:cxn ang="0">
                    <a:pos x="38" y="52"/>
                  </a:cxn>
                  <a:cxn ang="0">
                    <a:pos x="40" y="51"/>
                  </a:cxn>
                  <a:cxn ang="0">
                    <a:pos x="40" y="50"/>
                  </a:cxn>
                  <a:cxn ang="0">
                    <a:pos x="40" y="47"/>
                  </a:cxn>
                  <a:cxn ang="0">
                    <a:pos x="40" y="47"/>
                  </a:cxn>
                  <a:cxn ang="0">
                    <a:pos x="40" y="45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9" y="3"/>
                  </a:cxn>
                  <a:cxn ang="0">
                    <a:pos x="8" y="4"/>
                  </a:cxn>
                  <a:cxn ang="0">
                    <a:pos x="6" y="5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40" h="72">
                    <a:moveTo>
                      <a:pt x="1" y="5"/>
                    </a:moveTo>
                    <a:lnTo>
                      <a:pt x="4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2" y="71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28" y="63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9" name="Freeform 77" descr="75%"/>
              <p:cNvSpPr>
                <a:spLocks/>
              </p:cNvSpPr>
              <p:nvPr/>
            </p:nvSpPr>
            <p:spPr bwMode="auto">
              <a:xfrm>
                <a:off x="10729" y="8565"/>
                <a:ext cx="735" cy="5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38" y="52"/>
                  </a:cxn>
                  <a:cxn ang="0">
                    <a:pos x="37" y="48"/>
                  </a:cxn>
                  <a:cxn ang="0">
                    <a:pos x="33" y="44"/>
                  </a:cxn>
                  <a:cxn ang="0">
                    <a:pos x="31" y="39"/>
                  </a:cxn>
                  <a:cxn ang="0">
                    <a:pos x="29" y="37"/>
                  </a:cxn>
                  <a:cxn ang="0">
                    <a:pos x="25" y="34"/>
                  </a:cxn>
                  <a:cxn ang="0">
                    <a:pos x="23" y="32"/>
                  </a:cxn>
                  <a:cxn ang="0">
                    <a:pos x="22" y="30"/>
                  </a:cxn>
                  <a:cxn ang="0">
                    <a:pos x="15" y="25"/>
                  </a:cxn>
                  <a:cxn ang="0">
                    <a:pos x="13" y="23"/>
                  </a:cxn>
                  <a:cxn ang="0">
                    <a:pos x="10" y="19"/>
                  </a:cxn>
                  <a:cxn ang="0">
                    <a:pos x="8" y="16"/>
                  </a:cxn>
                  <a:cxn ang="0">
                    <a:pos x="1" y="14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3" y="2"/>
                  </a:cxn>
                  <a:cxn ang="0">
                    <a:pos x="31" y="1"/>
                  </a:cxn>
                  <a:cxn ang="0">
                    <a:pos x="31" y="2"/>
                  </a:cxn>
                  <a:cxn ang="0">
                    <a:pos x="35" y="4"/>
                  </a:cxn>
                  <a:cxn ang="0">
                    <a:pos x="51" y="4"/>
                  </a:cxn>
                  <a:cxn ang="0">
                    <a:pos x="68" y="17"/>
                  </a:cxn>
                  <a:cxn ang="0">
                    <a:pos x="66" y="19"/>
                  </a:cxn>
                  <a:cxn ang="0">
                    <a:pos x="63" y="24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0" y="31"/>
                  </a:cxn>
                  <a:cxn ang="0">
                    <a:pos x="59" y="33"/>
                  </a:cxn>
                  <a:cxn ang="0">
                    <a:pos x="57" y="35"/>
                  </a:cxn>
                  <a:cxn ang="0">
                    <a:pos x="53" y="39"/>
                  </a:cxn>
                  <a:cxn ang="0">
                    <a:pos x="50" y="41"/>
                  </a:cxn>
                  <a:cxn ang="0">
                    <a:pos x="49" y="43"/>
                  </a:cxn>
                  <a:cxn ang="0">
                    <a:pos x="46" y="44"/>
                  </a:cxn>
                  <a:cxn ang="0">
                    <a:pos x="46" y="45"/>
                  </a:cxn>
                  <a:cxn ang="0">
                    <a:pos x="45" y="47"/>
                  </a:cxn>
                  <a:cxn ang="0">
                    <a:pos x="43" y="48"/>
                  </a:cxn>
                  <a:cxn ang="0">
                    <a:pos x="43" y="48"/>
                  </a:cxn>
                  <a:cxn ang="0">
                    <a:pos x="43" y="49"/>
                  </a:cxn>
                  <a:cxn ang="0">
                    <a:pos x="44" y="50"/>
                  </a:cxn>
                  <a:cxn ang="0">
                    <a:pos x="42" y="51"/>
                  </a:cxn>
                  <a:cxn ang="0">
                    <a:pos x="41" y="52"/>
                  </a:cxn>
                </a:cxnLst>
                <a:rect l="0" t="0" r="r" b="b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close/>
                  </a:path>
                </a:pathLst>
              </a:custGeom>
              <a:pattFill prst="pct75">
                <a:fgClr>
                  <a:srgbClr val="AA1202"/>
                </a:fgClr>
                <a:bgClr>
                  <a:srgbClr val="000000"/>
                </a:bgClr>
              </a:patt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0" name="Freeform 78"/>
              <p:cNvSpPr>
                <a:spLocks/>
              </p:cNvSpPr>
              <p:nvPr/>
            </p:nvSpPr>
            <p:spPr bwMode="auto">
              <a:xfrm>
                <a:off x="10395" y="8638"/>
                <a:ext cx="784" cy="806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11" y="44"/>
                  </a:cxn>
                  <a:cxn ang="0">
                    <a:pos x="13" y="46"/>
                  </a:cxn>
                  <a:cxn ang="0">
                    <a:pos x="13" y="49"/>
                  </a:cxn>
                  <a:cxn ang="0">
                    <a:pos x="14" y="50"/>
                  </a:cxn>
                  <a:cxn ang="0">
                    <a:pos x="13" y="55"/>
                  </a:cxn>
                  <a:cxn ang="0">
                    <a:pos x="12" y="60"/>
                  </a:cxn>
                  <a:cxn ang="0">
                    <a:pos x="14" y="68"/>
                  </a:cxn>
                  <a:cxn ang="0">
                    <a:pos x="16" y="71"/>
                  </a:cxn>
                  <a:cxn ang="0">
                    <a:pos x="17" y="74"/>
                  </a:cxn>
                  <a:cxn ang="0">
                    <a:pos x="18" y="76"/>
                  </a:cxn>
                  <a:cxn ang="0">
                    <a:pos x="58" y="76"/>
                  </a:cxn>
                  <a:cxn ang="0">
                    <a:pos x="60" y="77"/>
                  </a:cxn>
                  <a:cxn ang="0">
                    <a:pos x="59" y="71"/>
                  </a:cxn>
                  <a:cxn ang="0">
                    <a:pos x="60" y="69"/>
                  </a:cxn>
                  <a:cxn ang="0">
                    <a:pos x="64" y="69"/>
                  </a:cxn>
                  <a:cxn ang="0">
                    <a:pos x="67" y="69"/>
                  </a:cxn>
                  <a:cxn ang="0">
                    <a:pos x="67" y="65"/>
                  </a:cxn>
                  <a:cxn ang="0">
                    <a:pos x="67" y="62"/>
                  </a:cxn>
                  <a:cxn ang="0">
                    <a:pos x="69" y="53"/>
                  </a:cxn>
                  <a:cxn ang="0">
                    <a:pos x="71" y="48"/>
                  </a:cxn>
                  <a:cxn ang="0">
                    <a:pos x="73" y="47"/>
                  </a:cxn>
                  <a:cxn ang="0">
                    <a:pos x="73" y="46"/>
                  </a:cxn>
                  <a:cxn ang="0">
                    <a:pos x="72" y="46"/>
                  </a:cxn>
                  <a:cxn ang="0">
                    <a:pos x="69" y="45"/>
                  </a:cxn>
                  <a:cxn ang="0">
                    <a:pos x="68" y="41"/>
                  </a:cxn>
                  <a:cxn ang="0">
                    <a:pos x="64" y="37"/>
                  </a:cxn>
                  <a:cxn ang="0">
                    <a:pos x="62" y="32"/>
                  </a:cxn>
                  <a:cxn ang="0">
                    <a:pos x="60" y="30"/>
                  </a:cxn>
                  <a:cxn ang="0">
                    <a:pos x="56" y="27"/>
                  </a:cxn>
                  <a:cxn ang="0">
                    <a:pos x="54" y="25"/>
                  </a:cxn>
                  <a:cxn ang="0">
                    <a:pos x="53" y="23"/>
                  </a:cxn>
                  <a:cxn ang="0">
                    <a:pos x="46" y="18"/>
                  </a:cxn>
                  <a:cxn ang="0">
                    <a:pos x="44" y="16"/>
                  </a:cxn>
                  <a:cxn ang="0">
                    <a:pos x="41" y="12"/>
                  </a:cxn>
                  <a:cxn ang="0">
                    <a:pos x="39" y="9"/>
                  </a:cxn>
                  <a:cxn ang="0">
                    <a:pos x="32" y="7"/>
                  </a:cxn>
                  <a:cxn ang="0">
                    <a:pos x="32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1" name="Freeform 79"/>
              <p:cNvSpPr>
                <a:spLocks/>
              </p:cNvSpPr>
              <p:nvPr/>
            </p:nvSpPr>
            <p:spPr bwMode="auto">
              <a:xfrm>
                <a:off x="11133" y="7636"/>
                <a:ext cx="664" cy="301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2" y="17"/>
                  </a:cxn>
                  <a:cxn ang="0">
                    <a:pos x="4" y="16"/>
                  </a:cxn>
                  <a:cxn ang="0">
                    <a:pos x="8" y="13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4" y="9"/>
                  </a:cxn>
                  <a:cxn ang="0">
                    <a:pos x="19" y="7"/>
                  </a:cxn>
                  <a:cxn ang="0">
                    <a:pos x="21" y="8"/>
                  </a:cxn>
                  <a:cxn ang="0">
                    <a:pos x="23" y="8"/>
                  </a:cxn>
                  <a:cxn ang="0">
                    <a:pos x="25" y="12"/>
                  </a:cxn>
                  <a:cxn ang="0">
                    <a:pos x="27" y="12"/>
                  </a:cxn>
                  <a:cxn ang="0">
                    <a:pos x="27" y="14"/>
                  </a:cxn>
                  <a:cxn ang="0">
                    <a:pos x="31" y="15"/>
                  </a:cxn>
                  <a:cxn ang="0">
                    <a:pos x="34" y="17"/>
                  </a:cxn>
                  <a:cxn ang="0">
                    <a:pos x="35" y="19"/>
                  </a:cxn>
                  <a:cxn ang="0">
                    <a:pos x="32" y="25"/>
                  </a:cxn>
                  <a:cxn ang="0">
                    <a:pos x="35" y="27"/>
                  </a:cxn>
                  <a:cxn ang="0">
                    <a:pos x="38" y="28"/>
                  </a:cxn>
                  <a:cxn ang="0">
                    <a:pos x="39" y="28"/>
                  </a:cxn>
                  <a:cxn ang="0">
                    <a:pos x="42" y="27"/>
                  </a:cxn>
                  <a:cxn ang="0">
                    <a:pos x="46" y="29"/>
                  </a:cxn>
                  <a:cxn ang="0">
                    <a:pos x="47" y="28"/>
                  </a:cxn>
                  <a:cxn ang="0">
                    <a:pos x="45" y="26"/>
                  </a:cxn>
                  <a:cxn ang="0">
                    <a:pos x="44" y="25"/>
                  </a:cxn>
                  <a:cxn ang="0">
                    <a:pos x="45" y="24"/>
                  </a:cxn>
                  <a:cxn ang="0">
                    <a:pos x="44" y="23"/>
                  </a:cxn>
                  <a:cxn ang="0">
                    <a:pos x="41" y="19"/>
                  </a:cxn>
                  <a:cxn ang="0">
                    <a:pos x="41" y="16"/>
                  </a:cxn>
                  <a:cxn ang="0">
                    <a:pos x="41" y="12"/>
                  </a:cxn>
                  <a:cxn ang="0">
                    <a:pos x="41" y="10"/>
                  </a:cxn>
                  <a:cxn ang="0">
                    <a:pos x="41" y="9"/>
                  </a:cxn>
                  <a:cxn ang="0">
                    <a:pos x="44" y="6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5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6" y="16"/>
                  </a:cxn>
                  <a:cxn ang="0">
                    <a:pos x="45" y="18"/>
                  </a:cxn>
                  <a:cxn ang="0">
                    <a:pos x="46" y="19"/>
                  </a:cxn>
                  <a:cxn ang="0">
                    <a:pos x="46" y="21"/>
                  </a:cxn>
                  <a:cxn ang="0">
                    <a:pos x="47" y="24"/>
                  </a:cxn>
                  <a:cxn ang="0">
                    <a:pos x="50" y="25"/>
                  </a:cxn>
                  <a:cxn ang="0">
                    <a:pos x="52" y="24"/>
                  </a:cxn>
                  <a:cxn ang="0">
                    <a:pos x="52" y="26"/>
                  </a:cxn>
                  <a:cxn ang="0">
                    <a:pos x="53" y="28"/>
                  </a:cxn>
                  <a:cxn ang="0">
                    <a:pos x="55" y="29"/>
                  </a:cxn>
                  <a:cxn ang="0">
                    <a:pos x="56" y="28"/>
                  </a:cxn>
                  <a:cxn ang="0">
                    <a:pos x="61" y="26"/>
                  </a:cxn>
                  <a:cxn ang="0">
                    <a:pos x="62" y="19"/>
                  </a:cxn>
                  <a:cxn ang="0">
                    <a:pos x="54" y="21"/>
                  </a:cxn>
                  <a:cxn ang="0">
                    <a:pos x="47" y="0"/>
                  </a:cxn>
                </a:cxnLst>
                <a:rect l="0" t="0" r="r" b="b"/>
                <a:pathLst>
                  <a:path w="62" h="29">
                    <a:moveTo>
                      <a:pt x="47" y="0"/>
                    </a:moveTo>
                    <a:lnTo>
                      <a:pt x="36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9"/>
                    </a:lnTo>
                    <a:lnTo>
                      <a:pt x="35" y="19"/>
                    </a:lnTo>
                    <a:lnTo>
                      <a:pt x="33" y="23"/>
                    </a:lnTo>
                    <a:lnTo>
                      <a:pt x="32" y="25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6" y="26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5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5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4" y="23"/>
                    </a:lnTo>
                    <a:lnTo>
                      <a:pt x="43" y="21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41" y="11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9"/>
                    </a:lnTo>
                    <a:lnTo>
                      <a:pt x="42" y="8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6" y="6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7" y="24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2" y="26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6" y="28"/>
                    </a:lnTo>
                    <a:lnTo>
                      <a:pt x="61" y="27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54" y="21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2" name="Freeform 80"/>
              <p:cNvSpPr>
                <a:spLocks/>
              </p:cNvSpPr>
              <p:nvPr/>
            </p:nvSpPr>
            <p:spPr bwMode="auto">
              <a:xfrm>
                <a:off x="11637" y="7603"/>
                <a:ext cx="160" cy="251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20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10" y="15"/>
                  </a:cxn>
                  <a:cxn ang="0">
                    <a:pos x="9" y="14"/>
                  </a:cxn>
                  <a:cxn ang="0">
                    <a:pos x="9" y="12"/>
                  </a:cxn>
                  <a:cxn ang="0">
                    <a:pos x="7" y="9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7" y="24"/>
                  </a:cxn>
                  <a:cxn ang="0">
                    <a:pos x="15" y="22"/>
                  </a:cxn>
                  <a:cxn ang="0">
                    <a:pos x="15" y="22"/>
                  </a:cxn>
                </a:cxnLst>
                <a:rect l="0" t="0" r="r" b="b"/>
                <a:pathLst>
                  <a:path w="15" h="24">
                    <a:moveTo>
                      <a:pt x="15" y="22"/>
                    </a:moveTo>
                    <a:lnTo>
                      <a:pt x="15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7" y="24"/>
                    </a:lnTo>
                    <a:lnTo>
                      <a:pt x="15" y="22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3" name="Freeform 81"/>
              <p:cNvSpPr>
                <a:spLocks/>
              </p:cNvSpPr>
              <p:nvPr/>
            </p:nvSpPr>
            <p:spPr bwMode="auto">
              <a:xfrm>
                <a:off x="11680" y="7312"/>
                <a:ext cx="201" cy="43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6" y="37"/>
                  </a:cxn>
                  <a:cxn ang="0">
                    <a:pos x="9" y="38"/>
                  </a:cxn>
                  <a:cxn ang="0">
                    <a:pos x="10" y="40"/>
                  </a:cxn>
                  <a:cxn ang="0">
                    <a:pos x="11" y="42"/>
                  </a:cxn>
                  <a:cxn ang="0">
                    <a:pos x="13" y="39"/>
                  </a:cxn>
                  <a:cxn ang="0">
                    <a:pos x="14" y="35"/>
                  </a:cxn>
                  <a:cxn ang="0">
                    <a:pos x="17" y="30"/>
                  </a:cxn>
                  <a:cxn ang="0">
                    <a:pos x="19" y="26"/>
                  </a:cxn>
                  <a:cxn ang="0">
                    <a:pos x="18" y="19"/>
                  </a:cxn>
                  <a:cxn ang="0">
                    <a:pos x="17" y="13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2" y="14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4" y="0"/>
                  </a:cxn>
                  <a:cxn ang="0">
                    <a:pos x="3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11"/>
                  </a:cxn>
                  <a:cxn ang="0">
                    <a:pos x="1" y="15"/>
                  </a:cxn>
                  <a:cxn ang="0">
                    <a:pos x="3" y="17"/>
                  </a:cxn>
                  <a:cxn ang="0">
                    <a:pos x="5" y="18"/>
                  </a:cxn>
                  <a:cxn ang="0">
                    <a:pos x="7" y="19"/>
                  </a:cxn>
                  <a:cxn ang="0">
                    <a:pos x="9" y="21"/>
                  </a:cxn>
                  <a:cxn ang="0">
                    <a:pos x="4" y="24"/>
                  </a:cxn>
                  <a:cxn ang="0">
                    <a:pos x="1" y="28"/>
                  </a:cxn>
                </a:cxnLst>
                <a:rect l="0" t="0" r="r" b="b"/>
                <a:pathLst>
                  <a:path w="19" h="42">
                    <a:moveTo>
                      <a:pt x="1" y="28"/>
                    </a:moveTo>
                    <a:lnTo>
                      <a:pt x="0" y="31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4"/>
                    </a:lnTo>
                    <a:lnTo>
                      <a:pt x="3" y="35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0" y="41"/>
                    </a:lnTo>
                    <a:lnTo>
                      <a:pt x="11" y="42"/>
                    </a:lnTo>
                    <a:lnTo>
                      <a:pt x="12" y="41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5"/>
                    </a:lnTo>
                    <a:lnTo>
                      <a:pt x="15" y="33"/>
                    </a:lnTo>
                    <a:lnTo>
                      <a:pt x="17" y="30"/>
                    </a:lnTo>
                    <a:lnTo>
                      <a:pt x="18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4" name="Freeform 82"/>
              <p:cNvSpPr>
                <a:spLocks/>
              </p:cNvSpPr>
              <p:nvPr/>
            </p:nvSpPr>
            <p:spPr bwMode="auto">
              <a:xfrm>
                <a:off x="11860" y="7112"/>
                <a:ext cx="246" cy="22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20" y="0"/>
                  </a:cxn>
                  <a:cxn ang="0">
                    <a:pos x="23" y="9"/>
                  </a:cxn>
                  <a:cxn ang="0">
                    <a:pos x="23" y="10"/>
                  </a:cxn>
                  <a:cxn ang="0">
                    <a:pos x="22" y="10"/>
                  </a:cxn>
                  <a:cxn ang="0">
                    <a:pos x="23" y="11"/>
                  </a:cxn>
                  <a:cxn ang="0">
                    <a:pos x="23" y="11"/>
                  </a:cxn>
                  <a:cxn ang="0">
                    <a:pos x="21" y="12"/>
                  </a:cxn>
                  <a:cxn ang="0">
                    <a:pos x="17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3" y="15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8" y="18"/>
                  </a:cxn>
                  <a:cxn ang="0">
                    <a:pos x="3" y="21"/>
                  </a:cxn>
                  <a:cxn ang="0">
                    <a:pos x="2" y="22"/>
                  </a:cxn>
                  <a:cxn ang="0">
                    <a:pos x="0" y="21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2" y="17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22">
                    <a:moveTo>
                      <a:pt x="0" y="4"/>
                    </a:move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20" y="0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2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5" name="Freeform 83"/>
              <p:cNvSpPr>
                <a:spLocks/>
              </p:cNvSpPr>
              <p:nvPr/>
            </p:nvSpPr>
            <p:spPr bwMode="auto">
              <a:xfrm>
                <a:off x="11850" y="6934"/>
                <a:ext cx="483" cy="241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24" y="3"/>
                  </a:cxn>
                  <a:cxn ang="0">
                    <a:pos x="25" y="3"/>
                  </a:cxn>
                  <a:cxn ang="0">
                    <a:pos x="25" y="2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3"/>
                  </a:cxn>
                  <a:cxn ang="0">
                    <a:pos x="32" y="5"/>
                  </a:cxn>
                  <a:cxn ang="0">
                    <a:pos x="30" y="7"/>
                  </a:cxn>
                  <a:cxn ang="0">
                    <a:pos x="29" y="10"/>
                  </a:cxn>
                  <a:cxn ang="0">
                    <a:pos x="33" y="10"/>
                  </a:cxn>
                  <a:cxn ang="0">
                    <a:pos x="36" y="15"/>
                  </a:cxn>
                  <a:cxn ang="0">
                    <a:pos x="41" y="16"/>
                  </a:cxn>
                  <a:cxn ang="0">
                    <a:pos x="43" y="14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42" y="11"/>
                  </a:cxn>
                  <a:cxn ang="0">
                    <a:pos x="45" y="16"/>
                  </a:cxn>
                  <a:cxn ang="0">
                    <a:pos x="44" y="17"/>
                  </a:cxn>
                  <a:cxn ang="0">
                    <a:pos x="40" y="19"/>
                  </a:cxn>
                  <a:cxn ang="0">
                    <a:pos x="37" y="21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4" y="22"/>
                  </a:cxn>
                  <a:cxn ang="0">
                    <a:pos x="32" y="22"/>
                  </a:cxn>
                  <a:cxn ang="0">
                    <a:pos x="32" y="21"/>
                  </a:cxn>
                  <a:cxn ang="0">
                    <a:pos x="30" y="20"/>
                  </a:cxn>
                  <a:cxn ang="0">
                    <a:pos x="28" y="19"/>
                  </a:cxn>
                  <a:cxn ang="0">
                    <a:pos x="27" y="17"/>
                  </a:cxn>
                  <a:cxn ang="0">
                    <a:pos x="21" y="17"/>
                  </a:cxn>
                  <a:cxn ang="0">
                    <a:pos x="10" y="20"/>
                  </a:cxn>
                  <a:cxn ang="0">
                    <a:pos x="9" y="19"/>
                  </a:cxn>
                  <a:cxn ang="0">
                    <a:pos x="0" y="21"/>
                  </a:cxn>
                  <a:cxn ang="0">
                    <a:pos x="0" y="9"/>
                  </a:cxn>
                </a:cxnLst>
                <a:rect l="0" t="0" r="r" b="b"/>
                <a:pathLst>
                  <a:path w="45" h="23">
                    <a:moveTo>
                      <a:pt x="0" y="9"/>
                    </a:moveTo>
                    <a:lnTo>
                      <a:pt x="10" y="7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1" y="9"/>
                    </a:lnTo>
                    <a:lnTo>
                      <a:pt x="33" y="10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2" y="12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4" y="17"/>
                    </a:lnTo>
                    <a:lnTo>
                      <a:pt x="42" y="18"/>
                    </a:lnTo>
                    <a:lnTo>
                      <a:pt x="40" y="19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4" y="22"/>
                    </a:lnTo>
                    <a:lnTo>
                      <a:pt x="33" y="23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6" y="15"/>
                    </a:lnTo>
                    <a:lnTo>
                      <a:pt x="21" y="17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6" name="Freeform 84"/>
              <p:cNvSpPr>
                <a:spLocks/>
              </p:cNvSpPr>
              <p:nvPr/>
            </p:nvSpPr>
            <p:spPr bwMode="auto">
              <a:xfrm>
                <a:off x="12075" y="7091"/>
                <a:ext cx="127" cy="13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6" y="12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8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1" y="8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0" y="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3">
                    <a:moveTo>
                      <a:pt x="0" y="2"/>
                    </a:moveTo>
                    <a:lnTo>
                      <a:pt x="3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7" name="Freeform 85"/>
              <p:cNvSpPr>
                <a:spLocks/>
              </p:cNvSpPr>
              <p:nvPr/>
            </p:nvSpPr>
            <p:spPr bwMode="auto">
              <a:xfrm>
                <a:off x="11935" y="6517"/>
                <a:ext cx="224" cy="491"/>
              </a:xfrm>
              <a:custGeom>
                <a:avLst/>
                <a:gdLst/>
                <a:ahLst/>
                <a:cxnLst>
                  <a:cxn ang="0">
                    <a:pos x="21" y="40"/>
                  </a:cxn>
                  <a:cxn ang="0">
                    <a:pos x="20" y="40"/>
                  </a:cxn>
                  <a:cxn ang="0">
                    <a:pos x="19" y="40"/>
                  </a:cxn>
                  <a:cxn ang="0">
                    <a:pos x="18" y="42"/>
                  </a:cxn>
                  <a:cxn ang="0">
                    <a:pos x="17" y="42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6" y="43"/>
                  </a:cxn>
                  <a:cxn ang="0">
                    <a:pos x="16" y="44"/>
                  </a:cxn>
                  <a:cxn ang="0">
                    <a:pos x="2" y="47"/>
                  </a:cxn>
                  <a:cxn ang="0">
                    <a:pos x="1" y="46"/>
                  </a:cxn>
                  <a:cxn ang="0">
                    <a:pos x="0" y="45"/>
                  </a:cxn>
                  <a:cxn ang="0">
                    <a:pos x="0" y="44"/>
                  </a:cxn>
                  <a:cxn ang="0">
                    <a:pos x="1" y="43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1" y="28"/>
                  </a:cxn>
                  <a:cxn ang="0">
                    <a:pos x="1" y="26"/>
                  </a:cxn>
                  <a:cxn ang="0">
                    <a:pos x="1" y="24"/>
                  </a:cxn>
                  <a:cxn ang="0">
                    <a:pos x="1" y="22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4" y="18"/>
                  </a:cxn>
                  <a:cxn ang="0">
                    <a:pos x="5" y="14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4" y="4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7" y="29"/>
                  </a:cxn>
                  <a:cxn ang="0">
                    <a:pos x="17" y="30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9" y="33"/>
                  </a:cxn>
                  <a:cxn ang="0">
                    <a:pos x="20" y="33"/>
                  </a:cxn>
                  <a:cxn ang="0">
                    <a:pos x="20" y="34"/>
                  </a:cxn>
                  <a:cxn ang="0">
                    <a:pos x="20" y="35"/>
                  </a:cxn>
                  <a:cxn ang="0">
                    <a:pos x="21" y="37"/>
                  </a:cxn>
                  <a:cxn ang="0">
                    <a:pos x="21" y="38"/>
                  </a:cxn>
                  <a:cxn ang="0">
                    <a:pos x="21" y="39"/>
                  </a:cxn>
                  <a:cxn ang="0">
                    <a:pos x="21" y="40"/>
                  </a:cxn>
                  <a:cxn ang="0">
                    <a:pos x="21" y="40"/>
                  </a:cxn>
                </a:cxnLst>
                <a:rect l="0" t="0" r="r" b="b"/>
                <a:pathLst>
                  <a:path w="21" h="47">
                    <a:moveTo>
                      <a:pt x="21" y="40"/>
                    </a:moveTo>
                    <a:lnTo>
                      <a:pt x="20" y="40"/>
                    </a:lnTo>
                    <a:lnTo>
                      <a:pt x="19" y="40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4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4" y="18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7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21" y="39"/>
                    </a:lnTo>
                    <a:lnTo>
                      <a:pt x="21" y="40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9718" name="Group 86"/>
              <p:cNvGrpSpPr>
                <a:grpSpLocks/>
              </p:cNvGrpSpPr>
              <p:nvPr/>
            </p:nvGrpSpPr>
            <p:grpSpPr bwMode="auto">
              <a:xfrm>
                <a:off x="5664" y="9628"/>
                <a:ext cx="1371" cy="858"/>
                <a:chOff x="1991" y="3321"/>
                <a:chExt cx="361" cy="231"/>
              </a:xfrm>
            </p:grpSpPr>
            <p:sp>
              <p:nvSpPr>
                <p:cNvPr id="69719" name="Freeform 87"/>
                <p:cNvSpPr>
                  <a:spLocks/>
                </p:cNvSpPr>
                <p:nvPr/>
              </p:nvSpPr>
              <p:spPr bwMode="auto">
                <a:xfrm>
                  <a:off x="2274" y="3459"/>
                  <a:ext cx="78" cy="9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13"/>
                    </a:cxn>
                    <a:cxn ang="0">
                      <a:pos x="1" y="16"/>
                    </a:cxn>
                    <a:cxn ang="0">
                      <a:pos x="6" y="19"/>
                    </a:cxn>
                    <a:cxn ang="0">
                      <a:pos x="8" y="16"/>
                    </a:cxn>
                    <a:cxn ang="0">
                      <a:pos x="16" y="11"/>
                    </a:cxn>
                    <a:cxn ang="0">
                      <a:pos x="13" y="5"/>
                    </a:cxn>
                    <a:cxn ang="0">
                      <a:pos x="3" y="0"/>
                    </a:cxn>
                    <a:cxn ang="0">
                      <a:pos x="3" y="5"/>
                    </a:cxn>
                    <a:cxn ang="0">
                      <a:pos x="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6" h="19">
                      <a:moveTo>
                        <a:pt x="0" y="7"/>
                      </a:moveTo>
                      <a:lnTo>
                        <a:pt x="1" y="13"/>
                      </a:lnTo>
                      <a:lnTo>
                        <a:pt x="1" y="16"/>
                      </a:lnTo>
                      <a:lnTo>
                        <a:pt x="6" y="19"/>
                      </a:lnTo>
                      <a:lnTo>
                        <a:pt x="8" y="16"/>
                      </a:lnTo>
                      <a:lnTo>
                        <a:pt x="16" y="11"/>
                      </a:lnTo>
                      <a:lnTo>
                        <a:pt x="13" y="5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0" name="Freeform 88"/>
                <p:cNvSpPr>
                  <a:spLocks/>
                </p:cNvSpPr>
                <p:nvPr/>
              </p:nvSpPr>
              <p:spPr bwMode="auto">
                <a:xfrm>
                  <a:off x="2235" y="3409"/>
                  <a:ext cx="44" cy="29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8" y="6"/>
                    </a:cxn>
                    <a:cxn ang="0">
                      <a:pos x="9" y="3"/>
                    </a:cxn>
                    <a:cxn ang="0">
                      <a:pos x="5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5"/>
                    </a:cxn>
                    <a:cxn ang="0">
                      <a:pos x="3" y="6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9" h="6">
                      <a:moveTo>
                        <a:pt x="3" y="6"/>
                      </a:move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1" name="Freeform 89"/>
                <p:cNvSpPr>
                  <a:spLocks/>
                </p:cNvSpPr>
                <p:nvPr/>
              </p:nvSpPr>
              <p:spPr bwMode="auto">
                <a:xfrm>
                  <a:off x="2225" y="3438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2" name="Freeform 90"/>
                <p:cNvSpPr>
                  <a:spLocks/>
                </p:cNvSpPr>
                <p:nvPr/>
              </p:nvSpPr>
              <p:spPr bwMode="auto">
                <a:xfrm>
                  <a:off x="2211" y="3419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3" name="Freeform 91"/>
                <p:cNvSpPr>
                  <a:spLocks/>
                </p:cNvSpPr>
                <p:nvPr/>
              </p:nvSpPr>
              <p:spPr bwMode="auto">
                <a:xfrm>
                  <a:off x="2186" y="3394"/>
                  <a:ext cx="39" cy="15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7" y="3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8" h="3">
                      <a:moveTo>
                        <a:pt x="0" y="3"/>
                      </a:move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4" name="Freeform 92"/>
                <p:cNvSpPr>
                  <a:spLocks/>
                </p:cNvSpPr>
                <p:nvPr/>
              </p:nvSpPr>
              <p:spPr bwMode="auto">
                <a:xfrm>
                  <a:off x="2026" y="3321"/>
                  <a:ext cx="38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6" y="5"/>
                    </a:cxn>
                    <a:cxn ang="0">
                      <a:pos x="8" y="2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5">
                      <a:moveTo>
                        <a:pt x="0" y="4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5" name="Freeform 93"/>
                <p:cNvSpPr>
                  <a:spLocks/>
                </p:cNvSpPr>
                <p:nvPr/>
              </p:nvSpPr>
              <p:spPr bwMode="auto">
                <a:xfrm>
                  <a:off x="1991" y="3321"/>
                  <a:ext cx="20" cy="2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26" name="Freeform 94"/>
                <p:cNvSpPr>
                  <a:spLocks/>
                </p:cNvSpPr>
                <p:nvPr/>
              </p:nvSpPr>
              <p:spPr bwMode="auto">
                <a:xfrm>
                  <a:off x="2128" y="3360"/>
                  <a:ext cx="39" cy="34"/>
                </a:xfrm>
                <a:custGeom>
                  <a:avLst/>
                  <a:gdLst/>
                  <a:ahLst/>
                  <a:cxnLst>
                    <a:cxn ang="0">
                      <a:pos x="3" y="7"/>
                    </a:cxn>
                    <a:cxn ang="0">
                      <a:pos x="8" y="7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3" y="7"/>
                    </a:cxn>
                    <a:cxn ang="0">
                      <a:pos x="3" y="7"/>
                    </a:cxn>
                  </a:cxnLst>
                  <a:rect l="0" t="0" r="r" b="b"/>
                  <a:pathLst>
                    <a:path w="8" h="7">
                      <a:moveTo>
                        <a:pt x="3" y="7"/>
                      </a:moveTo>
                      <a:lnTo>
                        <a:pt x="8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FFC66D"/>
                </a:solidFill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Master Framework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71628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209800"/>
            <a:ext cx="15462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latin typeface="Arial" pitchFamily="34" charset="0"/>
              </a:rPr>
              <a:t>Policy, Systems, Environmental Change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</a:rPr>
              <a:t>Tobacco, Healthy Eating, and Active Living</a:t>
            </a:r>
          </a:p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</a:rPr>
              <a:t>Advocacy: WHO and CDC calls for “political competence” and science</a:t>
            </a:r>
          </a:p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</a:rPr>
              <a:t>Health Equity Principle and Practice: Opportunity for ALL communities to optimize their health</a:t>
            </a:r>
          </a:p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</a:rPr>
              <a:t>Education is necessary but insufficient. We need to go upstream.</a:t>
            </a:r>
          </a:p>
          <a:p>
            <a:pPr>
              <a:lnSpc>
                <a:spcPct val="95000"/>
              </a:lnSpc>
              <a:buFont typeface="Arial" pitchFamily="34" charset="0"/>
              <a:buNone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advTm="4776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62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725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73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8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2">
  <a:themeElements>
    <a:clrScheme name="1_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tion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1_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2">
  <a:themeElements>
    <a:clrScheme name="3_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resentation2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3_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2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resentation2">
  <a:themeElements>
    <a:clrScheme name="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Presentation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Current Jobs - Print:BlueCross BlueShield:060094 BLUE VSYS Visual System:DESIGN:Comp:Vis Sys Apps:PPT:Presentation2.pot</Template>
  <TotalTime>18241</TotalTime>
  <Words>1336</Words>
  <Application>Microsoft Office PowerPoint</Application>
  <PresentationFormat>On-screen Show (4:3)</PresentationFormat>
  <Paragraphs>146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ＭＳ Ｐゴシック</vt:lpstr>
      <vt:lpstr>Tahoma</vt:lpstr>
      <vt:lpstr>Times</vt:lpstr>
      <vt:lpstr>Symbol</vt:lpstr>
      <vt:lpstr>Arial Narrow</vt:lpstr>
      <vt:lpstr>Times New Roman</vt:lpstr>
      <vt:lpstr>Calibri</vt:lpstr>
      <vt:lpstr>Wingdings</vt:lpstr>
      <vt:lpstr>Verdana</vt:lpstr>
      <vt:lpstr>Trebuchet MS</vt:lpstr>
      <vt:lpstr>1_Presentation2</vt:lpstr>
      <vt:lpstr>3_Presentation2</vt:lpstr>
      <vt:lpstr>Presentation2</vt:lpstr>
      <vt:lpstr>4_Presentation2</vt:lpstr>
      <vt:lpstr>Met Council Regional Framework Stakeholder Input</vt:lpstr>
      <vt:lpstr>Obesity Trends* Among U.S. Adults</vt:lpstr>
      <vt:lpstr>Obesity Trends* Among U.S. Adults</vt:lpstr>
      <vt:lpstr>Obesity Trends* Among U.S. Adults</vt:lpstr>
      <vt:lpstr>The Master Framework</vt:lpstr>
      <vt:lpstr>Policy, Systems, Environmental Change </vt:lpstr>
      <vt:lpstr>Slide 7</vt:lpstr>
      <vt:lpstr>Slide 8</vt:lpstr>
      <vt:lpstr>Slide 9</vt:lpstr>
      <vt:lpstr>Slide 10</vt:lpstr>
      <vt:lpstr>Slide 11</vt:lpstr>
      <vt:lpstr>Slide 12</vt:lpstr>
      <vt:lpstr>Slide 13</vt:lpstr>
      <vt:lpstr>Active Living: The Stairway Speech</vt:lpstr>
      <vt:lpstr>Slide 15</vt:lpstr>
      <vt:lpstr>Inverse Correlation: Obesity &amp; Active Transportation </vt:lpstr>
      <vt:lpstr>What are Complete Streets (CS)?</vt:lpstr>
      <vt:lpstr>Complete Streets = Complete Communities</vt:lpstr>
      <vt:lpstr>Complete Streets Toolkit: www.mncompletestreets.org </vt:lpstr>
      <vt:lpstr>Healthy Eating and Built Environment</vt:lpstr>
      <vt:lpstr>Health and Equity integrated into Decisions</vt:lpstr>
      <vt:lpstr>Tools and Examples</vt:lpstr>
      <vt:lpstr>Model:: Incorporating Health in Regional Transportation Planning: Nashville, Tennessee </vt:lpstr>
      <vt:lpstr>Nashville MPO Example</vt:lpstr>
      <vt:lpstr>Health Equity: Race and Place Matters See “The Unequal Distribution of Health” report</vt:lpstr>
      <vt:lpstr>Slide 26</vt:lpstr>
      <vt:lpstr>Slide 27</vt:lpstr>
      <vt:lpstr>Community Competence: Early, Often, and Authentic Engagement of Diverse Communities</vt:lpstr>
      <vt:lpstr>Health Equity and Transportation</vt:lpstr>
      <vt:lpstr>Sources</vt:lpstr>
      <vt:lpstr>Thank You!  Questions and discussion</vt:lpstr>
    </vt:vector>
  </TitlesOfParts>
  <Company>Larsen Design Office,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 Station</dc:creator>
  <cp:lastModifiedBy>wennermm</cp:lastModifiedBy>
  <cp:revision>181</cp:revision>
  <dcterms:created xsi:type="dcterms:W3CDTF">2009-11-18T02:32:47Z</dcterms:created>
  <dcterms:modified xsi:type="dcterms:W3CDTF">2012-04-04T13:02:14Z</dcterms:modified>
</cp:coreProperties>
</file>