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notesMasterIdLst>
    <p:notesMasterId r:id="rId15"/>
  </p:notesMasterIdLst>
  <p:handoutMasterIdLst>
    <p:handoutMasterId r:id="rId16"/>
  </p:handoutMasterIdLst>
  <p:sldIdLst>
    <p:sldId id="281" r:id="rId2"/>
    <p:sldId id="256" r:id="rId3"/>
    <p:sldId id="278" r:id="rId4"/>
    <p:sldId id="277" r:id="rId5"/>
    <p:sldId id="276" r:id="rId6"/>
    <p:sldId id="275" r:id="rId7"/>
    <p:sldId id="282" r:id="rId8"/>
    <p:sldId id="273" r:id="rId9"/>
    <p:sldId id="280" r:id="rId10"/>
    <p:sldId id="272" r:id="rId11"/>
    <p:sldId id="271" r:id="rId12"/>
    <p:sldId id="284" r:id="rId13"/>
    <p:sldId id="279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1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998A52-4138-4BC0-AE9D-EA62229110E0}" type="datetimeFigureOut">
              <a:rPr lang="en-US" smtClean="0"/>
              <a:pPr/>
              <a:t>11/7/2011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5240FC-479F-4262-AE4B-566D315ED76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A2103A-FE78-4172-9B64-E4525D1311AB}" type="datetimeFigureOut">
              <a:rPr lang="en-US" smtClean="0"/>
              <a:pPr/>
              <a:t>11/7/2011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AA4A41-2EB3-4887-B97A-946935F2743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AA4A41-2EB3-4887-B97A-946935F27437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AA4A41-2EB3-4887-B97A-946935F27437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AA4A41-2EB3-4887-B97A-946935F27437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AA4A41-2EB3-4887-B97A-946935F27437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AA4A41-2EB3-4887-B97A-946935F27437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AA4A41-2EB3-4887-B97A-946935F27437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Prior MCES DBE goals were 11.5% WBE and 3.5% MBE. Prior</a:t>
            </a:r>
            <a:r>
              <a:rPr lang="en-US" baseline="0" dirty="0" smtClean="0"/>
              <a:t> goals were set by PFA and were for entire state. Not narrowly tailored to Met Council region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AA4A41-2EB3-4887-B97A-946935F27437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Good Faith Efforts are established in 49 CFR Part 26.53 (DOT)</a:t>
            </a:r>
            <a:r>
              <a:rPr lang="en-US" baseline="0" dirty="0" smtClean="0"/>
              <a:t> and 40 CFR Part 33.301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AA4A41-2EB3-4887-B97A-946935F27437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AA4A41-2EB3-4887-B97A-946935F27437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re-bid direct</a:t>
            </a:r>
            <a:r>
              <a:rPr lang="en-US" baseline="0" dirty="0" smtClean="0"/>
              <a:t> equipment procurement was MWWTP Final Settling Tanks Contract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AA4A41-2EB3-4887-B97A-946935F27437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These numbers are looking</a:t>
            </a:r>
            <a:r>
              <a:rPr lang="en-US" baseline="0" dirty="0" smtClean="0"/>
              <a:t> at how DBEs were used during the lifetime of the contract. </a:t>
            </a:r>
            <a:r>
              <a:rPr lang="en-US" b="1" baseline="0" dirty="0" smtClean="0"/>
              <a:t>MCES DBE program does a good job of keeping on Primes to increase DBE participation throughout the lifetime of contract, especially the contracts that pass on Good Faith Efforts</a:t>
            </a:r>
            <a:endParaRPr lang="en-US" b="1" dirty="0" smtClean="0"/>
          </a:p>
          <a:p>
            <a:r>
              <a:rPr lang="en-US" dirty="0" smtClean="0"/>
              <a:t> 6 contracts that met goals – WBE</a:t>
            </a:r>
            <a:r>
              <a:rPr lang="en-US" baseline="0" dirty="0" smtClean="0"/>
              <a:t> 13% / MBE 4% time of bid.  WBE 13% / MBE 5% at close</a:t>
            </a:r>
          </a:p>
          <a:p>
            <a:r>
              <a:rPr lang="en-US" baseline="0" dirty="0" smtClean="0"/>
              <a:t> 6 contracts that used GFE – WBE 6% / MBE 1% time of bid.  WBE 7% / MBE 2% at close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AA4A41-2EB3-4887-B97A-946935F27437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Thi</a:t>
            </a:r>
            <a:r>
              <a:rPr lang="en-US" baseline="0" dirty="0" smtClean="0"/>
              <a:t>s slide shows the total # of contract $s and value of subcontracts – paid and committed to DBEs on projects.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AA4A41-2EB3-4887-B97A-946935F27437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A6E11DA6-1F95-4787-B666-762906620B11}" type="datetime1">
              <a:rPr lang="en-US" smtClean="0"/>
              <a:pPr/>
              <a:t>11/7/2011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DBE Achievement - Met Council PFA funded projects (2006-2011)</a:t>
            </a:r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86BB9A5-EEA7-47AA-A9BF-E1F2FDE98D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17B78-F6FF-44DF-88A0-CC61F34C4C6F}" type="datetime1">
              <a:rPr lang="en-US" smtClean="0"/>
              <a:pPr/>
              <a:t>11/7/2011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DBE Achievement - Met Council PFA funded projects (2006-2011)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BB9A5-EEA7-47AA-A9BF-E1F2FDE98D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779AEF80-AB9F-4775-82F3-FA0442C375C7}" type="datetime1">
              <a:rPr lang="en-US" smtClean="0"/>
              <a:pPr/>
              <a:t>11/7/2011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r>
              <a:rPr lang="en-US" smtClean="0"/>
              <a:t>DBE Achievement - Met Council PFA funded projects (2006-2011)</a:t>
            </a:r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D86BB9A5-EEA7-47AA-A9BF-E1F2FDE98D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CADA6-C130-4876-B12B-4FF84A6D977E}" type="datetime1">
              <a:rPr lang="en-US" smtClean="0"/>
              <a:pPr/>
              <a:t>11/7/2011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DBE Achievement - Met Council PFA funded projects (2006-2011)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86BB9A5-EEA7-47AA-A9BF-E1F2FDE98D3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D6E9C-065F-4ECE-99E7-B1B0BD745E24}" type="datetime1">
              <a:rPr lang="en-US" smtClean="0"/>
              <a:pPr/>
              <a:t>11/7/2011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D86BB9A5-EEA7-47AA-A9BF-E1F2FDE98D3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DBE Achievement - Met Council PFA funded projects (2006-2011)</a:t>
            </a: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E32BD2A6-1697-420F-B3F1-DAC9786FE76F}" type="datetime1">
              <a:rPr lang="en-US" smtClean="0"/>
              <a:pPr/>
              <a:t>11/7/2011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D86BB9A5-EEA7-47AA-A9BF-E1F2FDE98D3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r>
              <a:rPr lang="en-US" smtClean="0"/>
              <a:t>DBE Achievement - Met Council PFA funded projects (2006-2011)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9CC799B9-AD09-4CFB-83C7-FE472549D5C7}" type="datetime1">
              <a:rPr lang="en-US" smtClean="0"/>
              <a:pPr/>
              <a:t>11/7/2011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D86BB9A5-EEA7-47AA-A9BF-E1F2FDE98D3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r>
              <a:rPr lang="en-US" smtClean="0"/>
              <a:t>DBE Achievement - Met Council PFA funded projects (2006-2011)</a:t>
            </a:r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C957D-62D8-4FAB-9487-A3E2533DB7B1}" type="datetime1">
              <a:rPr lang="en-US" smtClean="0"/>
              <a:pPr/>
              <a:t>11/7/2011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DBE Achievement - Met Council PFA funded projects (2006-2011)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86BB9A5-EEA7-47AA-A9BF-E1F2FDE98D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80A08-79EE-4905-A3C5-B610B3744852}" type="datetime1">
              <a:rPr lang="en-US" smtClean="0"/>
              <a:pPr/>
              <a:t>11/7/2011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DBE Achievement - Met Council PFA funded projects (2006-2011)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86BB9A5-EEA7-47AA-A9BF-E1F2FDE98D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BBA69-67E2-4F44-A8C5-ECD9943095DB}" type="datetime1">
              <a:rPr lang="en-US" smtClean="0"/>
              <a:pPr/>
              <a:t>11/7/2011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DBE Achievement - Met Council PFA funded projects (2006-2011)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86BB9A5-EEA7-47AA-A9BF-E1F2FDE98D3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8F832970-8481-4310-9293-67E8A214DA7B}" type="datetime1">
              <a:rPr lang="en-US" smtClean="0"/>
              <a:pPr/>
              <a:t>11/7/2011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D86BB9A5-EEA7-47AA-A9BF-E1F2FDE98D3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r>
              <a:rPr lang="en-US" smtClean="0"/>
              <a:t>DBE Achievement - Met Council PFA funded projects (2006-2011)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1441F94-6BA6-494B-88BB-8B361EA17E47}" type="datetime1">
              <a:rPr lang="en-US" smtClean="0"/>
              <a:pPr/>
              <a:t>11/7/2011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DBE Achievement - Met Council PFA funded projects (2006-2011)</a:t>
            </a:r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86BB9A5-EEA7-47AA-A9BF-E1F2FDE98D3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62200" y="1676400"/>
            <a:ext cx="6477000" cy="4191000"/>
          </a:xfrm>
        </p:spPr>
        <p:txBody>
          <a:bodyPr>
            <a:normAutofit/>
          </a:bodyPr>
          <a:lstStyle/>
          <a:p>
            <a:r>
              <a:rPr lang="en-US" sz="6000" b="1" dirty="0" smtClean="0">
                <a:solidFill>
                  <a:schemeClr val="accent5"/>
                </a:solidFill>
                <a:latin typeface="+mn-lt"/>
              </a:rPr>
              <a:t>DBE Achievement </a:t>
            </a:r>
            <a:r>
              <a:rPr lang="en-US" sz="2200" b="1" dirty="0" smtClean="0">
                <a:solidFill>
                  <a:schemeClr val="accent5"/>
                </a:solidFill>
              </a:rPr>
              <a:t/>
            </a:r>
            <a:br>
              <a:rPr lang="en-US" sz="2200" b="1" dirty="0" smtClean="0">
                <a:solidFill>
                  <a:schemeClr val="accent5"/>
                </a:solidFill>
              </a:rPr>
            </a:b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en-US" sz="2800" b="1" dirty="0" smtClean="0">
                <a:solidFill>
                  <a:schemeClr val="tx1"/>
                </a:solidFill>
              </a:rPr>
              <a:t>Met Council PFA funded projects: 2006-2011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D86BB9A5-EEA7-47AA-A9BF-E1F2FDE98D33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 smtClean="0">
                <a:latin typeface="+mn-lt"/>
              </a:rPr>
              <a:t>DBE Achievement on Completed MCES Contracts</a:t>
            </a:r>
            <a:endParaRPr lang="en-US" sz="2800" dirty="0">
              <a:latin typeface="+mn-lt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DBE Achievement - Met Council PFA funded projects (2006-2011)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D86BB9A5-EEA7-47AA-A9BF-E1F2FDE98D33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sz="quarter" idx="1"/>
          </p:nvPr>
        </p:nvSpPr>
        <p:spPr>
          <a:xfrm>
            <a:off x="609600" y="1676400"/>
            <a:ext cx="8153400" cy="4495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000" dirty="0" smtClean="0"/>
              <a:t> The value of 13 completed MCES contracts with DBE goals = $44,610,434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 The value of subcontracts to DBE subcontractors = $4,281,951  (10%)</a:t>
            </a:r>
            <a:endParaRPr lang="en-US" sz="20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+mn-lt"/>
              </a:rPr>
              <a:t>Improving MCES DBE Program</a:t>
            </a:r>
            <a:endParaRPr lang="en-US" dirty="0">
              <a:latin typeface="+mn-lt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DBE Achievement - Met Council PFA funded projects (2006-2011)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D86BB9A5-EEA7-47AA-A9BF-E1F2FDE98D33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200" dirty="0" smtClean="0"/>
              <a:t>ODEO and MCES Technical Services Department working together to better understand DBE market and plan projects appropriately</a:t>
            </a:r>
          </a:p>
          <a:p>
            <a:pPr marL="0" indent="0">
              <a:buNone/>
            </a:pPr>
            <a:endParaRPr lang="en-US" sz="2200" dirty="0" smtClean="0"/>
          </a:p>
          <a:p>
            <a:pPr marL="0" indent="0">
              <a:buNone/>
            </a:pPr>
            <a:r>
              <a:rPr lang="en-US" sz="2200" dirty="0" smtClean="0"/>
              <a:t>ODEO working with DBE community to increase bidding on MCES projects</a:t>
            </a:r>
          </a:p>
          <a:p>
            <a:pPr marL="0" indent="0">
              <a:buNone/>
            </a:pPr>
            <a:endParaRPr lang="en-US" sz="2200" dirty="0" smtClean="0"/>
          </a:p>
          <a:p>
            <a:pPr marL="0" indent="0">
              <a:buNone/>
            </a:pPr>
            <a:r>
              <a:rPr lang="en-US" sz="2200" dirty="0" smtClean="0"/>
              <a:t>ODEO and MCES working with Bidders / Proposers to better understand DBE program</a:t>
            </a:r>
          </a:p>
          <a:p>
            <a:pPr marL="0" indent="0">
              <a:buNone/>
            </a:pPr>
            <a:endParaRPr lang="en-US" sz="2200" dirty="0" smtClean="0"/>
          </a:p>
          <a:p>
            <a:pPr marL="0" indent="0">
              <a:buNone/>
            </a:pPr>
            <a:r>
              <a:rPr lang="en-US" sz="2200" dirty="0" smtClean="0"/>
              <a:t>Since 2009, percentage of bids / proposals that meet the goals at time of bid have increased</a:t>
            </a:r>
          </a:p>
          <a:p>
            <a:pPr algn="ctr"/>
            <a:endParaRPr lang="en-US" sz="2400" b="1" dirty="0" smtClean="0">
              <a:solidFill>
                <a:schemeClr val="accent5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>
                <a:latin typeface="+mn-lt"/>
              </a:rPr>
              <a:t>MCES DBE Program – Ideas Moving Forward</a:t>
            </a:r>
            <a:endParaRPr lang="en-US" dirty="0">
              <a:latin typeface="+mn-lt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DBE Achievement - Met Council PFA funded projects (2006-2011)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D86BB9A5-EEA7-47AA-A9BF-E1F2FDE98D33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2200" u="sng" dirty="0" smtClean="0"/>
          </a:p>
          <a:p>
            <a:pPr marL="0" indent="0">
              <a:buNone/>
            </a:pPr>
            <a:r>
              <a:rPr lang="en-US" sz="2200" u="sng" dirty="0" smtClean="0"/>
              <a:t>Introduction of Met Council TGB program </a:t>
            </a:r>
            <a:r>
              <a:rPr lang="en-US" sz="2200" dirty="0" smtClean="0"/>
              <a:t>– Companion program – reinforces message that Met Council contracting opportunities are for all qualified companies</a:t>
            </a:r>
          </a:p>
          <a:p>
            <a:pPr marL="0" indent="0">
              <a:buNone/>
            </a:pPr>
            <a:endParaRPr lang="en-US" sz="2200" dirty="0" smtClean="0"/>
          </a:p>
          <a:p>
            <a:pPr marL="0" indent="0">
              <a:buNone/>
            </a:pPr>
            <a:r>
              <a:rPr lang="en-US" sz="2200" u="sng" dirty="0" smtClean="0"/>
              <a:t>Goal Setting by Project </a:t>
            </a:r>
            <a:r>
              <a:rPr lang="en-US" sz="2200" dirty="0" smtClean="0"/>
              <a:t>– MC ES </a:t>
            </a:r>
            <a:r>
              <a:rPr lang="en-US" sz="2200" smtClean="0"/>
              <a:t>projects include </a:t>
            </a:r>
            <a:r>
              <a:rPr lang="en-US" sz="2200" dirty="0" smtClean="0"/>
              <a:t>a variety of work scopes. Setting goals on a project by project basis might result in Primes meeting goals more frequently</a:t>
            </a:r>
          </a:p>
          <a:p>
            <a:pPr marL="0" indent="0">
              <a:buNone/>
            </a:pPr>
            <a:endParaRPr lang="en-US" sz="2200" b="1" dirty="0" smtClean="0">
              <a:solidFill>
                <a:schemeClr val="accent5"/>
              </a:solidFill>
            </a:endParaRPr>
          </a:p>
          <a:p>
            <a:pPr marL="0" indent="0">
              <a:buNone/>
            </a:pPr>
            <a:r>
              <a:rPr lang="en-US" sz="2200" u="sng" dirty="0" smtClean="0"/>
              <a:t>Training MC ES Staff </a:t>
            </a:r>
            <a:r>
              <a:rPr lang="en-US" sz="2200" dirty="0" smtClean="0"/>
              <a:t>– MC ES staff, CARs and Project Managers trained to assist in DBE compliance and monitoring</a:t>
            </a:r>
            <a:endParaRPr lang="en-US" sz="2200" b="1" dirty="0" smtClean="0">
              <a:solidFill>
                <a:schemeClr val="accent5"/>
              </a:solidFill>
            </a:endParaRPr>
          </a:p>
          <a:p>
            <a:pPr marL="0" indent="0">
              <a:buNone/>
            </a:pPr>
            <a:endParaRPr lang="en-US" sz="2400" b="1" dirty="0" smtClean="0">
              <a:solidFill>
                <a:schemeClr val="accent5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+mn-lt"/>
              </a:rPr>
              <a:t>Questions &amp; Comments</a:t>
            </a:r>
            <a:endParaRPr lang="en-US" dirty="0">
              <a:latin typeface="+mn-lt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DBE Achievement - Met Council PFA funded projects (2006-2011)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D86BB9A5-EEA7-47AA-A9BF-E1F2FDE98D33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/>
            <a:endParaRPr lang="en-US" sz="2400" b="1" dirty="0" smtClean="0">
              <a:solidFill>
                <a:schemeClr val="accent5"/>
              </a:solidFill>
            </a:endParaRPr>
          </a:p>
          <a:p>
            <a:pPr algn="ctr"/>
            <a:endParaRPr lang="en-US" sz="2400" b="1" dirty="0">
              <a:solidFill>
                <a:schemeClr val="accent5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5800" y="1828800"/>
            <a:ext cx="76200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Wanda Kirkpatrick</a:t>
            </a:r>
          </a:p>
          <a:p>
            <a:r>
              <a:rPr lang="en-US" sz="2000" dirty="0" smtClean="0"/>
              <a:t>Director of Diversity and Equal Opportunity </a:t>
            </a:r>
          </a:p>
          <a:p>
            <a:r>
              <a:rPr lang="en-US" sz="2000" dirty="0" smtClean="0"/>
              <a:t>Metropolitan Council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+mn-lt"/>
              </a:rPr>
              <a:t>Background</a:t>
            </a:r>
            <a:endParaRPr lang="en-US" dirty="0">
              <a:latin typeface="+mn-lt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DBE Achievement - Met Council PFA funded projects (2006-2011)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D86BB9A5-EEA7-47AA-A9BF-E1F2FDE98D33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000" dirty="0" smtClean="0"/>
              <a:t>Met Council Environmental Services (MCES) receives  Environmental Protection Agency (EPA) financial assistance agreements through the Minnesota Public Facilities Authority (PFA) for some professional / technical and construction projects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As the recipient of these funds MCES is required to follow EPA’s Disadvantaged Business Enterprise (DBE) program for PFA funded contracts</a:t>
            </a:r>
          </a:p>
          <a:p>
            <a:pPr marL="0" indent="0"/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To comply with the EPA’s DBE program the Met Council’s Office of Diversity and Equal Opportunity (ODEO) is responsible for:</a:t>
            </a:r>
          </a:p>
          <a:p>
            <a:pPr marL="465138" lvl="1" indent="-233363">
              <a:buFont typeface="Arial" pitchFamily="34" charset="0"/>
              <a:buChar char="•"/>
            </a:pPr>
            <a:r>
              <a:rPr lang="en-US" sz="2000" dirty="0" smtClean="0"/>
              <a:t> Setting DBE Goals for Met Council projects/contracts</a:t>
            </a:r>
          </a:p>
          <a:p>
            <a:pPr marL="465138" lvl="1" indent="-233363">
              <a:buFont typeface="Arial" pitchFamily="34" charset="0"/>
              <a:buChar char="•"/>
            </a:pPr>
            <a:r>
              <a:rPr lang="en-US" sz="2000" dirty="0" smtClean="0"/>
              <a:t> Evaluating bids/proposals on MCES contracts that have goals</a:t>
            </a:r>
          </a:p>
          <a:p>
            <a:pPr marL="465138" lvl="1" indent="-233363">
              <a:buFont typeface="Arial" pitchFamily="34" charset="0"/>
              <a:buChar char="•"/>
            </a:pPr>
            <a:r>
              <a:rPr lang="en-US" sz="2000" dirty="0" smtClean="0"/>
              <a:t> Monitoring DBE program compliance through lifetime of contract</a:t>
            </a:r>
          </a:p>
          <a:p>
            <a:pPr algn="ctr">
              <a:buNone/>
            </a:pPr>
            <a:endParaRPr lang="en-US" sz="2400" b="1" dirty="0" smtClean="0">
              <a:solidFill>
                <a:schemeClr val="accent5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+mn-lt"/>
              </a:rPr>
              <a:t>The EPA DBE Program</a:t>
            </a:r>
            <a:endParaRPr lang="en-US" dirty="0">
              <a:latin typeface="+mn-lt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DBE Achievement - Met Council PFA funded projects (2006-2011)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D86BB9A5-EEA7-47AA-A9BF-E1F2FDE98D33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dirty="0" smtClean="0"/>
              <a:t>Requires Contractors to break up or “de-bundle” contracts into small subcontracts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Requires Prime firms to solicit bid/proposals from DBE firms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Requires DBE Firms must be certified; the Met Councils achieves this through the Minnesota Unified Certification Program (MnUCP). Currently approximately 700 DBE firms are certified.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Set’s </a:t>
            </a:r>
            <a:r>
              <a:rPr lang="en-US" sz="2000" dirty="0" err="1" smtClean="0"/>
              <a:t>aspirational</a:t>
            </a:r>
            <a:r>
              <a:rPr lang="en-US" sz="2000" dirty="0" smtClean="0"/>
              <a:t> DBE goals for projects/contracts.  Goals are not a quota or a set-aside.  Goals are further separated into targets for Women Business Enterprise (WBE) Minority Business (MBE)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+mn-lt"/>
              </a:rPr>
              <a:t>The MCES DBE Program</a:t>
            </a:r>
            <a:endParaRPr lang="en-US" dirty="0">
              <a:latin typeface="+mn-lt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DBE Achievement - Met Council PFA funded projects (2006-2011)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D86BB9A5-EEA7-47AA-A9BF-E1F2FDE98D33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smtClean="0"/>
              <a:t>In 2009, the MCES DBE program changed from WBE/MBE program to the DBE program</a:t>
            </a:r>
          </a:p>
          <a:p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 In July 2009, the EPA approved MCES DBE program to:</a:t>
            </a:r>
          </a:p>
          <a:p>
            <a:pPr marL="466725" lvl="1" indent="-234950">
              <a:buFont typeface="Arial" pitchFamily="34" charset="0"/>
              <a:buChar char="•"/>
            </a:pPr>
            <a:r>
              <a:rPr lang="en-US" sz="2000" dirty="0" smtClean="0"/>
              <a:t> Adopt USDOT DBE guidelines  which provides a unified program for our bidders / proposers and the DBE community</a:t>
            </a:r>
          </a:p>
          <a:p>
            <a:pPr marL="466725" lvl="1" indent="-234950">
              <a:buFont typeface="Arial" pitchFamily="34" charset="0"/>
              <a:buChar char="•"/>
            </a:pPr>
            <a:endParaRPr lang="en-US" sz="2000" dirty="0" smtClean="0"/>
          </a:p>
          <a:p>
            <a:pPr marL="466725" lvl="1" indent="-234950">
              <a:buFont typeface="Arial" pitchFamily="34" charset="0"/>
              <a:buChar char="•"/>
            </a:pPr>
            <a:r>
              <a:rPr lang="en-US" sz="2000" dirty="0" smtClean="0"/>
              <a:t>Allow Met Council to set DBE goals.  In July 2010, the  Met Council set goals to be effective through 2013</a:t>
            </a:r>
          </a:p>
          <a:p>
            <a:pPr marL="1198245" lvl="3" indent="-234950">
              <a:buFont typeface="Arial" pitchFamily="34" charset="0"/>
              <a:buChar char="•"/>
            </a:pPr>
            <a:r>
              <a:rPr lang="en-US" dirty="0" smtClean="0"/>
              <a:t>10% for WBE</a:t>
            </a:r>
          </a:p>
          <a:p>
            <a:pPr marL="1196658" lvl="3" indent="-233363">
              <a:buFont typeface="Arial" pitchFamily="34" charset="0"/>
              <a:buChar char="•"/>
            </a:pPr>
            <a:r>
              <a:rPr lang="en-US" dirty="0" smtClean="0"/>
              <a:t>5% for MBE </a:t>
            </a:r>
          </a:p>
          <a:p>
            <a:pPr algn="ctr"/>
            <a:endParaRPr lang="en-US" sz="2400" b="1" dirty="0" smtClean="0">
              <a:solidFill>
                <a:schemeClr val="accent5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+mn-lt"/>
              </a:rPr>
              <a:t>The MCES DBE Program (cont.)</a:t>
            </a:r>
            <a:endParaRPr lang="en-US" dirty="0">
              <a:latin typeface="+mn-lt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DBE Achievement - Met Council PFA funded projects (2006-2011)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D86BB9A5-EEA7-47AA-A9BF-E1F2FDE98D33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smtClean="0"/>
              <a:t>The low Bidder / Proposer  for MCES contracts may pass the DBE evaluation  by:</a:t>
            </a:r>
          </a:p>
          <a:p>
            <a:pPr>
              <a:buFont typeface="Arial" pitchFamily="34" charset="0"/>
              <a:buChar char="•"/>
            </a:pPr>
            <a:endParaRPr lang="en-US" sz="2000" dirty="0" smtClean="0"/>
          </a:p>
          <a:p>
            <a:pPr marL="465138" lvl="1" indent="-233363">
              <a:buFont typeface="Arial" pitchFamily="34" charset="0"/>
              <a:buChar char="•"/>
            </a:pPr>
            <a:r>
              <a:rPr lang="en-US" sz="2000" dirty="0" smtClean="0"/>
              <a:t>Committing to meet the DBE goals by identifying DBEs and contract amounts at time of bid</a:t>
            </a:r>
          </a:p>
          <a:p>
            <a:pPr marL="465138" lvl="1" indent="-233363"/>
            <a:endParaRPr lang="en-US" sz="2000" dirty="0" smtClean="0"/>
          </a:p>
          <a:p>
            <a:pPr marL="465138" lvl="1" indent="-233363">
              <a:buFont typeface="Arial" pitchFamily="34" charset="0"/>
              <a:buChar char="•"/>
            </a:pPr>
            <a:r>
              <a:rPr lang="en-US" sz="2000" dirty="0" smtClean="0"/>
              <a:t>Demonstrating they performed “Good Faith Efforts” in attempting to find DBEs to meet the goal</a:t>
            </a:r>
          </a:p>
          <a:p>
            <a:pPr algn="ctr"/>
            <a:endParaRPr lang="en-US" sz="2400" b="1" dirty="0">
              <a:solidFill>
                <a:schemeClr val="accent5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612648" y="228600"/>
            <a:ext cx="8531352" cy="990600"/>
          </a:xfrm>
        </p:spPr>
        <p:txBody>
          <a:bodyPr>
            <a:normAutofit/>
          </a:bodyPr>
          <a:lstStyle/>
          <a:p>
            <a:r>
              <a:rPr lang="en-US" sz="4000" dirty="0" smtClean="0">
                <a:latin typeface="+mn-lt"/>
              </a:rPr>
              <a:t>DBE Achievement on MCES Contracts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DBE Achievement - Met Council PFA funded projects (2006-2011)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D86BB9A5-EEA7-47AA-A9BF-E1F2FDE98D33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sz="quarter" idx="1"/>
          </p:nvPr>
        </p:nvSpPr>
        <p:spPr>
          <a:xfrm>
            <a:off x="762000" y="1752600"/>
            <a:ext cx="8153400" cy="4495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smtClean="0"/>
              <a:t>From April 2006 – October 2011, ODEO assigned DBE goals on 37 MCES contracts.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The contracts were for a variety of services</a:t>
            </a:r>
          </a:p>
          <a:p>
            <a:pPr marL="465138" indent="-233363">
              <a:buFont typeface="Arial" pitchFamily="34" charset="0"/>
              <a:buChar char="•"/>
            </a:pPr>
            <a:r>
              <a:rPr lang="en-US" sz="2000" dirty="0" smtClean="0"/>
              <a:t>15 contracts were for professional / technical services</a:t>
            </a:r>
          </a:p>
          <a:p>
            <a:pPr marL="465138" indent="-233363">
              <a:buFont typeface="Arial" pitchFamily="34" charset="0"/>
              <a:buChar char="•"/>
            </a:pPr>
            <a:r>
              <a:rPr lang="en-US" sz="2000" dirty="0" smtClean="0"/>
              <a:t>22 contracts were for construction services</a:t>
            </a:r>
          </a:p>
          <a:p>
            <a:pPr marL="465138" indent="-233363">
              <a:buFont typeface="Arial" pitchFamily="34" charset="0"/>
              <a:buChar char="•"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531352" cy="990600"/>
          </a:xfrm>
        </p:spPr>
        <p:txBody>
          <a:bodyPr>
            <a:noAutofit/>
          </a:bodyPr>
          <a:lstStyle/>
          <a:p>
            <a:r>
              <a:rPr lang="en-US" sz="4000" dirty="0" smtClean="0">
                <a:latin typeface="+mn-lt"/>
              </a:rPr>
              <a:t>DBE Achievement on MCES Contracts</a:t>
            </a:r>
            <a:endParaRPr lang="en-US" sz="4000" dirty="0">
              <a:latin typeface="+mn-lt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DBE Achievement - Met Council PFA funded projects (2006-2011)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D86BB9A5-EEA7-47AA-A9BF-E1F2FDE98D33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465138" indent="-233363">
              <a:buNone/>
            </a:pPr>
            <a:r>
              <a:rPr lang="en-US" sz="2000" dirty="0" smtClean="0"/>
              <a:t>For the 37 contracts; ODEO passed the bidder/proposer : </a:t>
            </a:r>
          </a:p>
          <a:p>
            <a:pPr marL="465138" indent="-233363">
              <a:buNone/>
            </a:pPr>
            <a:endParaRPr lang="en-US" sz="2000" dirty="0" smtClean="0"/>
          </a:p>
          <a:p>
            <a:pPr marL="465138" indent="-233363">
              <a:buFont typeface="Arial" pitchFamily="34" charset="0"/>
              <a:buChar char="•"/>
            </a:pPr>
            <a:r>
              <a:rPr lang="en-US" sz="2000" dirty="0" smtClean="0"/>
              <a:t>By meeting the DBE goals (21 contracts)</a:t>
            </a:r>
          </a:p>
          <a:p>
            <a:pPr marL="465138" indent="-233363">
              <a:buFont typeface="Arial" pitchFamily="34" charset="0"/>
              <a:buChar char="•"/>
            </a:pPr>
            <a:endParaRPr lang="en-US" sz="2000" dirty="0" smtClean="0"/>
          </a:p>
          <a:p>
            <a:pPr marL="465138" indent="-233363">
              <a:buFont typeface="Arial" pitchFamily="34" charset="0"/>
              <a:buChar char="•"/>
            </a:pPr>
            <a:r>
              <a:rPr lang="en-US" sz="2000" dirty="0" smtClean="0"/>
              <a:t>By meeting Good Faith Efforts (16)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>
                <a:latin typeface="+mn-lt"/>
              </a:rPr>
              <a:t>DBE Achievement on MCES Contracts</a:t>
            </a:r>
            <a:endParaRPr lang="en-US" sz="360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DBE Achievement - Met Council PFA funded projects (2006-2011)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D86BB9A5-EEA7-47AA-A9BF-E1F2FDE98D33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sz="quarter" idx="1"/>
          </p:nvPr>
        </p:nvSpPr>
        <p:spPr>
          <a:xfrm>
            <a:off x="685800" y="1600200"/>
            <a:ext cx="8153400" cy="44958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000" dirty="0" smtClean="0"/>
              <a:t>In order for  Bidders / Proposers to pass DBE evaluation on Good Faith Efforts , they must provide documentation showing :</a:t>
            </a:r>
          </a:p>
          <a:p>
            <a:pPr lvl="2">
              <a:buFont typeface="Arial" pitchFamily="34" charset="0"/>
              <a:buChar char="•"/>
            </a:pPr>
            <a:r>
              <a:rPr lang="en-US" sz="2000" dirty="0" smtClean="0"/>
              <a:t>  Contracts were de-bundled </a:t>
            </a:r>
          </a:p>
          <a:p>
            <a:pPr lvl="2">
              <a:buFont typeface="Arial" pitchFamily="34" charset="0"/>
              <a:buChar char="•"/>
            </a:pPr>
            <a:r>
              <a:rPr lang="en-US" sz="2000" dirty="0" smtClean="0"/>
              <a:t>  Subcontracting opportunities were advertised</a:t>
            </a:r>
          </a:p>
          <a:p>
            <a:pPr lvl="2">
              <a:buFont typeface="Arial" pitchFamily="34" charset="0"/>
              <a:buChar char="•"/>
            </a:pPr>
            <a:r>
              <a:rPr lang="en-US" sz="2000" dirty="0" smtClean="0"/>
              <a:t>  Quotes  were solicited from DBEs</a:t>
            </a:r>
          </a:p>
          <a:p>
            <a:pPr lvl="2">
              <a:buFont typeface="Arial" pitchFamily="34" charset="0"/>
              <a:buChar char="•"/>
            </a:pPr>
            <a:r>
              <a:rPr lang="en-US" sz="2000" dirty="0" smtClean="0"/>
              <a:t>  Subcontracts were awarded to non-DBEs only when their bid was substantially lower</a:t>
            </a:r>
          </a:p>
          <a:p>
            <a:pPr lvl="2"/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Since 2008, 5 low Bidders / Proposers have failed evaluation due to insufficient Good Faith Efforts</a:t>
            </a:r>
          </a:p>
          <a:p>
            <a:pPr lvl="1">
              <a:buFont typeface="Arial" pitchFamily="34" charset="0"/>
              <a:buChar char="•"/>
            </a:pPr>
            <a:r>
              <a:rPr lang="en-US" sz="2000" dirty="0" smtClean="0"/>
              <a:t>  4 were awarded to 2</a:t>
            </a:r>
            <a:r>
              <a:rPr lang="en-US" sz="2000" baseline="30000" dirty="0" smtClean="0"/>
              <a:t>nd</a:t>
            </a:r>
            <a:r>
              <a:rPr lang="en-US" sz="2000" dirty="0" smtClean="0"/>
              <a:t> low or successfully re-bid and met the goal / Good Faith Efforts</a:t>
            </a:r>
          </a:p>
          <a:p>
            <a:pPr lvl="1">
              <a:buFont typeface="Arial" pitchFamily="34" charset="0"/>
              <a:buChar char="•"/>
            </a:pPr>
            <a:r>
              <a:rPr lang="en-US" sz="2000" dirty="0" smtClean="0"/>
              <a:t>  1 was re-bid as direct equipment procurement , this did not have goals</a:t>
            </a:r>
            <a:endParaRPr lang="en-US" sz="2400" b="1" dirty="0">
              <a:solidFill>
                <a:schemeClr val="accent5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609600" y="76200"/>
            <a:ext cx="8153400" cy="1219200"/>
          </a:xfrm>
        </p:spPr>
        <p:txBody>
          <a:bodyPr>
            <a:noAutofit/>
          </a:bodyPr>
          <a:lstStyle/>
          <a:p>
            <a:r>
              <a:rPr lang="en-US" sz="3600" dirty="0" smtClean="0">
                <a:latin typeface="+mn-lt"/>
              </a:rPr>
              <a:t>DBE Achievement on MCES Contracts</a:t>
            </a:r>
            <a:endParaRPr lang="en-US" sz="360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DBE Achievement - Met Council PFA funded projects (2006-2011)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D86BB9A5-EEA7-47AA-A9BF-E1F2FDE98D33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1">
              <a:buNone/>
            </a:pPr>
            <a:r>
              <a:rPr lang="en-US" sz="2000" dirty="0" smtClean="0"/>
              <a:t>Of the 37 contracts approved since 2008, 13 have been completed.</a:t>
            </a:r>
          </a:p>
          <a:p>
            <a:pPr lvl="1">
              <a:buNone/>
            </a:pPr>
            <a:endParaRPr lang="en-US" sz="2000" dirty="0" smtClean="0"/>
          </a:p>
          <a:p>
            <a:pPr lvl="1">
              <a:buNone/>
            </a:pPr>
            <a:r>
              <a:rPr lang="en-US" sz="2000" dirty="0" smtClean="0"/>
              <a:t>  6 of the 13 passed evaluation by committing to meet goals at time of bid</a:t>
            </a:r>
          </a:p>
          <a:p>
            <a:pPr lvl="2">
              <a:buFont typeface="Arial" pitchFamily="34" charset="0"/>
              <a:buChar char="•"/>
            </a:pPr>
            <a:r>
              <a:rPr lang="en-US" sz="2000" dirty="0" smtClean="0"/>
              <a:t> Average DBE goal commitment 17% at time of bid</a:t>
            </a:r>
          </a:p>
          <a:p>
            <a:pPr lvl="2">
              <a:buFont typeface="Arial" pitchFamily="34" charset="0"/>
              <a:buChar char="•"/>
            </a:pPr>
            <a:r>
              <a:rPr lang="en-US" sz="2000" dirty="0" smtClean="0"/>
              <a:t> Average DBE utilization 18% at project close</a:t>
            </a:r>
          </a:p>
          <a:p>
            <a:pPr lvl="2"/>
            <a:endParaRPr lang="en-US" sz="2000" dirty="0" smtClean="0"/>
          </a:p>
          <a:p>
            <a:pPr lvl="1">
              <a:buNone/>
            </a:pPr>
            <a:r>
              <a:rPr lang="en-US" sz="2000" dirty="0" smtClean="0"/>
              <a:t>  6 of the 13 passed evaluation by Good Faith Efforts at time of bid</a:t>
            </a:r>
          </a:p>
          <a:p>
            <a:pPr lvl="2">
              <a:buFont typeface="Arial" pitchFamily="34" charset="0"/>
              <a:buChar char="•"/>
            </a:pPr>
            <a:r>
              <a:rPr lang="en-US" sz="2000" dirty="0" smtClean="0"/>
              <a:t> Average DBE goal commitment 7% at time of bid</a:t>
            </a:r>
          </a:p>
          <a:p>
            <a:pPr lvl="2">
              <a:buFont typeface="Arial" pitchFamily="34" charset="0"/>
              <a:buChar char="•"/>
            </a:pPr>
            <a:r>
              <a:rPr lang="en-US" sz="2000" dirty="0" smtClean="0"/>
              <a:t> Average DBE utilization 9% at project close</a:t>
            </a:r>
            <a:endParaRPr lang="en-US" sz="2400" b="1" dirty="0" smtClean="0">
              <a:solidFill>
                <a:schemeClr val="accent5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Natural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D16349"/>
      </a:accent1>
      <a:accent2>
        <a:srgbClr val="D19049"/>
      </a:accent2>
      <a:accent3>
        <a:srgbClr val="6585CF"/>
      </a:accent3>
      <a:accent4>
        <a:srgbClr val="6BB1C9"/>
      </a:accent4>
      <a:accent5>
        <a:srgbClr val="9CB084"/>
      </a:accent5>
      <a:accent6>
        <a:srgbClr val="CEB966"/>
      </a:accent6>
      <a:hlink>
        <a:srgbClr val="410082"/>
      </a:hlink>
      <a:folHlink>
        <a:srgbClr val="932968"/>
      </a:folHlink>
    </a:clrScheme>
    <a:fontScheme name="Office Classic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986</TotalTime>
  <Words>1140</Words>
  <Application>Microsoft Office PowerPoint</Application>
  <PresentationFormat>On-screen Show (4:3)</PresentationFormat>
  <Paragraphs>135</Paragraphs>
  <Slides>13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Median</vt:lpstr>
      <vt:lpstr>DBE Achievement  </vt:lpstr>
      <vt:lpstr>Background</vt:lpstr>
      <vt:lpstr>The EPA DBE Program</vt:lpstr>
      <vt:lpstr>The MCES DBE Program</vt:lpstr>
      <vt:lpstr>The MCES DBE Program (cont.)</vt:lpstr>
      <vt:lpstr>DBE Achievement on MCES Contracts</vt:lpstr>
      <vt:lpstr>DBE Achievement on MCES Contracts</vt:lpstr>
      <vt:lpstr>DBE Achievement on MCES Contracts</vt:lpstr>
      <vt:lpstr>DBE Achievement on MCES Contracts</vt:lpstr>
      <vt:lpstr>DBE Achievement on Completed MCES Contracts</vt:lpstr>
      <vt:lpstr>Improving MCES DBE Program</vt:lpstr>
      <vt:lpstr>MCES DBE Program – Ideas Moving Forward</vt:lpstr>
      <vt:lpstr>Questions &amp; Comments</vt:lpstr>
    </vt:vector>
  </TitlesOfParts>
  <Company>Metropolitan Council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Koskiam</dc:creator>
  <cp:lastModifiedBy>hardersm</cp:lastModifiedBy>
  <cp:revision>72</cp:revision>
  <dcterms:created xsi:type="dcterms:W3CDTF">2011-04-11T15:39:06Z</dcterms:created>
  <dcterms:modified xsi:type="dcterms:W3CDTF">2011-11-07T21:04:34Z</dcterms:modified>
</cp:coreProperties>
</file>