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4" r:id="rId2"/>
    <p:sldId id="289" r:id="rId3"/>
    <p:sldId id="290" r:id="rId4"/>
    <p:sldId id="291" r:id="rId5"/>
    <p:sldId id="292" r:id="rId6"/>
    <p:sldId id="293" r:id="rId7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99"/>
    <a:srgbClr val="0000CC"/>
    <a:srgbClr val="FFFF99"/>
    <a:srgbClr val="CC0000"/>
    <a:srgbClr val="5F5F5F"/>
    <a:srgbClr val="33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77" autoAdjust="0"/>
  </p:normalViewPr>
  <p:slideViewPr>
    <p:cSldViewPr>
      <p:cViewPr>
        <p:scale>
          <a:sx n="66" d="100"/>
          <a:sy n="66" d="100"/>
        </p:scale>
        <p:origin x="-1176" y="-720"/>
      </p:cViewPr>
      <p:guideLst>
        <p:guide orient="horz" pos="96"/>
        <p:guide orient="horz"/>
        <p:guide orient="horz" pos="4224"/>
        <p:guide orient="horz" pos="1200"/>
        <p:guide orient="horz" pos="2880"/>
        <p:guide pos="96"/>
        <p:guide pos="5664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118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1263"/>
            <a:ext cx="6858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pPr>
              <a:defRPr/>
            </a:pPr>
            <a:fld id="{BB050EFC-026D-4FAC-8E82-D31C572D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042F0DA-99C1-4725-B71C-966873D5D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711DC-CF8F-431B-B9E6-5075C9613C82}" type="slidenum">
              <a:rPr lang="en-US" smtClean="0">
                <a:latin typeface="Times New Roman" charset="0"/>
              </a:rPr>
              <a:pPr/>
              <a:t>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331788"/>
            <a:ext cx="2243137" cy="5992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331788"/>
            <a:ext cx="6581775" cy="5992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88" y="1371600"/>
            <a:ext cx="4381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71600"/>
            <a:ext cx="4381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31788"/>
            <a:ext cx="73152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7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688" y="13716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61" name="Rectangle 37"/>
          <p:cNvSpPr>
            <a:spLocks noChangeArrowheads="1"/>
          </p:cNvSpPr>
          <p:nvPr userDrawn="1"/>
        </p:nvSpPr>
        <p:spPr bwMode="auto">
          <a:xfrm>
            <a:off x="1836738" y="1066800"/>
            <a:ext cx="7002462" cy="10953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9" name="Picture 53" descr="clean water logo"/>
          <p:cNvPicPr>
            <a:picLocks noChangeAspect="1" noChangeArrowheads="1"/>
          </p:cNvPicPr>
          <p:nvPr userDrawn="1"/>
        </p:nvPicPr>
        <p:blipFill>
          <a:blip r:embed="rId13" cstate="print"/>
          <a:srcRect l="1828" t="5923" r="1306" b="6621"/>
          <a:stretch>
            <a:fillRect/>
          </a:stretch>
        </p:blipFill>
        <p:spPr bwMode="auto">
          <a:xfrm>
            <a:off x="285750" y="190500"/>
            <a:ext cx="14859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" name="Text Box 55"/>
          <p:cNvSpPr txBox="1">
            <a:spLocks noChangeArrowheads="1"/>
          </p:cNvSpPr>
          <p:nvPr userDrawn="1"/>
        </p:nvSpPr>
        <p:spPr bwMode="auto">
          <a:xfrm>
            <a:off x="8610600" y="632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fld id="{B1C69542-46AA-45B6-9D80-801F2FC57C78}" type="slidenum">
              <a:rPr lang="en-US" sz="1800">
                <a:solidFill>
                  <a:srgbClr val="0000CC"/>
                </a:solidFill>
              </a:rPr>
              <a:pPr algn="l">
                <a:spcBef>
                  <a:spcPct val="50000"/>
                </a:spcBef>
                <a:defRPr/>
              </a:pPr>
              <a:t>‹#›</a:t>
            </a:fld>
            <a:endParaRPr lang="en-US" sz="1800">
              <a:solidFill>
                <a:srgbClr val="0000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9pPr>
    </p:titleStyle>
    <p:bodyStyle>
      <a:lvl1pPr marL="393700" indent="-3937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973138" indent="-465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charset="0"/>
        <a:buChar char="—"/>
        <a:defRPr sz="2800" b="1">
          <a:solidFill>
            <a:schemeClr val="tx1"/>
          </a:solidFill>
          <a:latin typeface="+mn-lt"/>
        </a:defRPr>
      </a:lvl2pPr>
      <a:lvl3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charset="0"/>
        <a:buChar char="–"/>
        <a:defRPr sz="2400" b="1">
          <a:solidFill>
            <a:schemeClr val="tx1"/>
          </a:solidFill>
          <a:latin typeface="+mn-lt"/>
        </a:defRPr>
      </a:lvl3pPr>
      <a:lvl4pPr marL="16589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366FF"/>
            </a:gs>
            <a:gs pos="100000">
              <a:srgbClr val="0000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 drop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t="3923" b="-6627"/>
          <a:stretch>
            <a:fillRect/>
          </a:stretch>
        </p:blipFill>
        <p:spPr bwMode="invGray">
          <a:xfrm>
            <a:off x="0" y="5211763"/>
            <a:ext cx="91440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361950" y="333375"/>
            <a:ext cx="3371850" cy="577850"/>
            <a:chOff x="228" y="188"/>
            <a:chExt cx="2124" cy="364"/>
          </a:xfrm>
        </p:grpSpPr>
        <p:sp>
          <p:nvSpPr>
            <p:cNvPr id="2056" name="Rectangle 3"/>
            <p:cNvSpPr>
              <a:spLocks noChangeArrowheads="1"/>
            </p:cNvSpPr>
            <p:nvPr/>
          </p:nvSpPr>
          <p:spPr bwMode="black">
            <a:xfrm>
              <a:off x="552" y="188"/>
              <a:ext cx="17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FFFFFF"/>
                  </a:solidFill>
                  <a:latin typeface="Bookman Old Style" pitchFamily="18" charset="0"/>
                </a:rPr>
                <a:t>Metropolitan Council</a:t>
              </a:r>
              <a:endParaRPr lang="en-US" sz="2000" b="0">
                <a:latin typeface="Times New Roman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>
              <a:off x="228" y="218"/>
              <a:ext cx="265" cy="295"/>
              <a:chOff x="3264" y="3600"/>
              <a:chExt cx="296" cy="315"/>
            </a:xfrm>
          </p:grpSpPr>
          <p:sp>
            <p:nvSpPr>
              <p:cNvPr id="2059" name="Freeform 5"/>
              <p:cNvSpPr>
                <a:spLocks/>
              </p:cNvSpPr>
              <p:nvPr/>
            </p:nvSpPr>
            <p:spPr bwMode="black">
              <a:xfrm>
                <a:off x="3264" y="3600"/>
                <a:ext cx="97" cy="102"/>
              </a:xfrm>
              <a:custGeom>
                <a:avLst/>
                <a:gdLst>
                  <a:gd name="T0" fmla="*/ 0 w 196"/>
                  <a:gd name="T1" fmla="*/ 0 h 205"/>
                  <a:gd name="T2" fmla="*/ 0 w 196"/>
                  <a:gd name="T3" fmla="*/ 0 h 205"/>
                  <a:gd name="T4" fmla="*/ 0 w 196"/>
                  <a:gd name="T5" fmla="*/ 0 h 205"/>
                  <a:gd name="T6" fmla="*/ 0 w 196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05"/>
                  <a:gd name="T14" fmla="*/ 196 w 196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05">
                    <a:moveTo>
                      <a:pt x="0" y="205"/>
                    </a:moveTo>
                    <a:lnTo>
                      <a:pt x="196" y="205"/>
                    </a:lnTo>
                    <a:lnTo>
                      <a:pt x="196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6"/>
              <p:cNvSpPr>
                <a:spLocks/>
              </p:cNvSpPr>
              <p:nvPr/>
            </p:nvSpPr>
            <p:spPr bwMode="black">
              <a:xfrm>
                <a:off x="3360" y="3600"/>
                <a:ext cx="99" cy="102"/>
              </a:xfrm>
              <a:custGeom>
                <a:avLst/>
                <a:gdLst>
                  <a:gd name="T0" fmla="*/ 0 w 199"/>
                  <a:gd name="T1" fmla="*/ 0 h 205"/>
                  <a:gd name="T2" fmla="*/ 0 w 199"/>
                  <a:gd name="T3" fmla="*/ 0 h 205"/>
                  <a:gd name="T4" fmla="*/ 0 w 199"/>
                  <a:gd name="T5" fmla="*/ 0 h 205"/>
                  <a:gd name="T6" fmla="*/ 0 w 199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05"/>
                  <a:gd name="T14" fmla="*/ 199 w 199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05">
                    <a:moveTo>
                      <a:pt x="0" y="205"/>
                    </a:moveTo>
                    <a:lnTo>
                      <a:pt x="199" y="205"/>
                    </a:lnTo>
                    <a:lnTo>
                      <a:pt x="199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7"/>
              <p:cNvSpPr>
                <a:spLocks/>
              </p:cNvSpPr>
              <p:nvPr/>
            </p:nvSpPr>
            <p:spPr bwMode="black">
              <a:xfrm>
                <a:off x="3461" y="3600"/>
                <a:ext cx="99" cy="102"/>
              </a:xfrm>
              <a:custGeom>
                <a:avLst/>
                <a:gdLst>
                  <a:gd name="T0" fmla="*/ 0 w 197"/>
                  <a:gd name="T1" fmla="*/ 0 h 206"/>
                  <a:gd name="T2" fmla="*/ 1 w 197"/>
                  <a:gd name="T3" fmla="*/ 0 h 206"/>
                  <a:gd name="T4" fmla="*/ 1 w 197"/>
                  <a:gd name="T5" fmla="*/ 0 h 206"/>
                  <a:gd name="T6" fmla="*/ 0 w 197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7"/>
                  <a:gd name="T13" fmla="*/ 0 h 206"/>
                  <a:gd name="T14" fmla="*/ 197 w 197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7" h="206">
                    <a:moveTo>
                      <a:pt x="0" y="206"/>
                    </a:moveTo>
                    <a:lnTo>
                      <a:pt x="197" y="206"/>
                    </a:lnTo>
                    <a:lnTo>
                      <a:pt x="197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8"/>
              <p:cNvSpPr>
                <a:spLocks/>
              </p:cNvSpPr>
              <p:nvPr/>
            </p:nvSpPr>
            <p:spPr bwMode="black">
              <a:xfrm>
                <a:off x="3264" y="3710"/>
                <a:ext cx="97" cy="103"/>
              </a:xfrm>
              <a:custGeom>
                <a:avLst/>
                <a:gdLst>
                  <a:gd name="T0" fmla="*/ 0 w 196"/>
                  <a:gd name="T1" fmla="*/ 1 h 206"/>
                  <a:gd name="T2" fmla="*/ 0 w 196"/>
                  <a:gd name="T3" fmla="*/ 1 h 206"/>
                  <a:gd name="T4" fmla="*/ 0 w 196"/>
                  <a:gd name="T5" fmla="*/ 0 h 206"/>
                  <a:gd name="T6" fmla="*/ 0 w 196"/>
                  <a:gd name="T7" fmla="*/ 1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"/>
                  <a:gd name="T13" fmla="*/ 0 h 206"/>
                  <a:gd name="T14" fmla="*/ 196 w 196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" h="206">
                    <a:moveTo>
                      <a:pt x="0" y="206"/>
                    </a:moveTo>
                    <a:lnTo>
                      <a:pt x="196" y="206"/>
                    </a:lnTo>
                    <a:lnTo>
                      <a:pt x="19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9"/>
              <p:cNvSpPr>
                <a:spLocks/>
              </p:cNvSpPr>
              <p:nvPr/>
            </p:nvSpPr>
            <p:spPr bwMode="black">
              <a:xfrm>
                <a:off x="3360" y="3710"/>
                <a:ext cx="99" cy="103"/>
              </a:xfrm>
              <a:custGeom>
                <a:avLst/>
                <a:gdLst>
                  <a:gd name="T0" fmla="*/ 0 w 199"/>
                  <a:gd name="T1" fmla="*/ 1 h 206"/>
                  <a:gd name="T2" fmla="*/ 0 w 199"/>
                  <a:gd name="T3" fmla="*/ 1 h 206"/>
                  <a:gd name="T4" fmla="*/ 0 w 199"/>
                  <a:gd name="T5" fmla="*/ 0 h 206"/>
                  <a:gd name="T6" fmla="*/ 0 w 199"/>
                  <a:gd name="T7" fmla="*/ 1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06"/>
                  <a:gd name="T14" fmla="*/ 199 w 199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06">
                    <a:moveTo>
                      <a:pt x="0" y="206"/>
                    </a:moveTo>
                    <a:lnTo>
                      <a:pt x="199" y="206"/>
                    </a:lnTo>
                    <a:lnTo>
                      <a:pt x="199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0"/>
              <p:cNvSpPr>
                <a:spLocks/>
              </p:cNvSpPr>
              <p:nvPr/>
            </p:nvSpPr>
            <p:spPr bwMode="black">
              <a:xfrm>
                <a:off x="3360" y="3813"/>
                <a:ext cx="99" cy="102"/>
              </a:xfrm>
              <a:custGeom>
                <a:avLst/>
                <a:gdLst>
                  <a:gd name="T0" fmla="*/ 0 w 199"/>
                  <a:gd name="T1" fmla="*/ 0 h 205"/>
                  <a:gd name="T2" fmla="*/ 0 w 199"/>
                  <a:gd name="T3" fmla="*/ 0 h 205"/>
                  <a:gd name="T4" fmla="*/ 0 w 199"/>
                  <a:gd name="T5" fmla="*/ 0 h 205"/>
                  <a:gd name="T6" fmla="*/ 0 w 199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05"/>
                  <a:gd name="T14" fmla="*/ 199 w 199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05">
                    <a:moveTo>
                      <a:pt x="0" y="205"/>
                    </a:moveTo>
                    <a:lnTo>
                      <a:pt x="199" y="205"/>
                    </a:lnTo>
                    <a:lnTo>
                      <a:pt x="199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1"/>
              <p:cNvSpPr>
                <a:spLocks/>
              </p:cNvSpPr>
              <p:nvPr/>
            </p:nvSpPr>
            <p:spPr bwMode="black">
              <a:xfrm>
                <a:off x="3459" y="3813"/>
                <a:ext cx="99" cy="102"/>
              </a:xfrm>
              <a:custGeom>
                <a:avLst/>
                <a:gdLst>
                  <a:gd name="T0" fmla="*/ 0 w 197"/>
                  <a:gd name="T1" fmla="*/ 0 h 205"/>
                  <a:gd name="T2" fmla="*/ 1 w 197"/>
                  <a:gd name="T3" fmla="*/ 0 h 205"/>
                  <a:gd name="T4" fmla="*/ 1 w 197"/>
                  <a:gd name="T5" fmla="*/ 0 h 205"/>
                  <a:gd name="T6" fmla="*/ 0 w 197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7"/>
                  <a:gd name="T13" fmla="*/ 0 h 205"/>
                  <a:gd name="T14" fmla="*/ 197 w 197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7" h="205">
                    <a:moveTo>
                      <a:pt x="0" y="205"/>
                    </a:moveTo>
                    <a:lnTo>
                      <a:pt x="197" y="205"/>
                    </a:lnTo>
                    <a:lnTo>
                      <a:pt x="197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Rectangle 12"/>
            <p:cNvSpPr>
              <a:spLocks noChangeArrowheads="1"/>
            </p:cNvSpPr>
            <p:nvPr/>
          </p:nvSpPr>
          <p:spPr bwMode="black">
            <a:xfrm>
              <a:off x="552" y="379"/>
              <a:ext cx="18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i="1">
                  <a:solidFill>
                    <a:srgbClr val="FFFFFF"/>
                  </a:solidFill>
                  <a:latin typeface="Bookman Old Style" pitchFamily="18" charset="0"/>
                </a:rPr>
                <a:t>Environmental Services</a:t>
              </a:r>
              <a:endParaRPr lang="en-US" sz="2400" b="0">
                <a:latin typeface="Times New Roman" charset="0"/>
              </a:endParaRPr>
            </a:p>
          </p:txBody>
        </p:sp>
      </p:grpSp>
      <p:sp>
        <p:nvSpPr>
          <p:cNvPr id="2052" name="Text Box 87"/>
          <p:cNvSpPr txBox="1">
            <a:spLocks noChangeArrowheads="1"/>
          </p:cNvSpPr>
          <p:nvPr/>
        </p:nvSpPr>
        <p:spPr bwMode="auto">
          <a:xfrm>
            <a:off x="6108700" y="646271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solidFill>
                  <a:schemeClr val="bg1"/>
                </a:solidFill>
                <a:latin typeface="Arial Black" pitchFamily="34" charset="0"/>
              </a:rPr>
              <a:t>A Clean Water Agency</a:t>
            </a:r>
          </a:p>
        </p:txBody>
      </p:sp>
      <p:sp>
        <p:nvSpPr>
          <p:cNvPr id="2053" name="Text Box 88"/>
          <p:cNvSpPr txBox="1">
            <a:spLocks noChangeArrowheads="1"/>
          </p:cNvSpPr>
          <p:nvPr/>
        </p:nvSpPr>
        <p:spPr bwMode="auto">
          <a:xfrm>
            <a:off x="1576388" y="3886200"/>
            <a:ext cx="6178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Presented to the Environment Committee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September </a:t>
            </a:r>
            <a:r>
              <a:rPr lang="en-US" sz="2000" dirty="0" smtClean="0">
                <a:solidFill>
                  <a:schemeClr val="bg1"/>
                </a:solidFill>
              </a:rPr>
              <a:t> 27, </a:t>
            </a:r>
            <a:r>
              <a:rPr lang="en-US" sz="2000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2054" name="Text Box 89"/>
          <p:cNvSpPr txBox="1">
            <a:spLocks noChangeArrowheads="1"/>
          </p:cNvSpPr>
          <p:nvPr/>
        </p:nvSpPr>
        <p:spPr bwMode="auto">
          <a:xfrm>
            <a:off x="152400" y="1295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0" dirty="0" smtClean="0">
                <a:solidFill>
                  <a:srgbClr val="FFFF00"/>
                </a:solidFill>
                <a:latin typeface="Arial Black" pitchFamily="34" charset="0"/>
              </a:rPr>
              <a:t>Info </a:t>
            </a:r>
            <a:r>
              <a:rPr lang="en-US" sz="5400" b="0" smtClean="0">
                <a:solidFill>
                  <a:srgbClr val="FFFF00"/>
                </a:solidFill>
                <a:latin typeface="Arial Black" pitchFamily="34" charset="0"/>
              </a:rPr>
              <a:t>Item </a:t>
            </a:r>
            <a:r>
              <a:rPr lang="en-US" sz="5400" b="0" smtClean="0">
                <a:solidFill>
                  <a:srgbClr val="FFFF00"/>
                </a:solidFill>
                <a:latin typeface="Arial Black" pitchFamily="34" charset="0"/>
              </a:rPr>
              <a:t>3: </a:t>
            </a:r>
            <a:r>
              <a:rPr lang="en-US" sz="5400" dirty="0" smtClean="0">
                <a:solidFill>
                  <a:srgbClr val="FFFF00"/>
                </a:solidFill>
                <a:latin typeface="+mj-lt"/>
              </a:rPr>
              <a:t>Dakota County Trail Plan and MCES Facilities</a:t>
            </a:r>
            <a:endParaRPr lang="en-US" sz="5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55" name="Text Box 90"/>
          <p:cNvSpPr txBox="1">
            <a:spLocks noChangeArrowheads="1"/>
          </p:cNvSpPr>
          <p:nvPr/>
        </p:nvSpPr>
        <p:spPr bwMode="auto">
          <a:xfrm>
            <a:off x="830828" y="4860925"/>
            <a:ext cx="7674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Bryce Pickart, Assistant General Manager, Technical Services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Empire_1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Empire_2_Prope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Empire_3_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MNRiver_Sene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MNRiver_Sene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CCECFF"/>
            </a:gs>
            <a:gs pos="100000">
              <a:schemeClr val="accent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CCECFF"/>
            </a:gs>
            <a:gs pos="100000">
              <a:schemeClr val="accent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12923</TotalTime>
  <Words>38</Words>
  <Application>Microsoft Office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Met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Goodwidl</dc:creator>
  <cp:lastModifiedBy>Chongrl</cp:lastModifiedBy>
  <cp:revision>546</cp:revision>
  <cp:lastPrinted>2006-01-24T17:52:47Z</cp:lastPrinted>
  <dcterms:created xsi:type="dcterms:W3CDTF">2003-09-12T13:27:57Z</dcterms:created>
  <dcterms:modified xsi:type="dcterms:W3CDTF">2011-09-26T20:34:17Z</dcterms:modified>
</cp:coreProperties>
</file>