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4" r:id="rId2"/>
    <p:sldId id="287" r:id="rId3"/>
    <p:sldId id="286" r:id="rId4"/>
    <p:sldId id="281" r:id="rId5"/>
    <p:sldId id="283" r:id="rId6"/>
    <p:sldId id="288" r:id="rId7"/>
    <p:sldId id="284" r:id="rId8"/>
    <p:sldId id="285" r:id="rId9"/>
    <p:sldId id="289" r:id="rId10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99"/>
    <a:srgbClr val="0000CC"/>
    <a:srgbClr val="FFFF99"/>
    <a:srgbClr val="CC0000"/>
    <a:srgbClr val="5F5F5F"/>
    <a:srgbClr val="3399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77" autoAdjust="0"/>
  </p:normalViewPr>
  <p:slideViewPr>
    <p:cSldViewPr>
      <p:cViewPr>
        <p:scale>
          <a:sx n="66" d="100"/>
          <a:sy n="66" d="100"/>
        </p:scale>
        <p:origin x="-1176" y="-720"/>
      </p:cViewPr>
      <p:guideLst>
        <p:guide orient="horz" pos="96"/>
        <p:guide orient="horz"/>
        <p:guide orient="horz" pos="4224"/>
        <p:guide orient="horz" pos="1200"/>
        <p:guide orient="horz" pos="2880"/>
        <p:guide pos="96"/>
        <p:guide pos="5664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48" y="118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1263"/>
            <a:ext cx="6858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900" b="0"/>
            </a:lvl1pPr>
          </a:lstStyle>
          <a:p>
            <a:pPr>
              <a:defRPr/>
            </a:pPr>
            <a:fld id="{BB050EFC-026D-4FAC-8E82-D31C572DB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F042F0DA-99C1-4725-B71C-966873D5D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711DC-CF8F-431B-B9E6-5075C9613C82}" type="slidenum">
              <a:rPr lang="en-US" smtClean="0">
                <a:latin typeface="Times New Roman" charset="0"/>
              </a:rPr>
              <a:pPr/>
              <a:t>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0863" y="331788"/>
            <a:ext cx="2243137" cy="5992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6688" y="331788"/>
            <a:ext cx="6581775" cy="5992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6688" y="1371600"/>
            <a:ext cx="4381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588" y="1371600"/>
            <a:ext cx="4381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gradFill rotWithShape="0">
          <a:gsLst>
            <a:gs pos="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331788"/>
            <a:ext cx="7315200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6688" y="1371600"/>
            <a:ext cx="8915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61" name="Rectangle 37"/>
          <p:cNvSpPr>
            <a:spLocks noChangeArrowheads="1"/>
          </p:cNvSpPr>
          <p:nvPr userDrawn="1"/>
        </p:nvSpPr>
        <p:spPr bwMode="auto">
          <a:xfrm>
            <a:off x="1836738" y="1066800"/>
            <a:ext cx="7002462" cy="109538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CCECFF"/>
              </a:gs>
              <a:gs pos="100000">
                <a:schemeClr val="accent2"/>
              </a:gs>
            </a:gsLst>
            <a:lin ang="5400000" scaled="1"/>
          </a:gra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53" descr="clean water logo"/>
          <p:cNvPicPr>
            <a:picLocks noChangeAspect="1" noChangeArrowheads="1"/>
          </p:cNvPicPr>
          <p:nvPr userDrawn="1"/>
        </p:nvPicPr>
        <p:blipFill>
          <a:blip r:embed="rId13" cstate="print"/>
          <a:srcRect l="1828" t="5923" r="1306" b="6621"/>
          <a:stretch>
            <a:fillRect/>
          </a:stretch>
        </p:blipFill>
        <p:spPr bwMode="auto">
          <a:xfrm>
            <a:off x="285750" y="190500"/>
            <a:ext cx="14859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9" name="Text Box 55"/>
          <p:cNvSpPr txBox="1">
            <a:spLocks noChangeArrowheads="1"/>
          </p:cNvSpPr>
          <p:nvPr userDrawn="1"/>
        </p:nvSpPr>
        <p:spPr bwMode="auto">
          <a:xfrm>
            <a:off x="8610600" y="6324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fld id="{B1C69542-46AA-45B6-9D80-801F2FC57C78}" type="slidenum">
              <a:rPr lang="en-US" sz="1800">
                <a:solidFill>
                  <a:srgbClr val="0000CC"/>
                </a:solidFill>
              </a:rPr>
              <a:pPr algn="l">
                <a:spcBef>
                  <a:spcPct val="50000"/>
                </a:spcBef>
                <a:defRPr/>
              </a:pPr>
              <a:t>‹#›</a:t>
            </a:fld>
            <a:endParaRPr lang="en-US" sz="1800">
              <a:solidFill>
                <a:srgbClr val="0000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9pPr>
    </p:titleStyle>
    <p:bodyStyle>
      <a:lvl1pPr marL="393700" indent="-3937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973138" indent="-4651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 New Roman" charset="0"/>
        <a:buChar char="—"/>
        <a:defRPr sz="2800" b="1">
          <a:solidFill>
            <a:schemeClr val="tx1"/>
          </a:solidFill>
          <a:latin typeface="+mn-lt"/>
        </a:defRPr>
      </a:lvl2pPr>
      <a:lvl3pPr marL="1316038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 New Roman" charset="0"/>
        <a:buChar char="–"/>
        <a:defRPr sz="2400" b="1">
          <a:solidFill>
            <a:schemeClr val="tx1"/>
          </a:solidFill>
          <a:latin typeface="+mn-lt"/>
        </a:defRPr>
      </a:lvl3pPr>
      <a:lvl4pPr marL="16589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366FF"/>
            </a:gs>
            <a:gs pos="100000">
              <a:srgbClr val="0000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water drop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 t="3923" b="-6627"/>
          <a:stretch>
            <a:fillRect/>
          </a:stretch>
        </p:blipFill>
        <p:spPr bwMode="invGray">
          <a:xfrm>
            <a:off x="0" y="5211763"/>
            <a:ext cx="914400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361950" y="333375"/>
            <a:ext cx="3371850" cy="577850"/>
            <a:chOff x="228" y="188"/>
            <a:chExt cx="2124" cy="364"/>
          </a:xfrm>
        </p:grpSpPr>
        <p:sp>
          <p:nvSpPr>
            <p:cNvPr id="2056" name="Rectangle 3"/>
            <p:cNvSpPr>
              <a:spLocks noChangeArrowheads="1"/>
            </p:cNvSpPr>
            <p:nvPr/>
          </p:nvSpPr>
          <p:spPr bwMode="black">
            <a:xfrm>
              <a:off x="552" y="188"/>
              <a:ext cx="17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>
                  <a:solidFill>
                    <a:srgbClr val="FFFFFF"/>
                  </a:solidFill>
                  <a:latin typeface="Bookman Old Style" pitchFamily="18" charset="0"/>
                </a:rPr>
                <a:t>Metropolitan Council</a:t>
              </a:r>
              <a:endParaRPr lang="en-US" sz="2000" b="0">
                <a:latin typeface="Times New Roman" charset="0"/>
              </a:endParaRPr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>
              <a:off x="228" y="218"/>
              <a:ext cx="265" cy="295"/>
              <a:chOff x="3264" y="3600"/>
              <a:chExt cx="296" cy="315"/>
            </a:xfrm>
          </p:grpSpPr>
          <p:sp>
            <p:nvSpPr>
              <p:cNvPr id="2059" name="Freeform 5"/>
              <p:cNvSpPr>
                <a:spLocks/>
              </p:cNvSpPr>
              <p:nvPr/>
            </p:nvSpPr>
            <p:spPr bwMode="black">
              <a:xfrm>
                <a:off x="3264" y="3600"/>
                <a:ext cx="97" cy="102"/>
              </a:xfrm>
              <a:custGeom>
                <a:avLst/>
                <a:gdLst>
                  <a:gd name="T0" fmla="*/ 0 w 196"/>
                  <a:gd name="T1" fmla="*/ 0 h 205"/>
                  <a:gd name="T2" fmla="*/ 0 w 196"/>
                  <a:gd name="T3" fmla="*/ 0 h 205"/>
                  <a:gd name="T4" fmla="*/ 0 w 196"/>
                  <a:gd name="T5" fmla="*/ 0 h 205"/>
                  <a:gd name="T6" fmla="*/ 0 w 196"/>
                  <a:gd name="T7" fmla="*/ 0 h 2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6"/>
                  <a:gd name="T13" fmla="*/ 0 h 205"/>
                  <a:gd name="T14" fmla="*/ 196 w 196"/>
                  <a:gd name="T15" fmla="*/ 205 h 2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6" h="205">
                    <a:moveTo>
                      <a:pt x="0" y="205"/>
                    </a:moveTo>
                    <a:lnTo>
                      <a:pt x="196" y="205"/>
                    </a:lnTo>
                    <a:lnTo>
                      <a:pt x="196" y="0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6"/>
              <p:cNvSpPr>
                <a:spLocks/>
              </p:cNvSpPr>
              <p:nvPr/>
            </p:nvSpPr>
            <p:spPr bwMode="black">
              <a:xfrm>
                <a:off x="3360" y="3600"/>
                <a:ext cx="99" cy="102"/>
              </a:xfrm>
              <a:custGeom>
                <a:avLst/>
                <a:gdLst>
                  <a:gd name="T0" fmla="*/ 0 w 199"/>
                  <a:gd name="T1" fmla="*/ 0 h 205"/>
                  <a:gd name="T2" fmla="*/ 0 w 199"/>
                  <a:gd name="T3" fmla="*/ 0 h 205"/>
                  <a:gd name="T4" fmla="*/ 0 w 199"/>
                  <a:gd name="T5" fmla="*/ 0 h 205"/>
                  <a:gd name="T6" fmla="*/ 0 w 199"/>
                  <a:gd name="T7" fmla="*/ 0 h 2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9"/>
                  <a:gd name="T13" fmla="*/ 0 h 205"/>
                  <a:gd name="T14" fmla="*/ 199 w 199"/>
                  <a:gd name="T15" fmla="*/ 205 h 2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9" h="205">
                    <a:moveTo>
                      <a:pt x="0" y="205"/>
                    </a:moveTo>
                    <a:lnTo>
                      <a:pt x="199" y="205"/>
                    </a:lnTo>
                    <a:lnTo>
                      <a:pt x="199" y="0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Freeform 7"/>
              <p:cNvSpPr>
                <a:spLocks/>
              </p:cNvSpPr>
              <p:nvPr/>
            </p:nvSpPr>
            <p:spPr bwMode="black">
              <a:xfrm>
                <a:off x="3461" y="3600"/>
                <a:ext cx="99" cy="102"/>
              </a:xfrm>
              <a:custGeom>
                <a:avLst/>
                <a:gdLst>
                  <a:gd name="T0" fmla="*/ 0 w 197"/>
                  <a:gd name="T1" fmla="*/ 0 h 206"/>
                  <a:gd name="T2" fmla="*/ 1 w 197"/>
                  <a:gd name="T3" fmla="*/ 0 h 206"/>
                  <a:gd name="T4" fmla="*/ 1 w 197"/>
                  <a:gd name="T5" fmla="*/ 0 h 206"/>
                  <a:gd name="T6" fmla="*/ 0 w 19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7"/>
                  <a:gd name="T13" fmla="*/ 0 h 206"/>
                  <a:gd name="T14" fmla="*/ 197 w 197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7" h="206">
                    <a:moveTo>
                      <a:pt x="0" y="206"/>
                    </a:moveTo>
                    <a:lnTo>
                      <a:pt x="197" y="206"/>
                    </a:lnTo>
                    <a:lnTo>
                      <a:pt x="197" y="0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Freeform 8"/>
              <p:cNvSpPr>
                <a:spLocks/>
              </p:cNvSpPr>
              <p:nvPr/>
            </p:nvSpPr>
            <p:spPr bwMode="black">
              <a:xfrm>
                <a:off x="3264" y="3710"/>
                <a:ext cx="97" cy="103"/>
              </a:xfrm>
              <a:custGeom>
                <a:avLst/>
                <a:gdLst>
                  <a:gd name="T0" fmla="*/ 0 w 196"/>
                  <a:gd name="T1" fmla="*/ 1 h 206"/>
                  <a:gd name="T2" fmla="*/ 0 w 196"/>
                  <a:gd name="T3" fmla="*/ 1 h 206"/>
                  <a:gd name="T4" fmla="*/ 0 w 196"/>
                  <a:gd name="T5" fmla="*/ 0 h 206"/>
                  <a:gd name="T6" fmla="*/ 0 w 196"/>
                  <a:gd name="T7" fmla="*/ 1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6"/>
                  <a:gd name="T13" fmla="*/ 0 h 206"/>
                  <a:gd name="T14" fmla="*/ 196 w 196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6" h="206">
                    <a:moveTo>
                      <a:pt x="0" y="206"/>
                    </a:moveTo>
                    <a:lnTo>
                      <a:pt x="196" y="206"/>
                    </a:lnTo>
                    <a:lnTo>
                      <a:pt x="196" y="0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9"/>
              <p:cNvSpPr>
                <a:spLocks/>
              </p:cNvSpPr>
              <p:nvPr/>
            </p:nvSpPr>
            <p:spPr bwMode="black">
              <a:xfrm>
                <a:off x="3360" y="3710"/>
                <a:ext cx="99" cy="103"/>
              </a:xfrm>
              <a:custGeom>
                <a:avLst/>
                <a:gdLst>
                  <a:gd name="T0" fmla="*/ 0 w 199"/>
                  <a:gd name="T1" fmla="*/ 1 h 206"/>
                  <a:gd name="T2" fmla="*/ 0 w 199"/>
                  <a:gd name="T3" fmla="*/ 1 h 206"/>
                  <a:gd name="T4" fmla="*/ 0 w 199"/>
                  <a:gd name="T5" fmla="*/ 0 h 206"/>
                  <a:gd name="T6" fmla="*/ 0 w 199"/>
                  <a:gd name="T7" fmla="*/ 1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9"/>
                  <a:gd name="T13" fmla="*/ 0 h 206"/>
                  <a:gd name="T14" fmla="*/ 199 w 199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9" h="206">
                    <a:moveTo>
                      <a:pt x="0" y="206"/>
                    </a:moveTo>
                    <a:lnTo>
                      <a:pt x="199" y="206"/>
                    </a:lnTo>
                    <a:lnTo>
                      <a:pt x="199" y="0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0"/>
              <p:cNvSpPr>
                <a:spLocks/>
              </p:cNvSpPr>
              <p:nvPr/>
            </p:nvSpPr>
            <p:spPr bwMode="black">
              <a:xfrm>
                <a:off x="3360" y="3813"/>
                <a:ext cx="99" cy="102"/>
              </a:xfrm>
              <a:custGeom>
                <a:avLst/>
                <a:gdLst>
                  <a:gd name="T0" fmla="*/ 0 w 199"/>
                  <a:gd name="T1" fmla="*/ 0 h 205"/>
                  <a:gd name="T2" fmla="*/ 0 w 199"/>
                  <a:gd name="T3" fmla="*/ 0 h 205"/>
                  <a:gd name="T4" fmla="*/ 0 w 199"/>
                  <a:gd name="T5" fmla="*/ 0 h 205"/>
                  <a:gd name="T6" fmla="*/ 0 w 199"/>
                  <a:gd name="T7" fmla="*/ 0 h 2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9"/>
                  <a:gd name="T13" fmla="*/ 0 h 205"/>
                  <a:gd name="T14" fmla="*/ 199 w 199"/>
                  <a:gd name="T15" fmla="*/ 205 h 2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9" h="205">
                    <a:moveTo>
                      <a:pt x="0" y="205"/>
                    </a:moveTo>
                    <a:lnTo>
                      <a:pt x="199" y="205"/>
                    </a:lnTo>
                    <a:lnTo>
                      <a:pt x="199" y="0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11"/>
              <p:cNvSpPr>
                <a:spLocks/>
              </p:cNvSpPr>
              <p:nvPr/>
            </p:nvSpPr>
            <p:spPr bwMode="black">
              <a:xfrm>
                <a:off x="3459" y="3813"/>
                <a:ext cx="99" cy="102"/>
              </a:xfrm>
              <a:custGeom>
                <a:avLst/>
                <a:gdLst>
                  <a:gd name="T0" fmla="*/ 0 w 197"/>
                  <a:gd name="T1" fmla="*/ 0 h 205"/>
                  <a:gd name="T2" fmla="*/ 1 w 197"/>
                  <a:gd name="T3" fmla="*/ 0 h 205"/>
                  <a:gd name="T4" fmla="*/ 1 w 197"/>
                  <a:gd name="T5" fmla="*/ 0 h 205"/>
                  <a:gd name="T6" fmla="*/ 0 w 197"/>
                  <a:gd name="T7" fmla="*/ 0 h 2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7"/>
                  <a:gd name="T13" fmla="*/ 0 h 205"/>
                  <a:gd name="T14" fmla="*/ 197 w 197"/>
                  <a:gd name="T15" fmla="*/ 205 h 2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7" h="205">
                    <a:moveTo>
                      <a:pt x="0" y="205"/>
                    </a:moveTo>
                    <a:lnTo>
                      <a:pt x="197" y="205"/>
                    </a:lnTo>
                    <a:lnTo>
                      <a:pt x="197" y="0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8" name="Rectangle 12"/>
            <p:cNvSpPr>
              <a:spLocks noChangeArrowheads="1"/>
            </p:cNvSpPr>
            <p:nvPr/>
          </p:nvSpPr>
          <p:spPr bwMode="black">
            <a:xfrm>
              <a:off x="552" y="379"/>
              <a:ext cx="18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i="1">
                  <a:solidFill>
                    <a:srgbClr val="FFFFFF"/>
                  </a:solidFill>
                  <a:latin typeface="Bookman Old Style" pitchFamily="18" charset="0"/>
                </a:rPr>
                <a:t>Environmental Services</a:t>
              </a:r>
              <a:endParaRPr lang="en-US" sz="2400" b="0">
                <a:latin typeface="Times New Roman" charset="0"/>
              </a:endParaRPr>
            </a:p>
          </p:txBody>
        </p:sp>
      </p:grpSp>
      <p:sp>
        <p:nvSpPr>
          <p:cNvPr id="2052" name="Text Box 87"/>
          <p:cNvSpPr txBox="1">
            <a:spLocks noChangeArrowheads="1"/>
          </p:cNvSpPr>
          <p:nvPr/>
        </p:nvSpPr>
        <p:spPr bwMode="auto">
          <a:xfrm>
            <a:off x="6108700" y="6462713"/>
            <a:ext cx="296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b="0" dirty="0">
                <a:solidFill>
                  <a:schemeClr val="bg1"/>
                </a:solidFill>
                <a:latin typeface="Arial Black" pitchFamily="34" charset="0"/>
              </a:rPr>
              <a:t>A Clean Water Agency</a:t>
            </a:r>
          </a:p>
        </p:txBody>
      </p:sp>
      <p:sp>
        <p:nvSpPr>
          <p:cNvPr id="2053" name="Text Box 88"/>
          <p:cNvSpPr txBox="1">
            <a:spLocks noChangeArrowheads="1"/>
          </p:cNvSpPr>
          <p:nvPr/>
        </p:nvSpPr>
        <p:spPr bwMode="auto">
          <a:xfrm>
            <a:off x="1576388" y="3886200"/>
            <a:ext cx="6178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chemeClr val="bg1"/>
                </a:solidFill>
              </a:rPr>
              <a:t>Presented to the Environment Committee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September </a:t>
            </a:r>
            <a:r>
              <a:rPr lang="en-US" sz="2000" dirty="0" smtClean="0">
                <a:solidFill>
                  <a:schemeClr val="bg1"/>
                </a:solidFill>
              </a:rPr>
              <a:t> 27, </a:t>
            </a:r>
            <a:r>
              <a:rPr lang="en-US" sz="2000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2054" name="Text Box 89"/>
          <p:cNvSpPr txBox="1">
            <a:spLocks noChangeArrowheads="1"/>
          </p:cNvSpPr>
          <p:nvPr/>
        </p:nvSpPr>
        <p:spPr bwMode="auto">
          <a:xfrm>
            <a:off x="152400" y="1295400"/>
            <a:ext cx="8991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0" dirty="0" smtClean="0">
                <a:solidFill>
                  <a:srgbClr val="FFFF00"/>
                </a:solidFill>
                <a:latin typeface="Arial Black" pitchFamily="34" charset="0"/>
              </a:rPr>
              <a:t>Info Item </a:t>
            </a:r>
            <a:r>
              <a:rPr lang="en-US" sz="5400" b="0" dirty="0" smtClean="0">
                <a:solidFill>
                  <a:srgbClr val="FFFF00"/>
                </a:solidFill>
                <a:latin typeface="Arial Black" pitchFamily="34" charset="0"/>
              </a:rPr>
              <a:t>1:</a:t>
            </a:r>
            <a:r>
              <a:rPr lang="en-US" sz="5400" b="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sz="5400" dirty="0" smtClean="0">
                <a:solidFill>
                  <a:srgbClr val="FFFF00"/>
                </a:solidFill>
                <a:latin typeface="+mj-lt"/>
              </a:rPr>
              <a:t>2012 </a:t>
            </a:r>
            <a:r>
              <a:rPr lang="en-US" sz="5400" dirty="0" smtClean="0">
                <a:solidFill>
                  <a:srgbClr val="FFFF00"/>
                </a:solidFill>
                <a:latin typeface="+mj-lt"/>
              </a:rPr>
              <a:t>Legislative Initiatives</a:t>
            </a:r>
            <a:endParaRPr lang="en-US" sz="54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55" name="Text Box 90"/>
          <p:cNvSpPr txBox="1">
            <a:spLocks noChangeArrowheads="1"/>
          </p:cNvSpPr>
          <p:nvPr/>
        </p:nvSpPr>
        <p:spPr bwMode="auto">
          <a:xfrm>
            <a:off x="1533832" y="4860925"/>
            <a:ext cx="626844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40000"/>
              </a:spcBef>
            </a:pPr>
            <a:r>
              <a:rPr lang="en-US" sz="2000" dirty="0" smtClean="0">
                <a:solidFill>
                  <a:srgbClr val="FFFF00"/>
                </a:solidFill>
              </a:rPr>
              <a:t>Judd Schetnan, Government Affairs Director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Keith Buttleman, Assistant General Manager, EQA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Jason Willett, MCES Finance Director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Council’s Legislative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to submit policy proposals to Governor by October 7</a:t>
            </a:r>
          </a:p>
          <a:p>
            <a:r>
              <a:rPr lang="en-US" dirty="0" smtClean="0"/>
              <a:t>Governor’s office approves/declines initiatives by October  31</a:t>
            </a:r>
          </a:p>
          <a:p>
            <a:r>
              <a:rPr lang="en-US" dirty="0" smtClean="0"/>
              <a:t>November–December:  Work with </a:t>
            </a:r>
            <a:r>
              <a:rPr lang="en-US" dirty="0" err="1" smtClean="0"/>
              <a:t>Revisors</a:t>
            </a:r>
            <a:r>
              <a:rPr lang="en-US" dirty="0" smtClean="0"/>
              <a:t> Office on bill drafts</a:t>
            </a:r>
          </a:p>
          <a:p>
            <a:r>
              <a:rPr lang="en-US" dirty="0" smtClean="0"/>
              <a:t>January 24: 2012 Legislative session convenes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1: 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Statute M.S. 473.543, 473.541 (2), </a:t>
            </a:r>
            <a:br>
              <a:rPr lang="en-US" dirty="0" smtClean="0"/>
            </a:br>
            <a:r>
              <a:rPr lang="en-US" dirty="0" smtClean="0"/>
              <a:t>473.517 (1) and (9)</a:t>
            </a:r>
          </a:p>
          <a:p>
            <a:pPr lvl="1"/>
            <a:r>
              <a:rPr lang="en-US" dirty="0" smtClean="0"/>
              <a:t>Eliminate word “control” in reference to Council’s budget and operations</a:t>
            </a:r>
          </a:p>
          <a:p>
            <a:pPr lvl="2"/>
            <a:r>
              <a:rPr lang="en-US" dirty="0" smtClean="0"/>
              <a:t>Rationale: Old MWCC wording; eliminate possible confusion that this is only part of MCES’s functions</a:t>
            </a:r>
          </a:p>
          <a:p>
            <a:r>
              <a:rPr lang="en-US" dirty="0" smtClean="0"/>
              <a:t>Statute M.S. 473.523 (1)</a:t>
            </a:r>
          </a:p>
          <a:p>
            <a:pPr lvl="1"/>
            <a:r>
              <a:rPr lang="en-US" dirty="0" smtClean="0"/>
              <a:t>Change “board” to “Council”</a:t>
            </a:r>
          </a:p>
          <a:p>
            <a:pPr lvl="2"/>
            <a:r>
              <a:rPr lang="en-US" dirty="0" smtClean="0"/>
              <a:t>Rationale: Wording consistency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1: 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Statute M.S. 473.512</a:t>
            </a:r>
          </a:p>
          <a:p>
            <a:pPr lvl="1"/>
            <a:r>
              <a:rPr lang="en-US" dirty="0" smtClean="0"/>
              <a:t>Eliminate </a:t>
            </a:r>
            <a:r>
              <a:rPr lang="en-US" u="sng" dirty="0" smtClean="0"/>
              <a:t>election</a:t>
            </a:r>
            <a:r>
              <a:rPr lang="en-US" dirty="0" smtClean="0"/>
              <a:t> language for trade members to be excluded from MSRS (they are, if hired after 6/1/77)</a:t>
            </a:r>
          </a:p>
          <a:p>
            <a:pPr lvl="2"/>
            <a:r>
              <a:rPr lang="en-US" dirty="0" smtClean="0"/>
              <a:t>Rationale: Election deadline was 8/1/77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1: 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Statute M.S. 473.541 (2)</a:t>
            </a:r>
          </a:p>
          <a:p>
            <a:pPr lvl="1"/>
            <a:r>
              <a:rPr lang="en-US" dirty="0" smtClean="0"/>
              <a:t>Modify so repayment of emergencies financing certificates is preferably from sewer fees not tax levies</a:t>
            </a:r>
          </a:p>
          <a:p>
            <a:pPr lvl="2"/>
            <a:r>
              <a:rPr lang="en-US" dirty="0" smtClean="0"/>
              <a:t>Rationale: Use sewer fees if possible</a:t>
            </a:r>
          </a:p>
          <a:p>
            <a:r>
              <a:rPr lang="en-US" dirty="0" smtClean="0"/>
              <a:t>Statute M.S. 473.519</a:t>
            </a:r>
          </a:p>
          <a:p>
            <a:pPr lvl="1"/>
            <a:r>
              <a:rPr lang="en-US" dirty="0" smtClean="0"/>
              <a:t>Repeal (requires MCES to review and approve local wastewater charging systems)</a:t>
            </a:r>
          </a:p>
          <a:p>
            <a:pPr lvl="2"/>
            <a:r>
              <a:rPr lang="en-US" dirty="0" smtClean="0"/>
              <a:t>Rationale: Local changes are city business; cities required to pay MCES bill via other statutes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1: 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Statute M.S. 473.1565</a:t>
            </a:r>
          </a:p>
          <a:p>
            <a:pPr lvl="1"/>
            <a:r>
              <a:rPr lang="en-US" dirty="0" smtClean="0"/>
              <a:t>Extend Water Planning Advisory Committee’s sunset date by 4 years</a:t>
            </a:r>
          </a:p>
          <a:p>
            <a:pPr lvl="2"/>
            <a:r>
              <a:rPr lang="en-US" dirty="0" smtClean="0"/>
              <a:t>Rationale: Utility of group convened by Council; continuing work to do for committee</a:t>
            </a:r>
          </a:p>
          <a:p>
            <a:r>
              <a:rPr lang="en-US" dirty="0" smtClean="0"/>
              <a:t>Statute M.S. 473.157</a:t>
            </a:r>
          </a:p>
          <a:p>
            <a:pPr lvl="1"/>
            <a:r>
              <a:rPr lang="en-US" dirty="0" smtClean="0"/>
              <a:t>Repeal target pollution load requirements</a:t>
            </a:r>
          </a:p>
          <a:p>
            <a:pPr lvl="2"/>
            <a:r>
              <a:rPr lang="en-US" dirty="0" smtClean="0"/>
              <a:t>Rationale: Redundant with PCA requirements for TMDLs under Clean Water Act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Bill 2: Policy—SAC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Statute M.S. 473.517 (3)</a:t>
            </a:r>
          </a:p>
          <a:p>
            <a:pPr lvl="1"/>
            <a:r>
              <a:rPr lang="en-US" dirty="0" smtClean="0"/>
              <a:t>Change transfer amount that SAC ideally pays from “reserve capacity” to “growth costs”</a:t>
            </a:r>
          </a:p>
          <a:p>
            <a:pPr lvl="2"/>
            <a:r>
              <a:rPr lang="en-US" dirty="0" smtClean="0"/>
              <a:t>Rationale: 2010 Customer Task Force recommendation; </a:t>
            </a:r>
            <a:r>
              <a:rPr lang="en-US" smtClean="0"/>
              <a:t>better </a:t>
            </a:r>
            <a:r>
              <a:rPr lang="en-US" smtClean="0"/>
              <a:t>equity; better </a:t>
            </a:r>
            <a:r>
              <a:rPr lang="en-US" dirty="0" smtClean="0"/>
              <a:t>financially</a:t>
            </a:r>
          </a:p>
          <a:p>
            <a:pPr lvl="1"/>
            <a:r>
              <a:rPr lang="en-US" dirty="0" smtClean="0"/>
              <a:t>Eliminate or modify SAC shift sunset date (as can be supported by Metro Cities)</a:t>
            </a:r>
          </a:p>
          <a:p>
            <a:pPr lvl="2"/>
            <a:r>
              <a:rPr lang="en-US" dirty="0" smtClean="0"/>
              <a:t>Rationale: Financially prudent given continuing recession; bond rating concern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Bill 3: Policy—Data Privacy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Statute M.S. 13.64</a:t>
            </a:r>
          </a:p>
          <a:p>
            <a:pPr lvl="1"/>
            <a:r>
              <a:rPr lang="en-US" dirty="0" smtClean="0"/>
              <a:t>Add subdivision to protect from public disclosure all facility plans and specs in Council’s possession:</a:t>
            </a:r>
          </a:p>
          <a:p>
            <a:pPr marL="1544638" lvl="2" indent="-457200">
              <a:buFont typeface="+mj-lt"/>
              <a:buAutoNum type="arabicPeriod"/>
            </a:pPr>
            <a:r>
              <a:rPr lang="en-US" dirty="0" smtClean="0"/>
              <a:t>Buildings owned by Council</a:t>
            </a:r>
          </a:p>
          <a:p>
            <a:pPr lvl="3"/>
            <a:r>
              <a:rPr lang="en-US" dirty="0" smtClean="0"/>
              <a:t>Rationale: Security of facilities</a:t>
            </a:r>
          </a:p>
          <a:p>
            <a:pPr marL="1544638" lvl="2" indent="-457200">
              <a:buFont typeface="+mj-lt"/>
              <a:buAutoNum type="arabicPeriod"/>
            </a:pPr>
            <a:r>
              <a:rPr lang="en-US" dirty="0" smtClean="0"/>
              <a:t>Other such documents (unless written permission is received from the owners)</a:t>
            </a:r>
          </a:p>
          <a:p>
            <a:pPr lvl="3"/>
            <a:r>
              <a:rPr lang="en-US" dirty="0" smtClean="0"/>
              <a:t>Rationale: Protect trade or competitive secrets, and private property security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Questions, Concerns or Other Ideas</a:t>
            </a:r>
            <a:endParaRPr lang="en-US" sz="3600" dirty="0"/>
          </a:p>
        </p:txBody>
      </p:sp>
      <p:pic>
        <p:nvPicPr>
          <p:cNvPr id="1026" name="Picture 2" descr="C:\Documents and Settings\chongrl\Local Settings\Temporary Internet Files\Content.IE5\8Z5JMQNH\MC9004414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00428"/>
            <a:ext cx="4419372" cy="44193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/>
            </a:gs>
            <a:gs pos="50000">
              <a:srgbClr val="CCECFF"/>
            </a:gs>
            <a:gs pos="100000">
              <a:schemeClr val="accent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/>
            </a:gs>
            <a:gs pos="50000">
              <a:srgbClr val="CCECFF"/>
            </a:gs>
            <a:gs pos="100000">
              <a:schemeClr val="accent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12919</TotalTime>
  <Words>368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Council’s Legislative Process</vt:lpstr>
      <vt:lpstr>Bill 1: Housekeeping</vt:lpstr>
      <vt:lpstr>Bill 1: Housekeeping</vt:lpstr>
      <vt:lpstr>Bill 1: Housekeeping</vt:lpstr>
      <vt:lpstr>Bill 1: Housekeeping</vt:lpstr>
      <vt:lpstr>Bill 2: Policy—SAC</vt:lpstr>
      <vt:lpstr>Bill 3: Policy—Data Privacy</vt:lpstr>
      <vt:lpstr>Questions, Concerns or Other Ideas</vt:lpstr>
    </vt:vector>
  </TitlesOfParts>
  <Company>Met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Goodwidl</dc:creator>
  <cp:lastModifiedBy>Chongrl</cp:lastModifiedBy>
  <cp:revision>541</cp:revision>
  <cp:lastPrinted>2006-01-24T17:52:47Z</cp:lastPrinted>
  <dcterms:created xsi:type="dcterms:W3CDTF">2003-09-12T13:27:57Z</dcterms:created>
  <dcterms:modified xsi:type="dcterms:W3CDTF">2011-09-26T20:17:33Z</dcterms:modified>
</cp:coreProperties>
</file>