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4" r:id="rId2"/>
    <p:sldId id="285" r:id="rId3"/>
    <p:sldId id="331" r:id="rId4"/>
    <p:sldId id="329" r:id="rId5"/>
    <p:sldId id="330" r:id="rId6"/>
    <p:sldId id="317" r:id="rId7"/>
    <p:sldId id="338" r:id="rId8"/>
    <p:sldId id="318" r:id="rId9"/>
    <p:sldId id="345" r:id="rId10"/>
    <p:sldId id="346" r:id="rId11"/>
    <p:sldId id="319" r:id="rId12"/>
    <p:sldId id="332" r:id="rId13"/>
    <p:sldId id="340" r:id="rId14"/>
    <p:sldId id="333" r:id="rId15"/>
    <p:sldId id="341" r:id="rId16"/>
    <p:sldId id="334" r:id="rId17"/>
    <p:sldId id="342" r:id="rId18"/>
    <p:sldId id="335" r:id="rId19"/>
    <p:sldId id="343" r:id="rId20"/>
    <p:sldId id="320" r:id="rId21"/>
    <p:sldId id="344" r:id="rId22"/>
    <p:sldId id="321" r:id="rId23"/>
    <p:sldId id="322" r:id="rId24"/>
    <p:sldId id="323" r:id="rId25"/>
    <p:sldId id="324" r:id="rId26"/>
    <p:sldId id="336" r:id="rId27"/>
    <p:sldId id="314" r:id="rId28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F9"/>
    <a:srgbClr val="0000CC"/>
    <a:srgbClr val="3366FF"/>
    <a:srgbClr val="333399"/>
    <a:srgbClr val="FFFF99"/>
    <a:srgbClr val="000072"/>
    <a:srgbClr val="000066"/>
    <a:srgbClr val="FFFF00"/>
    <a:srgbClr val="CCECFF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48" autoAdjust="0"/>
    <p:restoredTop sz="64237" autoAdjust="0"/>
  </p:normalViewPr>
  <p:slideViewPr>
    <p:cSldViewPr>
      <p:cViewPr varScale="1">
        <p:scale>
          <a:sx n="106" d="100"/>
          <a:sy n="106" d="100"/>
        </p:scale>
        <p:origin x="-630" y="-90"/>
      </p:cViewPr>
      <p:guideLst>
        <p:guide orient="horz" pos="96"/>
        <p:guide orient="horz"/>
        <p:guide orient="horz" pos="4224"/>
        <p:guide orient="horz" pos="1200"/>
        <p:guide orient="horz" pos="2880"/>
        <p:guide pos="96"/>
        <p:guide pos="566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21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1268"/>
            <a:ext cx="68580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900" b="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30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84D86794-47C6-44D0-BE28-EFCEB5C69C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3B153-4DD6-436E-A21C-3C8A1B4C9D90}" type="slidenum">
              <a:rPr lang="en-US"/>
              <a:pPr/>
              <a:t>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1400" b="0" dirty="0" smtClean="0"/>
          </a:p>
          <a:p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endParaRPr lang="en-US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86794-47C6-44D0-BE28-EFCEB5C69C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FD2F-2089-4A21-901E-DD61D3F9C75E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6495D-E552-462B-82C8-066F3C6F10AB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0863" y="222250"/>
            <a:ext cx="2243137" cy="6559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688" y="222250"/>
            <a:ext cx="6581775" cy="6559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50D0-E83E-40AB-923E-5031A4F724FE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6EA3-6914-49EF-9FBF-24E006FFE834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442D-4BAB-4DCC-B686-49FFB81D125A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688" y="16764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676400"/>
            <a:ext cx="43815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1C9BC-CD41-499E-8373-1B91EFB69073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3553-2A71-4330-9AFC-52DF13C3ED33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9EA8-69A4-43AE-B28A-CE3C722273B0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80E9-12A4-469A-9183-92C4E397FFA8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C584-D106-4340-BC56-C0682726D529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2959-498C-4B06-BD47-3DD6F15265FF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 rotWithShape="0">
          <a:gsLst>
            <a:gs pos="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2250"/>
            <a:ext cx="73152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688" y="16764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61" name="Rectangle 37"/>
          <p:cNvSpPr>
            <a:spLocks noChangeArrowheads="1"/>
          </p:cNvSpPr>
          <p:nvPr userDrawn="1"/>
        </p:nvSpPr>
        <p:spPr bwMode="auto">
          <a:xfrm>
            <a:off x="1836738" y="1066800"/>
            <a:ext cx="7002462" cy="10953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77" name="Picture 53" descr="clean water logo"/>
          <p:cNvPicPr>
            <a:picLocks noChangeAspect="1" noChangeArrowheads="1"/>
          </p:cNvPicPr>
          <p:nvPr userDrawn="1"/>
        </p:nvPicPr>
        <p:blipFill>
          <a:blip r:embed="rId13" cstate="print"/>
          <a:srcRect l="1828" t="5923" r="1306" b="6621"/>
          <a:stretch>
            <a:fillRect/>
          </a:stretch>
        </p:blipFill>
        <p:spPr bwMode="auto">
          <a:xfrm>
            <a:off x="285750" y="190500"/>
            <a:ext cx="1485900" cy="10048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3A4FC-5A44-4F56-882C-DC05F26D5A03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accent2"/>
                </a:solidFill>
              </a:defRPr>
            </a:lvl1pPr>
          </a:lstStyle>
          <a:p>
            <a:fld id="{50AB7C86-E04F-47DB-B0D2-B96710C9DC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 Black" pitchFamily="34" charset="0"/>
        </a:defRPr>
      </a:lvl9pPr>
    </p:titleStyle>
    <p:bodyStyle>
      <a:lvl1pPr marL="393700" indent="-3937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973138" indent="-4651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—"/>
        <a:defRPr sz="2800" b="1">
          <a:solidFill>
            <a:schemeClr val="tx1"/>
          </a:solidFill>
          <a:latin typeface="+mn-lt"/>
        </a:defRPr>
      </a:lvl2pPr>
      <a:lvl3pPr marL="1316038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400" b="1">
          <a:solidFill>
            <a:schemeClr val="tx1"/>
          </a:solidFill>
          <a:latin typeface="+mn-lt"/>
        </a:defRPr>
      </a:lvl3pPr>
      <a:lvl4pPr marL="165893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66FF"/>
            </a:gs>
            <a:gs pos="100000">
              <a:srgbClr val="0000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64" name="Picture 20" descr="water dro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 t="3923" b="-6627"/>
          <a:stretch>
            <a:fillRect/>
          </a:stretch>
        </p:blipFill>
        <p:spPr bwMode="invGray">
          <a:xfrm>
            <a:off x="0" y="5248687"/>
            <a:ext cx="9144000" cy="1722437"/>
          </a:xfrm>
          <a:prstGeom prst="rect">
            <a:avLst/>
          </a:prstGeom>
          <a:noFill/>
        </p:spPr>
      </p:pic>
      <p:grpSp>
        <p:nvGrpSpPr>
          <p:cNvPr id="159746" name="Group 2"/>
          <p:cNvGrpSpPr>
            <a:grpSpLocks/>
          </p:cNvGrpSpPr>
          <p:nvPr/>
        </p:nvGrpSpPr>
        <p:grpSpPr bwMode="auto">
          <a:xfrm>
            <a:off x="361950" y="333375"/>
            <a:ext cx="3371850" cy="577850"/>
            <a:chOff x="228" y="188"/>
            <a:chExt cx="2124" cy="364"/>
          </a:xfrm>
        </p:grpSpPr>
        <p:sp>
          <p:nvSpPr>
            <p:cNvPr id="159747" name="Rectangle 3"/>
            <p:cNvSpPr>
              <a:spLocks noChangeArrowheads="1"/>
            </p:cNvSpPr>
            <p:nvPr/>
          </p:nvSpPr>
          <p:spPr bwMode="black">
            <a:xfrm>
              <a:off x="552" y="188"/>
              <a:ext cx="17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rgbClr val="FFFFFF"/>
                  </a:solidFill>
                  <a:latin typeface="Bookman Old Style" pitchFamily="18" charset="0"/>
                </a:rPr>
                <a:t>Metropolitan Council</a:t>
              </a:r>
              <a:endParaRPr lang="en-US" sz="2000" b="0">
                <a:latin typeface="Times New Roman" pitchFamily="18" charset="0"/>
              </a:endParaRPr>
            </a:p>
          </p:txBody>
        </p:sp>
        <p:grpSp>
          <p:nvGrpSpPr>
            <p:cNvPr id="159748" name="Group 4"/>
            <p:cNvGrpSpPr>
              <a:grpSpLocks/>
            </p:cNvGrpSpPr>
            <p:nvPr/>
          </p:nvGrpSpPr>
          <p:grpSpPr bwMode="auto">
            <a:xfrm>
              <a:off x="228" y="218"/>
              <a:ext cx="265" cy="295"/>
              <a:chOff x="3264" y="3600"/>
              <a:chExt cx="296" cy="315"/>
            </a:xfrm>
          </p:grpSpPr>
          <p:sp>
            <p:nvSpPr>
              <p:cNvPr id="159749" name="Freeform 5"/>
              <p:cNvSpPr>
                <a:spLocks/>
              </p:cNvSpPr>
              <p:nvPr/>
            </p:nvSpPr>
            <p:spPr bwMode="black">
              <a:xfrm>
                <a:off x="3264" y="3600"/>
                <a:ext cx="97" cy="102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96" y="205"/>
                  </a:cxn>
                  <a:cxn ang="0">
                    <a:pos x="196" y="0"/>
                  </a:cxn>
                  <a:cxn ang="0">
                    <a:pos x="0" y="205"/>
                  </a:cxn>
                </a:cxnLst>
                <a:rect l="0" t="0" r="r" b="b"/>
                <a:pathLst>
                  <a:path w="196" h="205">
                    <a:moveTo>
                      <a:pt x="0" y="205"/>
                    </a:moveTo>
                    <a:lnTo>
                      <a:pt x="196" y="205"/>
                    </a:lnTo>
                    <a:lnTo>
                      <a:pt x="196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0" name="Freeform 6"/>
              <p:cNvSpPr>
                <a:spLocks/>
              </p:cNvSpPr>
              <p:nvPr/>
            </p:nvSpPr>
            <p:spPr bwMode="black">
              <a:xfrm>
                <a:off x="3360" y="3600"/>
                <a:ext cx="99" cy="102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99" y="205"/>
                  </a:cxn>
                  <a:cxn ang="0">
                    <a:pos x="199" y="0"/>
                  </a:cxn>
                  <a:cxn ang="0">
                    <a:pos x="0" y="205"/>
                  </a:cxn>
                </a:cxnLst>
                <a:rect l="0" t="0" r="r" b="b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1" name="Freeform 7"/>
              <p:cNvSpPr>
                <a:spLocks/>
              </p:cNvSpPr>
              <p:nvPr/>
            </p:nvSpPr>
            <p:spPr bwMode="black">
              <a:xfrm>
                <a:off x="3461" y="3600"/>
                <a:ext cx="99" cy="102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197" y="206"/>
                  </a:cxn>
                  <a:cxn ang="0">
                    <a:pos x="197" y="0"/>
                  </a:cxn>
                  <a:cxn ang="0">
                    <a:pos x="0" y="206"/>
                  </a:cxn>
                </a:cxnLst>
                <a:rect l="0" t="0" r="r" b="b"/>
                <a:pathLst>
                  <a:path w="197" h="206">
                    <a:moveTo>
                      <a:pt x="0" y="206"/>
                    </a:moveTo>
                    <a:lnTo>
                      <a:pt x="197" y="206"/>
                    </a:lnTo>
                    <a:lnTo>
                      <a:pt x="197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2" name="Freeform 8"/>
              <p:cNvSpPr>
                <a:spLocks/>
              </p:cNvSpPr>
              <p:nvPr/>
            </p:nvSpPr>
            <p:spPr bwMode="black">
              <a:xfrm>
                <a:off x="3264" y="3710"/>
                <a:ext cx="97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196" y="206"/>
                  </a:cxn>
                  <a:cxn ang="0">
                    <a:pos x="196" y="0"/>
                  </a:cxn>
                  <a:cxn ang="0">
                    <a:pos x="0" y="206"/>
                  </a:cxn>
                </a:cxnLst>
                <a:rect l="0" t="0" r="r" b="b"/>
                <a:pathLst>
                  <a:path w="196" h="206">
                    <a:moveTo>
                      <a:pt x="0" y="206"/>
                    </a:moveTo>
                    <a:lnTo>
                      <a:pt x="196" y="206"/>
                    </a:lnTo>
                    <a:lnTo>
                      <a:pt x="19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black">
              <a:xfrm>
                <a:off x="3360" y="3710"/>
                <a:ext cx="99" cy="103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199" y="206"/>
                  </a:cxn>
                  <a:cxn ang="0">
                    <a:pos x="199" y="0"/>
                  </a:cxn>
                  <a:cxn ang="0">
                    <a:pos x="0" y="206"/>
                  </a:cxn>
                </a:cxnLst>
                <a:rect l="0" t="0" r="r" b="b"/>
                <a:pathLst>
                  <a:path w="199" h="206">
                    <a:moveTo>
                      <a:pt x="0" y="206"/>
                    </a:moveTo>
                    <a:lnTo>
                      <a:pt x="199" y="206"/>
                    </a:lnTo>
                    <a:lnTo>
                      <a:pt x="199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black">
              <a:xfrm>
                <a:off x="3360" y="3813"/>
                <a:ext cx="99" cy="102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99" y="205"/>
                  </a:cxn>
                  <a:cxn ang="0">
                    <a:pos x="199" y="0"/>
                  </a:cxn>
                  <a:cxn ang="0">
                    <a:pos x="0" y="205"/>
                  </a:cxn>
                </a:cxnLst>
                <a:rect l="0" t="0" r="r" b="b"/>
                <a:pathLst>
                  <a:path w="199" h="205">
                    <a:moveTo>
                      <a:pt x="0" y="205"/>
                    </a:moveTo>
                    <a:lnTo>
                      <a:pt x="199" y="205"/>
                    </a:lnTo>
                    <a:lnTo>
                      <a:pt x="199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black">
              <a:xfrm>
                <a:off x="3459" y="3813"/>
                <a:ext cx="99" cy="102"/>
              </a:xfrm>
              <a:custGeom>
                <a:avLst/>
                <a:gdLst/>
                <a:ahLst/>
                <a:cxnLst>
                  <a:cxn ang="0">
                    <a:pos x="0" y="205"/>
                  </a:cxn>
                  <a:cxn ang="0">
                    <a:pos x="197" y="205"/>
                  </a:cxn>
                  <a:cxn ang="0">
                    <a:pos x="197" y="0"/>
                  </a:cxn>
                  <a:cxn ang="0">
                    <a:pos x="0" y="205"/>
                  </a:cxn>
                </a:cxnLst>
                <a:rect l="0" t="0" r="r" b="b"/>
                <a:pathLst>
                  <a:path w="197" h="205">
                    <a:moveTo>
                      <a:pt x="0" y="205"/>
                    </a:moveTo>
                    <a:lnTo>
                      <a:pt x="197" y="205"/>
                    </a:lnTo>
                    <a:lnTo>
                      <a:pt x="197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756" name="Rectangle 12"/>
            <p:cNvSpPr>
              <a:spLocks noChangeArrowheads="1"/>
            </p:cNvSpPr>
            <p:nvPr/>
          </p:nvSpPr>
          <p:spPr bwMode="black">
            <a:xfrm>
              <a:off x="552" y="379"/>
              <a:ext cx="1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i="1">
                  <a:solidFill>
                    <a:srgbClr val="FFFFFF"/>
                  </a:solidFill>
                  <a:latin typeface="Bookman Old Style" pitchFamily="18" charset="0"/>
                </a:rPr>
                <a:t>Environmental Services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159831" name="Text Box 87"/>
          <p:cNvSpPr txBox="1">
            <a:spLocks noChangeArrowheads="1"/>
          </p:cNvSpPr>
          <p:nvPr/>
        </p:nvSpPr>
        <p:spPr bwMode="auto">
          <a:xfrm>
            <a:off x="0" y="6491288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solidFill>
                  <a:schemeClr val="bg1"/>
                </a:solidFill>
                <a:latin typeface="Arial Black" pitchFamily="34" charset="0"/>
              </a:rPr>
              <a:t>A Clean Water Agency</a:t>
            </a:r>
          </a:p>
        </p:txBody>
      </p:sp>
      <p:sp>
        <p:nvSpPr>
          <p:cNvPr id="159832" name="Text Box 88"/>
          <p:cNvSpPr txBox="1">
            <a:spLocks noChangeArrowheads="1"/>
          </p:cNvSpPr>
          <p:nvPr/>
        </p:nvSpPr>
        <p:spPr bwMode="auto">
          <a:xfrm>
            <a:off x="2778134" y="2895600"/>
            <a:ext cx="37417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Environment Committee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September 13, 2011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9833" name="Text Box 89"/>
          <p:cNvSpPr txBox="1">
            <a:spLocks noChangeArrowheads="1"/>
          </p:cNvSpPr>
          <p:nvPr/>
        </p:nvSpPr>
        <p:spPr bwMode="auto">
          <a:xfrm>
            <a:off x="0" y="1295400"/>
            <a:ext cx="91439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500" b="0" dirty="0" smtClean="0">
                <a:solidFill>
                  <a:srgbClr val="FFFF00"/>
                </a:solidFill>
                <a:latin typeface="Arial Black" pitchFamily="34" charset="0"/>
              </a:rPr>
              <a:t>Water Supply Work Plan for Clean Water Fund Activities</a:t>
            </a:r>
            <a:endParaRPr lang="en-US" sz="4500" b="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59834" name="Text Box 90"/>
          <p:cNvSpPr txBox="1">
            <a:spLocks noChangeArrowheads="1"/>
          </p:cNvSpPr>
          <p:nvPr/>
        </p:nvSpPr>
        <p:spPr bwMode="auto">
          <a:xfrm>
            <a:off x="0" y="4016992"/>
            <a:ext cx="281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Keith Buttleman</a:t>
            </a:r>
          </a:p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Assistant General Manager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2732968" y="4038600"/>
            <a:ext cx="350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Lanya Ross</a:t>
            </a:r>
          </a:p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Principal Environmental Scientist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Box 90"/>
          <p:cNvSpPr txBox="1">
            <a:spLocks noChangeArrowheads="1"/>
          </p:cNvSpPr>
          <p:nvPr/>
        </p:nvSpPr>
        <p:spPr bwMode="auto">
          <a:xfrm>
            <a:off x="5966352" y="4032912"/>
            <a:ext cx="3505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Brian Davis</a:t>
            </a:r>
          </a:p>
          <a:p>
            <a:pPr>
              <a:spcBef>
                <a:spcPct val="4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Senior Environmental Scientist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Evaluation of Groundwater &amp; Surface Water Interaction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$101,000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Complete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Barr Engineering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monitoring and management activities are better targeted to protect vulnerable lakes, wetlands, and streams</a:t>
            </a:r>
          </a:p>
          <a:p>
            <a:pPr>
              <a:spcBef>
                <a:spcPts val="2400"/>
              </a:spcBef>
              <a:buNone/>
              <a:defRPr/>
            </a:pPr>
            <a:endParaRPr lang="en-US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Evaluation of Groundwater &amp; Surface Water Interaction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5410200" y="1295400"/>
            <a:ext cx="34195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Over 100,000 </a:t>
            </a:r>
            <a:r>
              <a:rPr lang="en-US" sz="2400" b="1" dirty="0" smtClean="0"/>
              <a:t>surface</a:t>
            </a:r>
          </a:p>
          <a:p>
            <a:pPr algn="l"/>
            <a:r>
              <a:rPr lang="en-US" sz="2400" b="1" dirty="0" smtClean="0"/>
              <a:t>waters </a:t>
            </a:r>
            <a:r>
              <a:rPr lang="en-US" sz="2400" b="1" dirty="0"/>
              <a:t>analyzed: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486400" y="2198906"/>
            <a:ext cx="36576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algn="l">
              <a:spcBef>
                <a:spcPts val="600"/>
              </a:spcBef>
            </a:pPr>
            <a:r>
              <a:rPr lang="en-US" sz="2200" b="1" dirty="0" smtClean="0"/>
              <a:t>52</a:t>
            </a:r>
            <a:r>
              <a:rPr lang="en-US" sz="2200" b="1" dirty="0"/>
              <a:t>% </a:t>
            </a:r>
            <a:r>
              <a:rPr lang="en-US" sz="2200" dirty="0"/>
              <a:t>are disconnected from the regional groundwater system</a:t>
            </a:r>
          </a:p>
          <a:p>
            <a:pPr marL="225425" algn="l">
              <a:spcBef>
                <a:spcPts val="600"/>
              </a:spcBef>
            </a:pPr>
            <a:endParaRPr lang="en-US" sz="2200" dirty="0"/>
          </a:p>
          <a:p>
            <a:pPr marL="225425" algn="l">
              <a:spcBef>
                <a:spcPts val="600"/>
              </a:spcBef>
            </a:pPr>
            <a:r>
              <a:rPr lang="en-US" sz="2200" b="1" dirty="0"/>
              <a:t>30% </a:t>
            </a:r>
            <a:r>
              <a:rPr lang="en-US" sz="2200" dirty="0"/>
              <a:t>recharge aquifers</a:t>
            </a:r>
          </a:p>
          <a:p>
            <a:pPr marL="225425" algn="l">
              <a:spcBef>
                <a:spcPts val="600"/>
              </a:spcBef>
            </a:pPr>
            <a:endParaRPr lang="en-US" sz="2200" b="1" dirty="0"/>
          </a:p>
          <a:p>
            <a:pPr marL="225425" algn="l">
              <a:spcBef>
                <a:spcPts val="600"/>
              </a:spcBef>
            </a:pPr>
            <a:r>
              <a:rPr lang="en-US" sz="2200" b="1" dirty="0"/>
              <a:t>16% </a:t>
            </a:r>
            <a:r>
              <a:rPr lang="en-US" sz="2200" dirty="0"/>
              <a:t>receive and discharge groundwater</a:t>
            </a:r>
          </a:p>
          <a:p>
            <a:pPr marL="225425" algn="l">
              <a:spcBef>
                <a:spcPts val="600"/>
              </a:spcBef>
            </a:pPr>
            <a:endParaRPr lang="en-US" sz="2200" dirty="0"/>
          </a:p>
          <a:p>
            <a:pPr marL="225425" algn="l">
              <a:spcBef>
                <a:spcPts val="0"/>
              </a:spcBef>
            </a:pPr>
            <a:r>
              <a:rPr lang="en-US" sz="2200" b="1" dirty="0"/>
              <a:t>2% </a:t>
            </a:r>
            <a:r>
              <a:rPr lang="en-US" sz="2200" dirty="0"/>
              <a:t>are supported by upwelling groundwater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486400" y="2305050"/>
            <a:ext cx="228600" cy="1143000"/>
          </a:xfrm>
          <a:prstGeom prst="rect">
            <a:avLst/>
          </a:prstGeom>
          <a:solidFill>
            <a:srgbClr val="FDB8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752850"/>
            <a:ext cx="228600" cy="304800"/>
          </a:xfrm>
          <a:prstGeom prst="rect">
            <a:avLst/>
          </a:prstGeom>
          <a:solidFill>
            <a:srgbClr val="E661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486400" y="4514850"/>
            <a:ext cx="228600" cy="685800"/>
          </a:xfrm>
          <a:prstGeom prst="rect">
            <a:avLst/>
          </a:prstGeom>
          <a:solidFill>
            <a:srgbClr val="B2AB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5486400" y="5581650"/>
            <a:ext cx="228600" cy="762000"/>
          </a:xfrm>
          <a:prstGeom prst="rect">
            <a:avLst/>
          </a:prstGeom>
          <a:solidFill>
            <a:srgbClr val="5E3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9" descr="Map_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89743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Geologic Mapping &amp; Groundwater Chemistry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$74,200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Complete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Minnesota Geological Survey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aquifer management and source water 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Geologic Mapping &amp; Groundwater Chemistry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505200" y="1371600"/>
            <a:ext cx="5271247" cy="5486400"/>
            <a:chOff x="228600" y="1371600"/>
            <a:chExt cx="5271247" cy="548640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5758"/>
            <a:stretch>
              <a:fillRect/>
            </a:stretch>
          </p:blipFill>
          <p:spPr bwMode="auto">
            <a:xfrm>
              <a:off x="228600" y="1371600"/>
              <a:ext cx="5271247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228600" y="1600200"/>
              <a:ext cx="19050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3220" t="12500" r="47411" b="79167"/>
          <a:stretch>
            <a:fillRect/>
          </a:stretch>
        </p:blipFill>
        <p:spPr bwMode="auto">
          <a:xfrm>
            <a:off x="228600" y="1752600"/>
            <a:ext cx="5257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1074" t="61111" r="74242"/>
          <a:stretch>
            <a:fillRect/>
          </a:stretch>
        </p:blipFill>
        <p:spPr bwMode="auto">
          <a:xfrm>
            <a:off x="533400" y="3200400"/>
            <a:ext cx="2563586" cy="31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Stormwater Reuse Guidance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$103,000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progress – due 9/30/11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Camp Dresser and McKee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increased planning capability for stormwater reuse</a:t>
            </a:r>
          </a:p>
          <a:p>
            <a:pPr>
              <a:spcBef>
                <a:spcPts val="2400"/>
              </a:spcBef>
              <a:defRPr/>
            </a:pPr>
            <a:r>
              <a:rPr lang="en-US" i="1" dirty="0" smtClean="0">
                <a:solidFill>
                  <a:schemeClr val="accent6"/>
                </a:solidFill>
              </a:rPr>
              <a:t>Required by 2011 Legislative appropriation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Stormwater Reuse Guidance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248" y="1398896"/>
            <a:ext cx="389235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920" y="1398896"/>
            <a:ext cx="3894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Mapping the Vulnerability of Glacial Aquifers/Plume Maps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$115,000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progress – due 10/31/11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Minnesota Geological Survey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long-term planning for well locations and source water protection</a:t>
            </a:r>
          </a:p>
          <a:p>
            <a:pPr>
              <a:spcBef>
                <a:spcPts val="2400"/>
              </a:spcBef>
              <a:defRPr/>
            </a:pPr>
            <a:r>
              <a:rPr lang="en-US" i="1" dirty="0" smtClean="0">
                <a:solidFill>
                  <a:schemeClr val="accent6"/>
                </a:solidFill>
              </a:rPr>
              <a:t>Required by 2011 Legislative appropriation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Mapping the Vulnerability of Glacial Aquifers/Plume Maps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1219200" y="4876800"/>
            <a:ext cx="2438400" cy="0"/>
          </a:xfrm>
          <a:prstGeom prst="line">
            <a:avLst/>
          </a:prstGeom>
          <a:gradFill rotWithShape="0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28021" y="2133600"/>
            <a:ext cx="8738195" cy="3657600"/>
            <a:chOff x="28021" y="2133600"/>
            <a:chExt cx="8738195" cy="3657600"/>
          </a:xfrm>
        </p:grpSpPr>
        <p:grpSp>
          <p:nvGrpSpPr>
            <p:cNvPr id="21" name="Group 20"/>
            <p:cNvGrpSpPr/>
            <p:nvPr/>
          </p:nvGrpSpPr>
          <p:grpSpPr>
            <a:xfrm>
              <a:off x="28021" y="2133600"/>
              <a:ext cx="8738195" cy="3657600"/>
              <a:chOff x="28021" y="2514600"/>
              <a:chExt cx="8738195" cy="3657600"/>
            </a:xfrm>
          </p:grpSpPr>
          <p:grpSp>
            <p:nvGrpSpPr>
              <p:cNvPr id="14" name="Group 13"/>
              <p:cNvGrpSpPr>
                <a:grpSpLocks noChangeAspect="1"/>
              </p:cNvGrpSpPr>
              <p:nvPr/>
            </p:nvGrpSpPr>
            <p:grpSpPr>
              <a:xfrm>
                <a:off x="2362200" y="2514600"/>
                <a:ext cx="6404016" cy="3657600"/>
                <a:chOff x="2362200" y="2514600"/>
                <a:chExt cx="6404016" cy="3657600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5654" t="39646"/>
                <a:stretch>
                  <a:fillRect/>
                </a:stretch>
              </p:blipFill>
              <p:spPr bwMode="auto">
                <a:xfrm>
                  <a:off x="2362200" y="2514600"/>
                  <a:ext cx="6404016" cy="365760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1" name="Straight Connector 10"/>
                <p:cNvCxnSpPr/>
                <p:nvPr/>
              </p:nvCxnSpPr>
              <p:spPr bwMode="auto">
                <a:xfrm rot="5400000">
                  <a:off x="1143000" y="4876800"/>
                  <a:ext cx="2438400" cy="0"/>
                </a:xfrm>
                <a:prstGeom prst="lin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50000">
                      <a:srgbClr val="CCEC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6" name="Left Brace 15"/>
              <p:cNvSpPr/>
              <p:nvPr/>
            </p:nvSpPr>
            <p:spPr bwMode="auto">
              <a:xfrm>
                <a:off x="1752600" y="2819400"/>
                <a:ext cx="533400" cy="1447800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8021" y="3048000"/>
                <a:ext cx="17245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Glacial Aquifers</a:t>
                </a:r>
                <a:endParaRPr lang="en-US" dirty="0"/>
              </a:p>
            </p:txBody>
          </p:sp>
          <p:sp>
            <p:nvSpPr>
              <p:cNvPr id="19" name="Left Brace 18"/>
              <p:cNvSpPr/>
              <p:nvPr/>
            </p:nvSpPr>
            <p:spPr bwMode="auto">
              <a:xfrm>
                <a:off x="1752600" y="4343400"/>
                <a:ext cx="533400" cy="1752600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021" y="4838581"/>
                <a:ext cx="1724579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Bedrock Aquifers</a:t>
                </a:r>
                <a:endParaRPr lang="en-US" dirty="0"/>
              </a:p>
            </p:txBody>
          </p:sp>
        </p:grpSp>
        <p:sp>
          <p:nvSpPr>
            <p:cNvPr id="22" name="Down Arrow 21"/>
            <p:cNvSpPr/>
            <p:nvPr/>
          </p:nvSpPr>
          <p:spPr bwMode="auto">
            <a:xfrm>
              <a:off x="3810000" y="2514600"/>
              <a:ext cx="304800" cy="53340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Down Arrow 23"/>
            <p:cNvSpPr/>
            <p:nvPr/>
          </p:nvSpPr>
          <p:spPr bwMode="auto">
            <a:xfrm>
              <a:off x="5334000" y="3048000"/>
              <a:ext cx="304800" cy="53340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Down Arrow 24"/>
            <p:cNvSpPr/>
            <p:nvPr/>
          </p:nvSpPr>
          <p:spPr bwMode="auto">
            <a:xfrm>
              <a:off x="7848600" y="3733800"/>
              <a:ext cx="304800" cy="53340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Down Arrow 25"/>
            <p:cNvSpPr/>
            <p:nvPr/>
          </p:nvSpPr>
          <p:spPr bwMode="auto">
            <a:xfrm>
              <a:off x="5334000" y="3962400"/>
              <a:ext cx="304800" cy="53340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Seminary Fen Protection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$90,000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progress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Chaska, Chanhassen, Carver County, Lower MN Watershed District, DNR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land use and restoration planning to protect and enhance the fen</a:t>
            </a:r>
          </a:p>
          <a:p>
            <a:pPr>
              <a:spcBef>
                <a:spcPts val="2400"/>
              </a:spcBef>
              <a:defRPr/>
            </a:pPr>
            <a:r>
              <a:rPr lang="en-US" i="1" dirty="0" smtClean="0">
                <a:solidFill>
                  <a:schemeClr val="accent6"/>
                </a:solidFill>
              </a:rPr>
              <a:t>Required by 2011 Legislative appropriation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Seminary Fen Protection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8600" y="1371600"/>
            <a:ext cx="4432514" cy="5230367"/>
            <a:chOff x="228600" y="1371600"/>
            <a:chExt cx="4432514" cy="5230367"/>
          </a:xfrm>
        </p:grpSpPr>
        <p:pic>
          <p:nvPicPr>
            <p:cNvPr id="5" name="Picture 4" descr="SeminaryFen.jpg"/>
            <p:cNvPicPr>
              <a:picLocks noChangeAspect="1"/>
            </p:cNvPicPr>
            <p:nvPr/>
          </p:nvPicPr>
          <p:blipFill>
            <a:blip r:embed="rId3" cstate="print"/>
            <a:srcRect l="6090" t="4776" r="49175" b="27107"/>
            <a:stretch>
              <a:fillRect/>
            </a:stretch>
          </p:blipFill>
          <p:spPr>
            <a:xfrm>
              <a:off x="228600" y="1371600"/>
              <a:ext cx="4432514" cy="5230367"/>
            </a:xfrm>
            <a:prstGeom prst="rect">
              <a:avLst/>
            </a:prstGeom>
          </p:spPr>
        </p:pic>
        <p:sp>
          <p:nvSpPr>
            <p:cNvPr id="2050" name="AutoShape 2"/>
            <p:cNvSpPr>
              <a:spLocks noChangeArrowheads="1"/>
            </p:cNvSpPr>
            <p:nvPr/>
          </p:nvSpPr>
          <p:spPr bwMode="auto">
            <a:xfrm rot="4113530">
              <a:off x="1784078" y="3800155"/>
              <a:ext cx="2041755" cy="358720"/>
            </a:xfrm>
            <a:prstGeom prst="rightArrow">
              <a:avLst>
                <a:gd name="adj1" fmla="val 50000"/>
                <a:gd name="adj2" fmla="val 141931"/>
              </a:avLst>
            </a:prstGeom>
            <a:gradFill rotWithShape="1">
              <a:gsLst>
                <a:gs pos="0">
                  <a:srgbClr val="548DD4">
                    <a:alpha val="20000"/>
                  </a:srgbClr>
                </a:gs>
                <a:gs pos="100000">
                  <a:srgbClr val="00269E">
                    <a:alpha val="82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 descr="SeminaryFen.jpg"/>
          <p:cNvPicPr>
            <a:picLocks noChangeAspect="1"/>
          </p:cNvPicPr>
          <p:nvPr/>
        </p:nvPicPr>
        <p:blipFill>
          <a:blip r:embed="rId3" cstate="print"/>
          <a:srcRect l="66929" t="44030" r="6230" b="21334"/>
          <a:stretch>
            <a:fillRect/>
          </a:stretch>
        </p:blipFill>
        <p:spPr>
          <a:xfrm>
            <a:off x="5029200" y="3581400"/>
            <a:ext cx="2895600" cy="28956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648200" y="1371600"/>
            <a:ext cx="4165600" cy="1981200"/>
            <a:chOff x="4648200" y="1371600"/>
            <a:chExt cx="4165600" cy="1981200"/>
          </a:xfrm>
        </p:grpSpPr>
        <p:pic>
          <p:nvPicPr>
            <p:cNvPr id="10" name="Picture 9" descr="SeminaryFen.jpg"/>
            <p:cNvPicPr>
              <a:picLocks noChangeAspect="1"/>
            </p:cNvPicPr>
            <p:nvPr/>
          </p:nvPicPr>
          <p:blipFill>
            <a:blip r:embed="rId3" cstate="print"/>
            <a:srcRect l="53509" t="22094" r="9809" b="60588"/>
            <a:stretch>
              <a:fillRect/>
            </a:stretch>
          </p:blipFill>
          <p:spPr>
            <a:xfrm>
              <a:off x="4648200" y="1371600"/>
              <a:ext cx="4165600" cy="1524000"/>
            </a:xfrm>
            <a:prstGeom prst="rect">
              <a:avLst/>
            </a:prstGeom>
          </p:spPr>
        </p:pic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 rot="10800000">
              <a:off x="4800600" y="2971800"/>
              <a:ext cx="762000" cy="381000"/>
            </a:xfrm>
            <a:prstGeom prst="rightArrow">
              <a:avLst>
                <a:gd name="adj1" fmla="val 50000"/>
                <a:gd name="adj2" fmla="val 141931"/>
              </a:avLst>
            </a:prstGeom>
            <a:gradFill rotWithShape="1">
              <a:gsLst>
                <a:gs pos="0">
                  <a:srgbClr val="548DD4">
                    <a:alpha val="20000"/>
                  </a:srgbClr>
                </a:gs>
                <a:gs pos="100000">
                  <a:srgbClr val="00269E">
                    <a:alpha val="82001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13094" y="2937302"/>
              <a:ext cx="2279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/>
                <a:t>Groundwater Flow</a:t>
              </a:r>
              <a:endParaRPr lang="en-US" sz="2000" b="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700" dirty="0" smtClean="0"/>
              <a:t>Water Supply Planning</a:t>
            </a:r>
            <a:endParaRPr lang="en-US" sz="37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915400" cy="5105400"/>
          </a:xfrm>
        </p:spPr>
        <p:txBody>
          <a:bodyPr/>
          <a:lstStyle/>
          <a:p>
            <a:pPr marL="0" indent="6350">
              <a:lnSpc>
                <a:spcPct val="120000"/>
              </a:lnSpc>
              <a:spcBef>
                <a:spcPts val="2400"/>
              </a:spcBef>
              <a:buNone/>
              <a:defRPr/>
            </a:pPr>
            <a:r>
              <a:rPr lang="en-US" sz="3100" b="0" dirty="0" smtClean="0"/>
              <a:t>The Metropolitan Council analyzes water supply issues in the context of regional growth, supporting wise management decisions that protect Minnesota’s most-used drinking water sources.</a:t>
            </a:r>
          </a:p>
          <a:p>
            <a:pPr marL="0" indent="6350">
              <a:lnSpc>
                <a:spcPct val="120000"/>
              </a:lnSpc>
              <a:spcBef>
                <a:spcPts val="2400"/>
              </a:spcBef>
              <a:buNone/>
              <a:defRPr/>
            </a:pPr>
            <a:r>
              <a:rPr lang="en-US" sz="3100" b="0" dirty="0" smtClean="0"/>
              <a:t>Our activities are guided by the Twin Cities Metropolitan Area Master Water Supply Plan.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z="1600" smtClean="0">
                <a:solidFill>
                  <a:schemeClr val="accent2"/>
                </a:solidFill>
              </a:rPr>
              <a:pPr/>
              <a:t>2</a:t>
            </a:fld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South Washington County Water Supply Plan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524000"/>
            <a:ext cx="8915400" cy="5105400"/>
          </a:xfrm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en-US" sz="3100" b="0" dirty="0" smtClean="0"/>
              <a:t>$92,000</a:t>
            </a:r>
          </a:p>
          <a:p>
            <a:pPr>
              <a:spcBef>
                <a:spcPts val="1800"/>
              </a:spcBef>
              <a:defRPr/>
            </a:pPr>
            <a:r>
              <a:rPr lang="en-US" sz="3100" b="0" dirty="0" smtClean="0"/>
              <a:t>In progress</a:t>
            </a:r>
          </a:p>
          <a:p>
            <a:pPr>
              <a:spcBef>
                <a:spcPts val="1800"/>
              </a:spcBef>
              <a:defRPr/>
            </a:pPr>
            <a:r>
              <a:rPr lang="en-US" sz="3100" b="0" dirty="0" smtClean="0"/>
              <a:t>Partnering with Cottage Grove, Woodbury, Washington County, watershed districts, state agencies</a:t>
            </a:r>
          </a:p>
          <a:p>
            <a:pPr>
              <a:spcBef>
                <a:spcPts val="1800"/>
              </a:spcBef>
              <a:defRPr/>
            </a:pPr>
            <a:r>
              <a:rPr lang="en-US" sz="3100" b="0" dirty="0" smtClean="0"/>
              <a:t>Benefits: improved planning to ensure high quality water is available while protecting natural resources</a:t>
            </a:r>
          </a:p>
          <a:p>
            <a:pPr>
              <a:spcBef>
                <a:spcPts val="1800"/>
              </a:spcBef>
              <a:defRPr/>
            </a:pPr>
            <a:r>
              <a:rPr lang="en-US" sz="2800" i="1" dirty="0" smtClean="0">
                <a:solidFill>
                  <a:schemeClr val="accent6"/>
                </a:solidFill>
              </a:rPr>
              <a:t>Required by 2011 Legislative appropriation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South Washington County Water Supply Plan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4494" r="65169"/>
          <a:stretch>
            <a:fillRect/>
          </a:stretch>
        </p:blipFill>
        <p:spPr bwMode="auto">
          <a:xfrm>
            <a:off x="381000" y="1295400"/>
            <a:ext cx="2133600" cy="54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4831" t="10178" r="14607" b="70919"/>
          <a:stretch>
            <a:fillRect/>
          </a:stretch>
        </p:blipFill>
        <p:spPr bwMode="auto">
          <a:xfrm>
            <a:off x="2696307" y="1447799"/>
            <a:ext cx="6219093" cy="179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4831" t="52327" r="34832"/>
          <a:stretch>
            <a:fillRect/>
          </a:stretch>
        </p:blipFill>
        <p:spPr bwMode="auto">
          <a:xfrm>
            <a:off x="4114800" y="3352800"/>
            <a:ext cx="2667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Rural Capacity for Source Water Protection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$50,000 (estimated)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development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Partners to be determined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source water protection methods in rural areas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Deliverables: benchmark data, summary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Regional Recharge Model Update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$100,000 (estimated)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development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Partners to be determined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capability to predict recharge under different land use and climate scenarios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Deliverables: recharge model, maps,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Regional Groundwater Flow Model Update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$250,000 (estimated)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development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Partners to be determined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capability to accurately predict conditions, including seasonal effects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Deliverables: groundwater flow model, maps,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Improving Industrial Water Efficiency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$100,000 (estimated)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development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Partners will include high demand industries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efficiency will decrease metro demand and business costs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Deliverables: industrial water efficiency benchmarks, audits for selected partners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Evaluation of Stormwater Infiltration BMPs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$100,000 (estimated)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In development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Partners will include watershed districts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improved use of stormwater BMPs to protect and enhance groundwater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Deliverables: report, BMP siting guidance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ysdrinking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444"/>
          <a:stretch>
            <a:fillRect/>
          </a:stretch>
        </p:blipFill>
        <p:spPr>
          <a:xfrm>
            <a:off x="1143000" y="1371600"/>
            <a:ext cx="6743360" cy="5029200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700" dirty="0" smtClean="0"/>
              <a:t>Water Supply Plan Funding</a:t>
            </a:r>
            <a:endParaRPr lang="en-US" sz="37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Initial $2 million from an unused solid waste planning bond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Clean Water, Land, and Legacy Amendment Clean Water Fund appropriations:</a:t>
            </a:r>
          </a:p>
          <a:p>
            <a:pPr lvl="1">
              <a:spcBef>
                <a:spcPts val="2400"/>
              </a:spcBef>
              <a:defRPr/>
            </a:pPr>
            <a:r>
              <a:rPr lang="en-US" b="0" dirty="0" smtClean="0"/>
              <a:t>$400,000 in FY 10</a:t>
            </a:r>
          </a:p>
          <a:p>
            <a:pPr lvl="1">
              <a:spcBef>
                <a:spcPts val="2400"/>
              </a:spcBef>
              <a:defRPr/>
            </a:pPr>
            <a:r>
              <a:rPr lang="en-US" b="0" dirty="0" smtClean="0"/>
              <a:t>$400,000 in FY 11</a:t>
            </a:r>
          </a:p>
          <a:p>
            <a:pPr lvl="1">
              <a:spcBef>
                <a:spcPts val="2400"/>
              </a:spcBef>
              <a:defRPr/>
            </a:pPr>
            <a:r>
              <a:rPr lang="en-US" b="0" dirty="0" smtClean="0"/>
              <a:t>$1,000,000 in FY 12-13 ($500,000 per year)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700" dirty="0" smtClean="0"/>
              <a:t>Clean Water Fund Projects</a:t>
            </a:r>
            <a:endParaRPr lang="en-US" sz="37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sz="3400" b="0" dirty="0" smtClean="0"/>
              <a:t>Thirteen projects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000" b="0" dirty="0" smtClean="0"/>
              <a:t>Four complete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000" b="0" dirty="0" smtClean="0"/>
              <a:t>Four in progress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3000" b="0" dirty="0" smtClean="0"/>
              <a:t>Five being developed</a:t>
            </a:r>
          </a:p>
          <a:p>
            <a:pPr>
              <a:spcBef>
                <a:spcPts val="2400"/>
              </a:spcBef>
              <a:defRPr/>
            </a:pPr>
            <a:r>
              <a:rPr lang="en-US" sz="3400" b="0" dirty="0" smtClean="0"/>
              <a:t>$552,900 spent</a:t>
            </a:r>
          </a:p>
          <a:p>
            <a:pPr>
              <a:spcBef>
                <a:spcPts val="2400"/>
              </a:spcBef>
              <a:defRPr/>
            </a:pPr>
            <a:r>
              <a:rPr lang="en-US" sz="3400" b="0" dirty="0" smtClean="0"/>
              <a:t>$1,247,100 remains</a:t>
            </a:r>
          </a:p>
        </p:txBody>
      </p:sp>
      <p:pic>
        <p:nvPicPr>
          <p:cNvPr id="59394" name="Picture 2" descr="http://www.legacy.leg.mn/sites/default/files/images/logos/legacy_logo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45688"/>
            <a:ext cx="2318405" cy="442651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700" dirty="0" smtClean="0"/>
              <a:t>Project Work Plan</a:t>
            </a:r>
            <a:endParaRPr lang="en-US" sz="37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15796" y="1278114"/>
          <a:ext cx="8686801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7109"/>
                <a:gridCol w="1013460"/>
                <a:gridCol w="1013460"/>
                <a:gridCol w="1085850"/>
                <a:gridCol w="1013460"/>
                <a:gridCol w="1013462"/>
              </a:tblGrid>
              <a:tr h="348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East Bethel Water Availability</a:t>
                      </a:r>
                      <a:endParaRPr lang="en-US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----------</a:t>
                      </a:r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Water Conservation Cost/Benefit</a:t>
                      </a:r>
                      <a:endParaRPr lang="en-US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Groundwater/Surface Water</a:t>
                      </a:r>
                      <a:endParaRPr lang="en-US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Aquifer Property Mapping</a:t>
                      </a:r>
                      <a:endParaRPr lang="en-US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rgbClr val="E7E7F9"/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Stormwater Reuse Guidance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Glacial Aquifer Vulnerability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Seminary Fen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----------</a:t>
                      </a:r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South Washington County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Rural Source Water Protection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Recharge Model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Groundwater Model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Water Use Efficiency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Stormwater Infiltration BMPs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----------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Assessment of East Bethel Water Availability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$110,200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Complete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Braun </a:t>
            </a:r>
            <a:r>
              <a:rPr lang="en-US" b="0" dirty="0" err="1" smtClean="0"/>
              <a:t>Intertec</a:t>
            </a:r>
            <a:r>
              <a:rPr lang="en-US" b="0" dirty="0" smtClean="0"/>
              <a:t> and East Bethel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water supply planning and sewer service expansion were aligned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Assessment of East Bethel Water Availability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3439" t="52174" r="57444" b="8696"/>
          <a:stretch>
            <a:fillRect/>
          </a:stretch>
        </p:blipFill>
        <p:spPr bwMode="auto">
          <a:xfrm>
            <a:off x="4800600" y="3276600"/>
            <a:ext cx="3352800" cy="348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7391" r="60804" b="68116"/>
          <a:stretch>
            <a:fillRect/>
          </a:stretch>
        </p:blipFill>
        <p:spPr bwMode="auto">
          <a:xfrm>
            <a:off x="4038600" y="1447800"/>
            <a:ext cx="4876800" cy="13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676" b="2899"/>
          <a:stretch>
            <a:fillRect/>
          </a:stretch>
        </p:blipFill>
        <p:spPr bwMode="auto">
          <a:xfrm>
            <a:off x="304800" y="1295400"/>
            <a:ext cx="4038600" cy="53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Cost Benefit Analysis of Water Conservation</a:t>
            </a:r>
            <a:endParaRPr lang="en-US" sz="3200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  <a:defRPr/>
            </a:pPr>
            <a:r>
              <a:rPr lang="en-US" b="0" dirty="0" smtClean="0"/>
              <a:t>$77,000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Complete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Partnered with Environmental Financial Group</a:t>
            </a:r>
          </a:p>
          <a:p>
            <a:pPr>
              <a:spcBef>
                <a:spcPts val="2400"/>
              </a:spcBef>
              <a:defRPr/>
            </a:pPr>
            <a:r>
              <a:rPr lang="en-US" b="0" dirty="0" smtClean="0"/>
              <a:t>Benefits: increased capacity to avoid or delay infrastructure expansion costs by reducing per capita water demand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31787"/>
            <a:ext cx="7315200" cy="811213"/>
          </a:xfrm>
        </p:spPr>
        <p:txBody>
          <a:bodyPr/>
          <a:lstStyle/>
          <a:p>
            <a:r>
              <a:rPr lang="en-US" sz="3200" dirty="0" smtClean="0"/>
              <a:t>Cost Benefit Analysis of Water Conservation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AB7C86-E04F-47DB-B0D2-B96710C9DCA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5801" y="1447800"/>
          <a:ext cx="4241799" cy="495299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514"/>
                <a:gridCol w="338957"/>
                <a:gridCol w="2508279"/>
                <a:gridCol w="955535"/>
                <a:gridCol w="219514"/>
              </a:tblGrid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698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Costs and Benefits</a:t>
                      </a:r>
                    </a:p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Baseline Account Water, MGal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       2,037.0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Account Water with Conservation, MGal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sng" strike="noStrike">
                          <a:latin typeface="Arial"/>
                        </a:rPr>
                        <a:t>           1,437.6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Savings, MGal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          599.4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Upfront Conservation Measures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$     5,563,600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Ongoing Conservation Measures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$              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Annualized Conservation Measures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$        446,938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Annual Savings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$        306,583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Benefit /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            0.69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Discount and bond rate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456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Loan Term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Inflation Rate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1209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3886200" cy="156131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362200"/>
            <a:ext cx="2743200" cy="267342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icture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863" y="3810000"/>
            <a:ext cx="3899937" cy="279744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ight Arrow 13"/>
          <p:cNvSpPr/>
          <p:nvPr/>
        </p:nvSpPr>
        <p:spPr bwMode="auto">
          <a:xfrm>
            <a:off x="3429000" y="3124200"/>
            <a:ext cx="1524000" cy="60960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/>
            </a:gs>
            <a:gs pos="50000">
              <a:srgbClr val="CCECFF"/>
            </a:gs>
            <a:gs pos="100000">
              <a:schemeClr val="accent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7733</TotalTime>
  <Words>872</Words>
  <Application>Microsoft Office PowerPoint</Application>
  <PresentationFormat>On-screen Show (4:3)</PresentationFormat>
  <Paragraphs>251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Slide 1</vt:lpstr>
      <vt:lpstr>Water Supply Planning</vt:lpstr>
      <vt:lpstr>Water Supply Plan Funding</vt:lpstr>
      <vt:lpstr>Clean Water Fund Projects</vt:lpstr>
      <vt:lpstr>Project Work Plan</vt:lpstr>
      <vt:lpstr>Assessment of East Bethel Water Availability</vt:lpstr>
      <vt:lpstr>Assessment of East Bethel Water Availability</vt:lpstr>
      <vt:lpstr>Cost Benefit Analysis of Water Conservation</vt:lpstr>
      <vt:lpstr>Cost Benefit Analysis of Water Conservation</vt:lpstr>
      <vt:lpstr>Evaluation of Groundwater &amp; Surface Water Interaction</vt:lpstr>
      <vt:lpstr>Evaluation of Groundwater &amp; Surface Water Interaction</vt:lpstr>
      <vt:lpstr>Geologic Mapping &amp; Groundwater Chemistry</vt:lpstr>
      <vt:lpstr>Geologic Mapping &amp; Groundwater Chemistry</vt:lpstr>
      <vt:lpstr>Stormwater Reuse Guidance</vt:lpstr>
      <vt:lpstr>Stormwater Reuse Guidance</vt:lpstr>
      <vt:lpstr>Mapping the Vulnerability of Glacial Aquifers/Plume Maps</vt:lpstr>
      <vt:lpstr>Mapping the Vulnerability of Glacial Aquifers/Plume Maps</vt:lpstr>
      <vt:lpstr>Seminary Fen Protection</vt:lpstr>
      <vt:lpstr>Seminary Fen Protection</vt:lpstr>
      <vt:lpstr>South Washington County Water Supply Plan</vt:lpstr>
      <vt:lpstr>South Washington County Water Supply Plan</vt:lpstr>
      <vt:lpstr>Rural Capacity for Source Water Protection</vt:lpstr>
      <vt:lpstr>Regional Recharge Model Update</vt:lpstr>
      <vt:lpstr>Regional Groundwater Flow Model Update</vt:lpstr>
      <vt:lpstr>Improving Industrial Water Efficiency</vt:lpstr>
      <vt:lpstr>Evaluation of Stormwater Infiltration BMPs</vt:lpstr>
      <vt:lpstr>Thank you!</vt:lpstr>
    </vt:vector>
  </TitlesOfParts>
  <Company>Met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Goodwidl</dc:creator>
  <cp:lastModifiedBy>hardersm</cp:lastModifiedBy>
  <cp:revision>612</cp:revision>
  <cp:lastPrinted>2006-01-24T17:52:47Z</cp:lastPrinted>
  <dcterms:created xsi:type="dcterms:W3CDTF">2003-09-12T13:27:57Z</dcterms:created>
  <dcterms:modified xsi:type="dcterms:W3CDTF">2011-09-14T18:24:04Z</dcterms:modified>
</cp:coreProperties>
</file>