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66" r:id="rId3"/>
    <p:sldId id="257" r:id="rId4"/>
    <p:sldId id="258" r:id="rId5"/>
    <p:sldId id="259" r:id="rId6"/>
    <p:sldId id="260" r:id="rId7"/>
    <p:sldId id="261" r:id="rId8"/>
    <p:sldId id="262" r:id="rId9"/>
    <p:sldId id="263" r:id="rId10"/>
    <p:sldId id="264" r:id="rId11"/>
    <p:sldId id="267" r:id="rId12"/>
    <p:sldId id="268"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50622" autoAdjust="0"/>
  </p:normalViewPr>
  <p:slideViewPr>
    <p:cSldViewPr>
      <p:cViewPr>
        <p:scale>
          <a:sx n="70" d="100"/>
          <a:sy n="70" d="100"/>
        </p:scale>
        <p:origin x="-99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80" d="100"/>
          <a:sy n="80" d="100"/>
        </p:scale>
        <p:origin x="-1170" y="21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1438" tIns="45719" rIns="91438" bIns="45719" rtlCol="0"/>
          <a:lstStyle>
            <a:lvl1pPr algn="r">
              <a:defRPr sz="1200"/>
            </a:lvl1pPr>
          </a:lstStyle>
          <a:p>
            <a:fld id="{11E422A4-FD22-421A-82DC-3FD622AF2016}" type="datetimeFigureOut">
              <a:rPr lang="en-US" smtClean="0"/>
              <a:pPr/>
              <a:t>5/9/2011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38" tIns="45719" rIns="91438" bIns="45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4820"/>
          </a:xfrm>
          <a:prstGeom prst="rect">
            <a:avLst/>
          </a:prstGeom>
        </p:spPr>
        <p:txBody>
          <a:bodyPr vert="horz" lIns="91438" tIns="45719" rIns="91438" bIns="45719" rtlCol="0" anchor="b"/>
          <a:lstStyle>
            <a:lvl1pPr algn="r">
              <a:defRPr sz="1200"/>
            </a:lvl1pPr>
          </a:lstStyle>
          <a:p>
            <a:fld id="{C8FA15F0-C5AD-454B-A442-FB728EB85D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3B153-4DD6-436E-A21C-3C8A1B4C9D90}" type="slidenum">
              <a:rPr lang="en-US">
                <a:solidFill>
                  <a:prstClr val="black"/>
                </a:solidFill>
              </a:rPr>
              <a:pPr/>
              <a:t>1</a:t>
            </a:fld>
            <a:endParaRPr lang="en-US">
              <a:solidFill>
                <a:prstClr val="black"/>
              </a:solidFill>
            </a:endParaRPr>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10</a:t>
            </a:fld>
            <a:endParaRPr lang="en-US"/>
          </a:p>
        </p:txBody>
      </p:sp>
      <p:sp>
        <p:nvSpPr>
          <p:cNvPr id="7" name="Notes Placeholder 2"/>
          <p:cNvSpPr>
            <a:spLocks noGrp="1"/>
          </p:cNvSpPr>
          <p:nvPr>
            <p:ph type="body" idx="3"/>
          </p:nvPr>
        </p:nvSpPr>
        <p:spPr>
          <a:xfrm>
            <a:off x="176150" y="4415790"/>
            <a:ext cx="6477000" cy="4725670"/>
          </a:xfrm>
        </p:spPr>
        <p:txBody>
          <a:bodyPr>
            <a:normAutofit lnSpcReduction="10000"/>
          </a:bodyPr>
          <a:lstStyle/>
          <a:p>
            <a:r>
              <a:rPr lang="en-US" dirty="0" smtClean="0"/>
              <a:t>MCES treatment plant discharges are included when PCA  evaluates “impairments” of Minnesota waters.  The evaluation process used by PCA is called Total Maximum Daily Allocation, where PCA determines the quantity of a specific pollutant a stream can handle.  It is a process defined in regulations and includes point source (ends of pipes for industry and municipalities), nonpoint source (overland flow – agriculture, stormwater runoff) as well as allocations for growth and a margin of safety.  Some of the bigger issues with potential impacts to MCES plants include:</a:t>
            </a:r>
          </a:p>
          <a:p>
            <a:endParaRPr lang="en-US" dirty="0" smtClean="0"/>
          </a:p>
          <a:p>
            <a:r>
              <a:rPr lang="en-US" dirty="0" smtClean="0"/>
              <a:t>Point –</a:t>
            </a:r>
            <a:r>
              <a:rPr lang="en-US" dirty="0" err="1" smtClean="0"/>
              <a:t>vs</a:t>
            </a:r>
            <a:r>
              <a:rPr lang="en-US" dirty="0" smtClean="0"/>
              <a:t> – nonpoint source contributors.  Point sources can be permitted to ensure they address their contribution to the impairment.  Nonpoint source “fixes” are generally voluntary and so relying on nonpoint source contributions to be adequately addressed is less certain.</a:t>
            </a:r>
          </a:p>
          <a:p>
            <a:endParaRPr lang="en-US" dirty="0" smtClean="0"/>
          </a:p>
          <a:p>
            <a:r>
              <a:rPr lang="en-US" dirty="0" smtClean="0"/>
              <a:t>Cause or contribute determination – where PCA determines which point sources and nonpoint sources bear significant responsibility for the impairment, and so should be required to address their contribution.  In the case of PFOS, MCES believes that the PCA determination that our treatment plants cause or contribute to the water impairment is flawed, and we cannot address the impairment through improved treatment practices.</a:t>
            </a:r>
          </a:p>
          <a:p>
            <a:endParaRPr lang="en-US" dirty="0" smtClean="0"/>
          </a:p>
          <a:p>
            <a:r>
              <a:rPr lang="en-US" dirty="0" smtClean="0"/>
              <a:t>Lake Pepin Phosphorus Total Maximum Daily Loading is pending.  MCES is concerned that PCA is using outdated information, which is causing them to overestimate our contribution to the impairment; thus our permit may reflect too-stringent limits.</a:t>
            </a:r>
          </a:p>
          <a:p>
            <a:endParaRPr lang="en-US" dirty="0" smtClean="0"/>
          </a:p>
          <a:p>
            <a:r>
              <a:rPr lang="en-US" dirty="0" smtClean="0"/>
              <a:t>The Lake Pepin Total Maximum Daily Loading for Total Suspended Solids is drafted, but won’t likely affect MCES plants.</a:t>
            </a:r>
          </a:p>
          <a:p>
            <a:endParaRPr lang="en-US" dirty="0" smtClean="0"/>
          </a:p>
          <a:p>
            <a:r>
              <a:rPr lang="en-US" dirty="0" smtClean="0"/>
              <a:t>MCES anticipates there will be a  Total Maximum Daily Loading for PFOS for the Mississippi River Pool 2.  There are likely to be others; impacts unknown at this time.       </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2653" y="4415791"/>
            <a:ext cx="6027103" cy="4569884"/>
          </a:xfrm>
        </p:spPr>
        <p:txBody>
          <a:bodyPr>
            <a:normAutofit lnSpcReduction="10000"/>
          </a:bodyPr>
          <a:lstStyle/>
          <a:p>
            <a:pPr>
              <a:spcBef>
                <a:spcPts val="1187"/>
              </a:spcBef>
            </a:pPr>
            <a:r>
              <a:rPr lang="en-US" sz="1400" dirty="0" smtClean="0"/>
              <a:t>You’ve heard that environmental compliance in MCES is based on a </a:t>
            </a:r>
            <a:r>
              <a:rPr lang="en-US" sz="1400" b="1" dirty="0" smtClean="0"/>
              <a:t>firm foundation</a:t>
            </a:r>
            <a:r>
              <a:rPr lang="en-US" sz="1400" dirty="0" smtClean="0"/>
              <a:t> of ethical, institutional and professional commitment to quality;                 …“we take compliance seriously”</a:t>
            </a:r>
          </a:p>
          <a:p>
            <a:pPr>
              <a:spcBef>
                <a:spcPts val="1187"/>
              </a:spcBef>
            </a:pPr>
            <a:r>
              <a:rPr lang="en-US" sz="1400" b="1" dirty="0" smtClean="0"/>
              <a:t>Legal Requirements</a:t>
            </a:r>
            <a:r>
              <a:rPr lang="en-US" sz="1400" dirty="0" smtClean="0"/>
              <a:t> provide the details.  We maintain a clear understanding of what is expected of us.  </a:t>
            </a:r>
          </a:p>
          <a:p>
            <a:pPr>
              <a:spcBef>
                <a:spcPts val="1187"/>
              </a:spcBef>
            </a:pPr>
            <a:r>
              <a:rPr lang="en-US" sz="1400" dirty="0" smtClean="0"/>
              <a:t>And, we maintain </a:t>
            </a:r>
            <a:r>
              <a:rPr lang="en-US" sz="1400" b="1" dirty="0" smtClean="0"/>
              <a:t>organizational systems</a:t>
            </a:r>
            <a:r>
              <a:rPr lang="en-US" sz="1400" dirty="0" smtClean="0"/>
              <a:t>  to ensure compliance.  Detailed tracking and reporting of performance rests with the Environmental Compliance group; but actual, ongoing compliance comes from attention and dedication at all levels of the organization.</a:t>
            </a:r>
          </a:p>
          <a:p>
            <a:pPr>
              <a:spcBef>
                <a:spcPts val="1187"/>
              </a:spcBef>
            </a:pPr>
            <a:r>
              <a:rPr lang="en-US" sz="1400" dirty="0" smtClean="0"/>
              <a:t>You’ve also heard that our compliance record is good.  In fact, our treatment </a:t>
            </a:r>
            <a:r>
              <a:rPr lang="en-US" sz="1400" b="1" dirty="0" smtClean="0"/>
              <a:t>performance</a:t>
            </a:r>
            <a:r>
              <a:rPr lang="en-US" sz="1400" dirty="0" smtClean="0"/>
              <a:t> consistently exceeds what is expected of us.  And, we intend to continue to maintain and build on that record.</a:t>
            </a:r>
          </a:p>
          <a:p>
            <a:pPr>
              <a:spcBef>
                <a:spcPts val="1187"/>
              </a:spcBef>
            </a:pPr>
            <a:r>
              <a:rPr lang="en-US" sz="1400" dirty="0" smtClean="0"/>
              <a:t>But, we know there are </a:t>
            </a:r>
            <a:r>
              <a:rPr lang="en-US" sz="1400" b="1" dirty="0" smtClean="0"/>
              <a:t>challenges</a:t>
            </a:r>
            <a:r>
              <a:rPr lang="en-US" sz="1400" dirty="0" smtClean="0"/>
              <a:t> ahead.  As federal and state standards ask us to do more, we will face difficult and ever more expensive requirements.  We have always done our share—and more – but we also stand ready to challenge requirements that do not make sense.  </a:t>
            </a:r>
          </a:p>
          <a:p>
            <a:pPr>
              <a:spcBef>
                <a:spcPts val="1187"/>
              </a:spcBef>
            </a:pPr>
            <a:r>
              <a:rPr lang="en-US" sz="1400" dirty="0" smtClean="0"/>
              <a:t>We will schedule future briefings on specific compliance-related topics as they arise.  And, as always, we will answer any questions you may have now, or whenever you wish to contact us</a:t>
            </a:r>
            <a:endParaRPr lang="en-US" sz="1400" dirty="0"/>
          </a:p>
        </p:txBody>
      </p:sp>
      <p:sp>
        <p:nvSpPr>
          <p:cNvPr id="4" name="Slide Number Placeholder 3"/>
          <p:cNvSpPr>
            <a:spLocks noGrp="1"/>
          </p:cNvSpPr>
          <p:nvPr>
            <p:ph type="sldNum" sz="quarter" idx="10"/>
          </p:nvPr>
        </p:nvSpPr>
        <p:spPr/>
        <p:txBody>
          <a:bodyPr/>
          <a:lstStyle/>
          <a:p>
            <a:fld id="{C8FA15F0-C5AD-454B-A442-FB728EB85DB1}"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415790"/>
            <a:ext cx="6553200" cy="4648200"/>
          </a:xfrm>
        </p:spPr>
        <p:txBody>
          <a:bodyPr>
            <a:normAutofit fontScale="92500" lnSpcReduction="20000"/>
          </a:bodyPr>
          <a:lstStyle/>
          <a:p>
            <a:pPr>
              <a:spcBef>
                <a:spcPts val="600"/>
              </a:spcBef>
            </a:pPr>
            <a:r>
              <a:rPr lang="en-US" dirty="0" smtClean="0"/>
              <a:t>We all have an abiding Commitment to Quality in what we do</a:t>
            </a:r>
          </a:p>
          <a:p>
            <a:pPr marL="627051" indent="-627051">
              <a:spcBef>
                <a:spcPts val="600"/>
              </a:spcBef>
            </a:pPr>
            <a:r>
              <a:rPr lang="en-US" dirty="0" smtClean="0"/>
              <a:t>	--You’ve heard (probably</a:t>
            </a:r>
            <a:r>
              <a:rPr lang="en-US" baseline="0" dirty="0" smtClean="0"/>
              <a:t> several times) that we now have </a:t>
            </a:r>
            <a:r>
              <a:rPr lang="en-US" dirty="0" smtClean="0"/>
              <a:t>51 months of perfect effluent compliance at  all of our plants.  And, some have records that extend 19 and 20 years.</a:t>
            </a:r>
          </a:p>
          <a:p>
            <a:pPr marL="627051" indent="-627051">
              <a:spcBef>
                <a:spcPts val="600"/>
              </a:spcBef>
            </a:pPr>
            <a:r>
              <a:rPr lang="en-US" dirty="0" smtClean="0"/>
              <a:t>	--Obviously, we take pride</a:t>
            </a:r>
            <a:r>
              <a:rPr lang="en-US" baseline="0" dirty="0" smtClean="0"/>
              <a:t> in our work, and</a:t>
            </a:r>
          </a:p>
          <a:p>
            <a:pPr marL="627051" indent="-627051">
              <a:spcBef>
                <a:spcPts val="600"/>
              </a:spcBef>
            </a:pPr>
            <a:r>
              <a:rPr lang="en-US" baseline="0" dirty="0" smtClean="0"/>
              <a:t>	--All elements of our operations take their responsibilities seriously.</a:t>
            </a:r>
          </a:p>
          <a:p>
            <a:pPr>
              <a:spcBef>
                <a:spcPts val="600"/>
              </a:spcBef>
            </a:pPr>
            <a:r>
              <a:rPr lang="en-US" baseline="0" dirty="0" smtClean="0"/>
              <a:t>We know that the public expects good performance</a:t>
            </a:r>
          </a:p>
          <a:p>
            <a:pPr marL="627051" indent="-627051">
              <a:spcBef>
                <a:spcPts val="600"/>
              </a:spcBef>
            </a:pPr>
            <a:r>
              <a:rPr lang="en-US" baseline="0" dirty="0" smtClean="0"/>
              <a:t>	--Minnesotans value their rivers, lakes and streams</a:t>
            </a:r>
          </a:p>
          <a:p>
            <a:pPr marL="627051" indent="-627051">
              <a:spcBef>
                <a:spcPts val="600"/>
              </a:spcBef>
            </a:pPr>
            <a:r>
              <a:rPr lang="en-US" baseline="0" dirty="0" smtClean="0"/>
              <a:t>	--Polls regularly show that clean water, and the MC’s role in protecting it, is highly regarded by</a:t>
            </a:r>
            <a:r>
              <a:rPr lang="en-US" dirty="0" smtClean="0"/>
              <a:t> </a:t>
            </a:r>
            <a:r>
              <a:rPr lang="en-US" baseline="0" dirty="0" smtClean="0"/>
              <a:t> residents of the Metro area</a:t>
            </a:r>
          </a:p>
          <a:p>
            <a:pPr marL="627051" indent="-627051">
              <a:spcBef>
                <a:spcPts val="600"/>
              </a:spcBef>
            </a:pPr>
            <a:r>
              <a:rPr lang="en-US" baseline="0" dirty="0" smtClean="0"/>
              <a:t>	--And, top performance is one of the main reasons the myriad of local wastewater systems were</a:t>
            </a:r>
            <a:r>
              <a:rPr lang="en-US" dirty="0" smtClean="0"/>
              <a:t> </a:t>
            </a:r>
            <a:r>
              <a:rPr lang="en-US" baseline="0" dirty="0" smtClean="0"/>
              <a:t>consolidated into a regional system in the first place.  In other words, clean water is what we do.</a:t>
            </a:r>
          </a:p>
          <a:p>
            <a:endParaRPr lang="en-US" baseline="0" dirty="0" smtClean="0"/>
          </a:p>
          <a:p>
            <a:r>
              <a:rPr lang="en-US" baseline="0" dirty="0" smtClean="0"/>
              <a:t>And, while these all give us general direction and motivation, Legal Requirements provide the specifics…</a:t>
            </a:r>
          </a:p>
          <a:p>
            <a:endParaRPr lang="en-US" baseline="0" dirty="0" smtClean="0"/>
          </a:p>
          <a:p>
            <a:pPr>
              <a:spcBef>
                <a:spcPts val="600"/>
              </a:spcBef>
            </a:pPr>
            <a:r>
              <a:rPr lang="en-US" baseline="0" dirty="0" smtClean="0"/>
              <a:t>Mary Gail Scott is our Environmental Compliance manager.  She is going to go over some of these specific requirements and summarize what we do to ensure we remain in compliance.  She will also briefly discuss some issues we see on the horizon.  Members of her small staff are here this afternoon as well.</a:t>
            </a:r>
          </a:p>
          <a:p>
            <a:endParaRPr lang="en-US" baseline="0" dirty="0" smtClean="0"/>
          </a:p>
          <a:p>
            <a:pPr marL="627051" indent="-627051">
              <a:spcBef>
                <a:spcPts val="1200"/>
              </a:spcBef>
            </a:pPr>
            <a:r>
              <a:rPr lang="en-US" baseline="0" dirty="0" smtClean="0"/>
              <a:t>INTRO	Julianne Rantala specializes in water compliance</a:t>
            </a:r>
          </a:p>
          <a:p>
            <a:pPr marL="627051" indent="-627051">
              <a:spcBef>
                <a:spcPts val="1200"/>
              </a:spcBef>
            </a:pPr>
            <a:r>
              <a:rPr lang="en-US" baseline="0" dirty="0" smtClean="0"/>
              <a:t>	Glenn </a:t>
            </a:r>
            <a:r>
              <a:rPr lang="en-US" baseline="0" dirty="0" err="1" smtClean="0"/>
              <a:t>Geifer</a:t>
            </a:r>
            <a:r>
              <a:rPr lang="en-US" baseline="0" dirty="0" smtClean="0"/>
              <a:t> specializes in air matters</a:t>
            </a:r>
          </a:p>
          <a:p>
            <a:pPr marL="627051" indent="-627051">
              <a:spcBef>
                <a:spcPts val="1200"/>
              </a:spcBef>
            </a:pPr>
            <a:r>
              <a:rPr lang="en-US" baseline="0" dirty="0" smtClean="0"/>
              <a:t>	Mike Nevala covers a wide variety of other requirements such as hazardous materials, storage</a:t>
            </a:r>
            <a:r>
              <a:rPr lang="en-US" dirty="0" smtClean="0"/>
              <a:t> </a:t>
            </a:r>
            <a:r>
              <a:rPr lang="en-US" baseline="0" dirty="0" smtClean="0"/>
              <a:t>tanks, well and dewatering compliance,…</a:t>
            </a:r>
          </a:p>
          <a:p>
            <a:pPr marL="627051" indent="-627051">
              <a:spcBef>
                <a:spcPts val="1200"/>
              </a:spcBef>
            </a:pPr>
            <a:r>
              <a:rPr lang="en-US" baseline="0" dirty="0" smtClean="0"/>
              <a:t>Mary Gail</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8FA15F0-C5AD-454B-A442-FB728EB85DB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1"/>
            <a:ext cx="6019800" cy="4183380"/>
          </a:xfrm>
        </p:spPr>
        <p:txBody>
          <a:bodyPr>
            <a:normAutofit/>
          </a:bodyPr>
          <a:lstStyle/>
          <a:p>
            <a:r>
              <a:rPr lang="en-US" u="sng" dirty="0" smtClean="0"/>
              <a:t>Federal and state laws </a:t>
            </a:r>
            <a:r>
              <a:rPr lang="en-US" dirty="0" smtClean="0"/>
              <a:t>and regulations include</a:t>
            </a:r>
          </a:p>
          <a:p>
            <a:pPr marL="339718" indent="-339718">
              <a:tabLst>
                <a:tab pos="404805" algn="l"/>
              </a:tabLst>
            </a:pPr>
            <a:r>
              <a:rPr lang="en-US" dirty="0" smtClean="0"/>
              <a:t>	--Clean Water Act and Air Pollution Control Act</a:t>
            </a:r>
          </a:p>
          <a:p>
            <a:pPr marL="339718" indent="-339718">
              <a:tabLst>
                <a:tab pos="404805" algn="l"/>
              </a:tabLst>
            </a:pPr>
            <a:r>
              <a:rPr lang="en-US" dirty="0" smtClean="0"/>
              <a:t>	--EPA administers these federal laws.  In MN these are delegated to the MPCA for operation and enforcement</a:t>
            </a:r>
          </a:p>
          <a:p>
            <a:endParaRPr lang="en-US" dirty="0" smtClean="0"/>
          </a:p>
          <a:p>
            <a:r>
              <a:rPr lang="en-US" u="sng" dirty="0" smtClean="0"/>
              <a:t>Permits</a:t>
            </a:r>
            <a:r>
              <a:rPr lang="en-US" dirty="0" smtClean="0"/>
              <a:t> for treated wastewater effluent discharges to the rivers are issued by PCA for 5-year periods for each of our plants. We monitor wastewater effluent for organic material that will deplete oxygen in the stream, called BOD (biochemical oxygen demand), solids particles that can cover the bottom of the stream and disrupt aquatic life habitat, called TSS (total suspended solids), Phosphorus and nitrogen (which are nutrients that can lead to </a:t>
            </a:r>
            <a:r>
              <a:rPr lang="en-US" dirty="0" err="1" smtClean="0"/>
              <a:t>deoxygenation</a:t>
            </a:r>
            <a:r>
              <a:rPr lang="en-US" dirty="0" smtClean="0"/>
              <a:t> of the stream or may be toxic to aquatic life in their own right) and metals which may cause aquatic toxicity, among other parameters.</a:t>
            </a:r>
          </a:p>
          <a:p>
            <a:endParaRPr lang="en-US" dirty="0" smtClean="0"/>
          </a:p>
          <a:p>
            <a:r>
              <a:rPr lang="en-US" dirty="0" smtClean="0"/>
              <a:t>Air permits for incinerator emissions are issued for Metro and Seneca.  All these permits contain the specific conditions necessary for compliance.  Examples include periodically testing the quality of the emissions from the incinerator stacks for particulates (solids) and metals, among other parameters..</a:t>
            </a:r>
          </a:p>
          <a:p>
            <a:endParaRPr lang="en-US" dirty="0" smtClean="0"/>
          </a:p>
          <a:p>
            <a:r>
              <a:rPr lang="en-US" u="sng" dirty="0" smtClean="0"/>
              <a:t>Other programs </a:t>
            </a:r>
            <a:r>
              <a:rPr lang="en-US" dirty="0" smtClean="0"/>
              <a:t>contain additional compliance requirements.  A few examples include contingency planning for managing hazardous materials in case of emergency; managing </a:t>
            </a:r>
            <a:r>
              <a:rPr lang="en-US" dirty="0" err="1" smtClean="0"/>
              <a:t>stormwater</a:t>
            </a:r>
            <a:r>
              <a:rPr lang="en-US" dirty="0" smtClean="0"/>
              <a:t> runoff quality from our facilities and construction sites; and proper application rates of </a:t>
            </a:r>
            <a:r>
              <a:rPr lang="en-US" dirty="0" err="1" smtClean="0"/>
              <a:t>biosolids</a:t>
            </a:r>
            <a:r>
              <a:rPr lang="en-US" dirty="0" smtClean="0"/>
              <a:t> (treated sludge) on agricultural land.</a:t>
            </a:r>
            <a:endParaRPr lang="en-US" dirty="0"/>
          </a:p>
        </p:txBody>
      </p:sp>
      <p:sp>
        <p:nvSpPr>
          <p:cNvPr id="4" name="Slide Number Placeholder 3"/>
          <p:cNvSpPr>
            <a:spLocks noGrp="1"/>
          </p:cNvSpPr>
          <p:nvPr>
            <p:ph type="sldNum" sz="quarter" idx="10"/>
          </p:nvPr>
        </p:nvSpPr>
        <p:spPr/>
        <p:txBody>
          <a:bodyPr/>
          <a:lstStyle/>
          <a:p>
            <a:fld id="{C8FA15F0-C5AD-454B-A442-FB728EB85D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415790"/>
            <a:ext cx="6553200" cy="4722077"/>
          </a:xfrm>
        </p:spPr>
        <p:txBody>
          <a:bodyPr>
            <a:noAutofit/>
          </a:bodyPr>
          <a:lstStyle/>
          <a:p>
            <a:pPr>
              <a:spcBef>
                <a:spcPts val="1187"/>
              </a:spcBef>
            </a:pPr>
            <a:r>
              <a:rPr lang="en-US" sz="1400" u="sng" dirty="0" smtClean="0"/>
              <a:t>Compliance requires participation at all levels of MCES, not just my section.</a:t>
            </a:r>
            <a:r>
              <a:rPr lang="en-US" dirty="0" smtClean="0"/>
              <a:t>  For instance, </a:t>
            </a:r>
          </a:p>
          <a:p>
            <a:pPr>
              <a:spcBef>
                <a:spcPts val="1187"/>
              </a:spcBef>
            </a:pPr>
            <a:r>
              <a:rPr lang="en-US" dirty="0" smtClean="0"/>
              <a:t>Plant operations staff monitor their processes very closely to ensure they operate in as close to optimum conditions as possible and to meet permit limits. MCES facilities discharge effluent that is well below allowable discharge limits.</a:t>
            </a:r>
          </a:p>
          <a:p>
            <a:pPr>
              <a:spcBef>
                <a:spcPts val="1187"/>
              </a:spcBef>
            </a:pPr>
            <a:r>
              <a:rPr lang="en-US" dirty="0" smtClean="0"/>
              <a:t>MCES laboratory staff work closely with facilities to provide rapid sample analyses, seven days a week, to give them an ongoing, real-time picture of how things are going in the process streams and to provide compliance data for agency reporting.</a:t>
            </a:r>
          </a:p>
          <a:p>
            <a:pPr>
              <a:spcBef>
                <a:spcPts val="1187"/>
              </a:spcBef>
            </a:pPr>
            <a:r>
              <a:rPr lang="en-US" dirty="0" smtClean="0"/>
              <a:t>And, my staff stand ready to assist whenever needed.</a:t>
            </a:r>
          </a:p>
          <a:p>
            <a:pPr>
              <a:spcBef>
                <a:spcPts val="1187"/>
              </a:spcBef>
            </a:pPr>
            <a:r>
              <a:rPr lang="en-US" sz="1400" u="sng" dirty="0" smtClean="0"/>
              <a:t>Here are some of the ways my section works to ensure that MCES remains in compliance</a:t>
            </a:r>
            <a:r>
              <a:rPr lang="en-US" dirty="0" smtClean="0"/>
              <a:t>:</a:t>
            </a:r>
          </a:p>
          <a:p>
            <a:pPr>
              <a:spcBef>
                <a:spcPts val="1187"/>
              </a:spcBef>
            </a:pPr>
            <a:r>
              <a:rPr lang="en-US" dirty="0" smtClean="0"/>
              <a:t>We track regulations during the development stage and often comment to MPCA or EPA on how to make their regulations workable and effective.</a:t>
            </a:r>
          </a:p>
          <a:p>
            <a:pPr>
              <a:spcBef>
                <a:spcPts val="1187"/>
              </a:spcBef>
            </a:pPr>
            <a:r>
              <a:rPr lang="en-US" dirty="0" smtClean="0"/>
              <a:t>We work directly with MPCA staff to negotiate permit conditions.</a:t>
            </a:r>
          </a:p>
          <a:p>
            <a:pPr>
              <a:spcBef>
                <a:spcPts val="1187"/>
              </a:spcBef>
            </a:pPr>
            <a:r>
              <a:rPr lang="en-US" dirty="0" smtClean="0"/>
              <a:t>And, once a permit is set, we work continuously to ensure that MCES plant operations staff understand what conditions must be met and how to achieve them</a:t>
            </a:r>
          </a:p>
          <a:p>
            <a:pPr>
              <a:spcBef>
                <a:spcPts val="1187"/>
              </a:spcBef>
            </a:pPr>
            <a:r>
              <a:rPr lang="en-US" dirty="0" smtClean="0"/>
              <a:t>And, just as important, before all of this, we work closely with our technical services group to ensure that projects are designed and initiated to anticipate future permit conditions where plant improvements may be needed to do so.  My section is also available to address any issues that come up in the operating functions, whether it is interpretation of permit requirements or developing record-keeping logs.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8FA15F0-C5AD-454B-A442-FB728EB85DB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5</a:t>
            </a:fld>
            <a:endParaRPr lang="en-US"/>
          </a:p>
        </p:txBody>
      </p:sp>
      <p:sp>
        <p:nvSpPr>
          <p:cNvPr id="8" name="Notes Placeholder 2"/>
          <p:cNvSpPr txBox="1">
            <a:spLocks/>
          </p:cNvSpPr>
          <p:nvPr/>
        </p:nvSpPr>
        <p:spPr>
          <a:xfrm>
            <a:off x="152400" y="4338321"/>
            <a:ext cx="6553200" cy="4807014"/>
          </a:xfrm>
          <a:prstGeom prst="rect">
            <a:avLst/>
          </a:prstGeom>
        </p:spPr>
        <p:txBody>
          <a:bodyPr vert="horz" lIns="91438" tIns="45719" rIns="91438" bIns="45719" rtlCol="0">
            <a:normAutofit fontScale="92500" lnSpcReduction="20000"/>
          </a:bodyPr>
          <a:lstStyle/>
          <a:p>
            <a:pPr defTabSz="914381"/>
            <a:r>
              <a:rPr lang="en-US" sz="1200" dirty="0" smtClean="0"/>
              <a:t>Our permits and other regulations require that we report regularly to MPCA.  The frequency and timing varies from program to program.</a:t>
            </a:r>
          </a:p>
          <a:p>
            <a:pPr defTabSz="914381"/>
            <a:endParaRPr lang="en-US" sz="1200" dirty="0" smtClean="0"/>
          </a:p>
          <a:p>
            <a:pPr defTabSz="914381"/>
            <a:r>
              <a:rPr lang="en-US" sz="1200" dirty="0" smtClean="0"/>
              <a:t>In the </a:t>
            </a:r>
            <a:r>
              <a:rPr lang="en-US" sz="1200" b="1" dirty="0" smtClean="0"/>
              <a:t>water </a:t>
            </a:r>
            <a:r>
              <a:rPr lang="en-US" sz="1200" dirty="0" smtClean="0"/>
              <a:t>area, we have a staff of scientists and technicians who collect effluent and water samples from our major rivers.  In addition to the effluent parameters discussed earlier, we track river water flow and Dissolved Oxygen to help us determine between 2 sets of discharge limits.</a:t>
            </a:r>
          </a:p>
          <a:p>
            <a:pPr defTabSz="914381"/>
            <a:endParaRPr lang="en-US" sz="1200" dirty="0" smtClean="0"/>
          </a:p>
          <a:p>
            <a:pPr defTabSz="914381"/>
            <a:r>
              <a:rPr lang="en-US" sz="1200" dirty="0" smtClean="0"/>
              <a:t>We also sample lakes and streams to get a larger perspective of how the water quality is faring generally in the metro area.  Our staff work is augmented by the work of a variety of partner organizations such as watershed districts, as well as many individual volunteer citizen monitors. We monitor water flow, Dissolved Oxygen, Phosphorus, Nitrogen, Total Suspended Solids, pH, Turbidity, Temperature, bacteria, metals and many other parameters. </a:t>
            </a:r>
          </a:p>
          <a:p>
            <a:pPr defTabSz="914381"/>
            <a:endParaRPr lang="en-US" sz="1200" dirty="0" smtClean="0"/>
          </a:p>
          <a:p>
            <a:pPr defTabSz="914381"/>
            <a:r>
              <a:rPr lang="en-US" sz="1200" dirty="0" smtClean="0"/>
              <a:t>Our state-of-the-art chemical analytical laboratory analyzes these samples for our required reports to MPCA.  The lab performs about 200,000 analyses each year.</a:t>
            </a:r>
          </a:p>
          <a:p>
            <a:pPr defTabSz="914381"/>
            <a:endParaRPr lang="en-US" sz="1200" dirty="0" smtClean="0"/>
          </a:p>
          <a:p>
            <a:pPr defTabSz="914381"/>
            <a:r>
              <a:rPr lang="en-US" sz="1200" dirty="0" smtClean="0"/>
              <a:t>To monitor air emissions, MCES collects samples, both of the incinerator stack emissions and of the ambient air at various locations. Monitoring includes metals, volatile organics, particulate matter (microscopic and larger particles), temperature and opacity (visibility of emissions) as well as other parameters.  MCES monitors some parameters continuously where required.</a:t>
            </a:r>
          </a:p>
          <a:p>
            <a:pPr defTabSz="914381"/>
            <a:endParaRPr lang="en-US" sz="1200" dirty="0" smtClean="0"/>
          </a:p>
          <a:p>
            <a:pPr defTabSz="914381"/>
            <a:r>
              <a:rPr lang="en-US" sz="1200" dirty="0" smtClean="0"/>
              <a:t>Other reports such as dewatering volumes at facilities built in high groundwater table areas, tank leak detection to ensure no releases to the environment, hazardous waste manifests which ensure we know where our hazardous wastes are finally disposed, and spill reporting to the appropriate authorities are required on a periodic or occasional basis.</a:t>
            </a:r>
          </a:p>
          <a:p>
            <a:pPr defTabSz="914381"/>
            <a:endParaRPr lang="en-US" sz="1200" dirty="0" smtClean="0"/>
          </a:p>
          <a:p>
            <a:pPr defTabSz="914381"/>
            <a:r>
              <a:rPr lang="en-US" sz="1200" dirty="0" smtClean="0"/>
              <a:t>My section conducts internal audits on a schedule of about every one to three years to ensure ongoing compliance, share best practices and drive consistency where makes sense</a:t>
            </a:r>
          </a:p>
          <a:p>
            <a:pPr defTabSz="914381"/>
            <a:endParaRPr lang="en-US" sz="1200" dirty="0" smtClean="0"/>
          </a:p>
          <a:p>
            <a:pPr defTabSz="914381"/>
            <a:r>
              <a:rPr lang="en-US" sz="1200" dirty="0" smtClean="0"/>
              <a:t>The public will occasionally report odors, leaks or spills that may be related to MCES.  MCES staff investigates  to determine the responsible entity.  Where an incident may be related to our actions, MCES will take immediate corrective actions to address the identified issue.  Where an incident may be the responsibility of another organization, MCES will notify the organization.</a:t>
            </a:r>
          </a:p>
          <a:p>
            <a:pPr defTabSz="914381"/>
            <a:endParaRPr lang="en-US" sz="1200" dirty="0" smtClean="0"/>
          </a:p>
          <a:p>
            <a:pPr defTabSz="914381"/>
            <a:endParaRPr lang="en-US" sz="1200" dirty="0" smtClean="0"/>
          </a:p>
          <a:p>
            <a:pPr defTabSz="914381"/>
            <a:endParaRPr lang="en-US" sz="1200" dirty="0" smtClean="0"/>
          </a:p>
          <a:p>
            <a:pPr defTabSz="914381"/>
            <a:endParaRPr lang="en-US" sz="1200" dirty="0" smtClean="0"/>
          </a:p>
          <a:p>
            <a:pPr defTabSz="914381"/>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6</a:t>
            </a:fld>
            <a:endParaRPr lang="en-US"/>
          </a:p>
        </p:txBody>
      </p:sp>
      <p:sp>
        <p:nvSpPr>
          <p:cNvPr id="6" name="Notes Placeholder 2"/>
          <p:cNvSpPr>
            <a:spLocks noGrp="1"/>
          </p:cNvSpPr>
          <p:nvPr>
            <p:ph type="body" idx="3"/>
          </p:nvPr>
        </p:nvSpPr>
        <p:spPr>
          <a:xfrm>
            <a:off x="304800" y="4489388"/>
            <a:ext cx="6248400" cy="4253103"/>
          </a:xfrm>
        </p:spPr>
        <p:txBody>
          <a:bodyPr>
            <a:normAutofit/>
          </a:bodyPr>
          <a:lstStyle/>
          <a:p>
            <a:r>
              <a:rPr lang="en-US" dirty="0" smtClean="0"/>
              <a:t>You have seen the steps MCES and my staff take to ensure compliance, so how are we doing?  I am proud to say that our treatment plants are performing very well.</a:t>
            </a:r>
          </a:p>
          <a:p>
            <a:endParaRPr lang="en-US" dirty="0" smtClean="0"/>
          </a:p>
          <a:p>
            <a:r>
              <a:rPr lang="en-US" dirty="0" smtClean="0"/>
              <a:t>MCES facilities remove rates of 97-99% for Biochemical Oxygen Demand (BOD) and Total Suspended Solids (TSS) routinely, far exceeding permit requirement of 85%.</a:t>
            </a:r>
          </a:p>
          <a:p>
            <a:endParaRPr lang="en-US" dirty="0" smtClean="0"/>
          </a:p>
          <a:p>
            <a:r>
              <a:rPr lang="en-US" dirty="0" smtClean="0"/>
              <a:t>In addition, total Phosphorus in the Metro discharge is limited to 1 mg/L and MCES is regularly achieving 0.3-0.4 mg/L, achieving results that are 60-70% better than the allowable concentration.</a:t>
            </a:r>
          </a:p>
          <a:p>
            <a:endParaRPr lang="en-US" dirty="0" smtClean="0"/>
          </a:p>
          <a:p>
            <a:r>
              <a:rPr lang="en-US" dirty="0" smtClean="0"/>
              <a:t>Metro’s incinerators were used by USEPA to help determine the limits recently set in the rules, putting Metro’s incinerator performance among the top 12% of sewage sludge incinerators in the nation.  </a:t>
            </a:r>
          </a:p>
          <a:p>
            <a:endParaRPr lang="en-US" dirty="0" smtClean="0"/>
          </a:p>
          <a:p>
            <a:r>
              <a:rPr lang="en-US" dirty="0" smtClean="0"/>
              <a:t>Seneca’s incinerators, which are older, may not meet the newly-developed standards and so may require upgrading or replacing.</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7</a:t>
            </a:fld>
            <a:endParaRPr lang="en-US"/>
          </a:p>
        </p:txBody>
      </p:sp>
      <p:sp>
        <p:nvSpPr>
          <p:cNvPr id="6" name="Notes Placeholder 2"/>
          <p:cNvSpPr>
            <a:spLocks noGrp="1"/>
          </p:cNvSpPr>
          <p:nvPr>
            <p:ph type="body" idx="3"/>
          </p:nvPr>
        </p:nvSpPr>
        <p:spPr>
          <a:xfrm>
            <a:off x="685800" y="4489388"/>
            <a:ext cx="5486400" cy="4253103"/>
          </a:xfrm>
        </p:spPr>
        <p:txBody>
          <a:bodyPr>
            <a:normAutofit/>
          </a:bodyPr>
          <a:lstStyle/>
          <a:p>
            <a:r>
              <a:rPr lang="en-US" dirty="0" smtClean="0"/>
              <a:t>MCES treatment plants are performing well enough to gain the attention of and consistently earn awards from organizations.</a:t>
            </a:r>
          </a:p>
          <a:p>
            <a:endParaRPr lang="en-US" dirty="0" smtClean="0"/>
          </a:p>
          <a:p>
            <a:r>
              <a:rPr lang="en-US" dirty="0" smtClean="0"/>
              <a:t>The National Association of Clean Water Agencies (NACWA), our trade association, and  Minnesota Pollution Control Agency regularly recognize MCES’ operational excellence through awards for our facilities.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8</a:t>
            </a:fld>
            <a:endParaRPr lang="en-US"/>
          </a:p>
        </p:txBody>
      </p:sp>
      <p:sp>
        <p:nvSpPr>
          <p:cNvPr id="6" name="Notes Placeholder 2"/>
          <p:cNvSpPr>
            <a:spLocks noGrp="1"/>
          </p:cNvSpPr>
          <p:nvPr>
            <p:ph type="body" idx="3"/>
          </p:nvPr>
        </p:nvSpPr>
        <p:spPr>
          <a:xfrm>
            <a:off x="152400" y="4489386"/>
            <a:ext cx="6553200" cy="4652074"/>
          </a:xfrm>
        </p:spPr>
        <p:txBody>
          <a:bodyPr>
            <a:noAutofit/>
          </a:bodyPr>
          <a:lstStyle/>
          <a:p>
            <a:r>
              <a:rPr lang="en-US" dirty="0" smtClean="0"/>
              <a:t>MCES is facing new or more stringent, or restrictive, limits in upcoming permit renewals.  These are a few of those we know are coming and which may cause significant upgrades at the treatment plants, costing significant sums of money.  </a:t>
            </a:r>
          </a:p>
          <a:p>
            <a:endParaRPr lang="en-US" dirty="0" smtClean="0"/>
          </a:p>
          <a:p>
            <a:r>
              <a:rPr lang="en-US" dirty="0" smtClean="0"/>
              <a:t> We will negotiate with PCA to manage the costs and impacts of the new or more stringent limits.  We will keep you informed of the revised permit limits as we learn about them and assess the impacts.</a:t>
            </a:r>
          </a:p>
          <a:p>
            <a:r>
              <a:rPr lang="en-US" dirty="0" smtClean="0"/>
              <a:t>__________________________________________________________________________</a:t>
            </a:r>
          </a:p>
          <a:p>
            <a:endParaRPr lang="en-US" dirty="0" smtClean="0"/>
          </a:p>
          <a:p>
            <a:r>
              <a:rPr lang="en-US" dirty="0" smtClean="0"/>
              <a:t>Phosphorus is the subject of both 2011 Water Quality </a:t>
            </a:r>
            <a:r>
              <a:rPr lang="en-US" dirty="0" err="1" smtClean="0"/>
              <a:t>Stds</a:t>
            </a:r>
            <a:r>
              <a:rPr lang="en-US" dirty="0" smtClean="0"/>
              <a:t> development and the Lake Pepin Total Maximum Daily Limit (TMDL).  The most recent communication from PCA is 251 metric tons of Phosphorus for Metro, which is equivalent to about 0.6 mg/L at current flows, and 0.48 mg/L at design flow.</a:t>
            </a:r>
          </a:p>
          <a:p>
            <a:endParaRPr lang="en-US" dirty="0" smtClean="0"/>
          </a:p>
          <a:p>
            <a:r>
              <a:rPr lang="en-US" dirty="0" smtClean="0"/>
              <a:t>As you heard before, PFOS is planned by PCA to be included in Metro and EP reissued permits at 10 ng/L, which is very low.  MCES believes this number to be erroneously determined and erroneously applied to our facilities.</a:t>
            </a:r>
          </a:p>
          <a:p>
            <a:endParaRPr lang="en-US" dirty="0" smtClean="0"/>
          </a:p>
          <a:p>
            <a:r>
              <a:rPr lang="en-US" dirty="0" smtClean="0"/>
              <a:t>2011 Water Quality </a:t>
            </a:r>
            <a:r>
              <a:rPr lang="en-US" dirty="0" err="1" smtClean="0"/>
              <a:t>Stds</a:t>
            </a:r>
            <a:r>
              <a:rPr lang="en-US" dirty="0" smtClean="0"/>
              <a:t> will add a limit for NO3 (already have limit for NH3).  Our plants will have to remove N to meet this limit.</a:t>
            </a:r>
          </a:p>
          <a:p>
            <a:endParaRPr lang="en-US" dirty="0" smtClean="0"/>
          </a:p>
          <a:p>
            <a:r>
              <a:rPr lang="en-US" dirty="0" smtClean="0"/>
              <a:t>Current permit includes allowable overflow points; PCA plans to remove.  Then, if we have an overflow, PCAS will have the option of taking enforcement action or recognizing that extraordinary circumstances caused the overflow.</a:t>
            </a:r>
          </a:p>
          <a:p>
            <a:endParaRPr lang="en-US" dirty="0" smtClean="0"/>
          </a:p>
          <a:p>
            <a:r>
              <a:rPr lang="en-US" dirty="0" smtClean="0"/>
              <a:t>New SSI limits may not be able to be met by Seneca’s incinerator, which may need upgrading or replacement.</a:t>
            </a:r>
          </a:p>
          <a:p>
            <a:endParaRPr lang="en-US" dirty="0" smtClean="0"/>
          </a:p>
          <a:p>
            <a:endParaRPr lang="en-US" dirty="0" smtClean="0"/>
          </a:p>
          <a:p>
            <a:endParaRPr lang="en-US"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8FA15F0-C5AD-454B-A442-FB728EB85DB1}" type="slidenum">
              <a:rPr lang="en-US" smtClean="0"/>
              <a:pPr/>
              <a:t>9</a:t>
            </a:fld>
            <a:endParaRPr lang="en-US"/>
          </a:p>
        </p:txBody>
      </p:sp>
      <p:sp>
        <p:nvSpPr>
          <p:cNvPr id="10" name="Notes Placeholder 2"/>
          <p:cNvSpPr>
            <a:spLocks noGrp="1"/>
          </p:cNvSpPr>
          <p:nvPr>
            <p:ph type="body" idx="3"/>
          </p:nvPr>
        </p:nvSpPr>
        <p:spPr>
          <a:xfrm>
            <a:off x="304801" y="4489386"/>
            <a:ext cx="6324600" cy="4652074"/>
          </a:xfrm>
        </p:spPr>
        <p:txBody>
          <a:bodyPr>
            <a:normAutofit/>
          </a:bodyPr>
          <a:lstStyle/>
          <a:p>
            <a:r>
              <a:rPr lang="en-US" dirty="0" smtClean="0"/>
              <a:t>Contaminants of Emerging Concern are a class of compounds that have impacts on aquatic life.  The concern for wastewater treatment plants is that we receive the compounds from customers (domestic and industrial), and often they are not able to be broken down by biological treatment.  In some instances, biological treatment creates compounds that also exhibit aquatic impacts.  Scientists are studying the aquatic impacts of this class of compounds, which have sub-classes which are described below.</a:t>
            </a:r>
          </a:p>
          <a:p>
            <a:r>
              <a:rPr lang="en-US" dirty="0" smtClean="0"/>
              <a:t> </a:t>
            </a:r>
          </a:p>
          <a:p>
            <a:r>
              <a:rPr lang="en-US" dirty="0" smtClean="0"/>
              <a:t>There are many potential endocrine disruptors.  Generally, they cause feminization of fish where they are present.  Nonyl phenol will be the first endocrine disruptor to be regulated (both in Minnesota and the US), with its inclusion in the 2011 Water Quality </a:t>
            </a:r>
            <a:r>
              <a:rPr lang="en-US" dirty="0" err="1" smtClean="0"/>
              <a:t>Stds</a:t>
            </a:r>
            <a:r>
              <a:rPr lang="en-US" dirty="0" smtClean="0"/>
              <a:t> development effort.  MCES is evaluating the potential impact on our treatment facilities and discharge limits.</a:t>
            </a:r>
          </a:p>
          <a:p>
            <a:endParaRPr lang="en-US" dirty="0" smtClean="0"/>
          </a:p>
          <a:p>
            <a:r>
              <a:rPr lang="en-US" dirty="0" smtClean="0"/>
              <a:t>Personal care products such as shampoos, soaps, detergents, conditioners, lotions are introduced to MCES facilities from homes and commercial institutions through the wastewater system.</a:t>
            </a:r>
          </a:p>
          <a:p>
            <a:endParaRPr lang="en-US" dirty="0" smtClean="0"/>
          </a:p>
          <a:p>
            <a:r>
              <a:rPr lang="en-US" dirty="0" smtClean="0"/>
              <a:t>Pharmaceuticals are flushed down the drain or pass through the digestive system and end up at the treatment plant.</a:t>
            </a:r>
          </a:p>
          <a:p>
            <a:endParaRPr lang="en-US" dirty="0" smtClean="0"/>
          </a:p>
          <a:p>
            <a:r>
              <a:rPr lang="en-US" dirty="0" smtClean="0"/>
              <a:t>The current research may bring more of these compounds into the regulated arena and impact wastewater treatment processes.  These impacts will likely require innovative treatment approaches which may be potentially costly.</a:t>
            </a:r>
          </a:p>
          <a:p>
            <a:endParaRPr lang="en-US" dirty="0" smtClean="0"/>
          </a:p>
          <a:p>
            <a:r>
              <a:rPr lang="en-US" dirty="0" smtClean="0"/>
              <a:t>We are actively involved in this emerging field and will track progress to let you know of potential issues and impacts on MCES.</a:t>
            </a:r>
          </a:p>
          <a:p>
            <a:endParaRPr lang="en-US" dirty="0" smtClean="0"/>
          </a:p>
          <a:p>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0863" y="222250"/>
            <a:ext cx="2243137" cy="6559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22250"/>
            <a:ext cx="6581775" cy="655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676400"/>
            <a:ext cx="4381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0588" y="1676400"/>
            <a:ext cx="4381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0863" y="222250"/>
            <a:ext cx="2243137" cy="6559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22250"/>
            <a:ext cx="6581775" cy="655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676400"/>
            <a:ext cx="4381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0588" y="1676400"/>
            <a:ext cx="4381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gradFill rotWithShape="0">
          <a:gsLst>
            <a:gs pos="0">
              <a:schemeClr val="bg1"/>
            </a:gs>
            <a:gs pos="100000">
              <a:srgbClr val="99CCFF"/>
            </a:gs>
          </a:gsLst>
          <a:lin ang="5400000" scaled="1"/>
        </a:gradFill>
        <a:effectLst/>
      </p:bgPr>
    </p:bg>
    <p:spTree>
      <p:nvGrpSpPr>
        <p:cNvPr id="1" name=""/>
        <p:cNvGrpSpPr/>
        <p:nvPr/>
      </p:nvGrpSpPr>
      <p:grpSpPr>
        <a:xfrm>
          <a:off x="0" y="0"/>
          <a:ext cx="0" cy="0"/>
          <a:chOff x="0" y="0"/>
          <a:chExt cx="0" cy="0"/>
        </a:xfrm>
      </p:grpSpPr>
      <p:sp>
        <p:nvSpPr>
          <p:cNvPr id="1052" name="Rectangle 28"/>
          <p:cNvSpPr>
            <a:spLocks noGrp="1" noChangeArrowheads="1"/>
          </p:cNvSpPr>
          <p:nvPr>
            <p:ph type="title"/>
          </p:nvPr>
        </p:nvSpPr>
        <p:spPr bwMode="auto">
          <a:xfrm>
            <a:off x="1828800" y="222250"/>
            <a:ext cx="7315200" cy="8112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Title</a:t>
            </a:r>
          </a:p>
        </p:txBody>
      </p:sp>
      <p:sp>
        <p:nvSpPr>
          <p:cNvPr id="1053" name="Rectangle 29"/>
          <p:cNvSpPr>
            <a:spLocks noGrp="1" noChangeArrowheads="1"/>
          </p:cNvSpPr>
          <p:nvPr>
            <p:ph type="body" idx="1"/>
          </p:nvPr>
        </p:nvSpPr>
        <p:spPr bwMode="auto">
          <a:xfrm>
            <a:off x="166688" y="1676400"/>
            <a:ext cx="8915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61" name="Rectangle 37"/>
          <p:cNvSpPr>
            <a:spLocks noChangeArrowheads="1"/>
          </p:cNvSpPr>
          <p:nvPr/>
        </p:nvSpPr>
        <p:spPr bwMode="auto">
          <a:xfrm>
            <a:off x="1836738" y="1066800"/>
            <a:ext cx="7002462" cy="109538"/>
          </a:xfrm>
          <a:prstGeom prst="rect">
            <a:avLst/>
          </a:prstGeom>
          <a:gradFill rotWithShape="0">
            <a:gsLst>
              <a:gs pos="0">
                <a:schemeClr val="accent2"/>
              </a:gs>
              <a:gs pos="50000">
                <a:srgbClr val="CCECFF"/>
              </a:gs>
              <a:gs pos="100000">
                <a:schemeClr val="accent2"/>
              </a:gs>
            </a:gsLst>
            <a:lin ang="5400000" scaled="1"/>
          </a:gradFill>
          <a:ln w="12700">
            <a:solidFill>
              <a:srgbClr val="0000CC"/>
            </a:solidFill>
            <a:miter lim="800000"/>
            <a:headEnd/>
            <a:tailEnd/>
          </a:ln>
          <a:effectLst/>
        </p:spPr>
        <p:txBody>
          <a:bodyPr wrap="none" anchor="ctr"/>
          <a:lstStyle/>
          <a:p>
            <a:endParaRPr lang="en-US"/>
          </a:p>
        </p:txBody>
      </p:sp>
      <p:pic>
        <p:nvPicPr>
          <p:cNvPr id="1077" name="Picture 53" descr="clean water logo"/>
          <p:cNvPicPr>
            <a:picLocks noChangeAspect="1" noChangeArrowheads="1"/>
          </p:cNvPicPr>
          <p:nvPr/>
        </p:nvPicPr>
        <p:blipFill>
          <a:blip r:embed="rId13" cstate="print"/>
          <a:srcRect l="1828" t="5923" r="1306" b="6621"/>
          <a:stretch>
            <a:fillRect/>
          </a:stretch>
        </p:blipFill>
        <p:spPr bwMode="auto">
          <a:xfrm>
            <a:off x="285750" y="190500"/>
            <a:ext cx="1485900" cy="1004888"/>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fontAlgn="base" hangingPunct="1">
        <a:spcBef>
          <a:spcPct val="0"/>
        </a:spcBef>
        <a:spcAft>
          <a:spcPct val="0"/>
        </a:spcAft>
        <a:defRPr sz="4000">
          <a:solidFill>
            <a:schemeClr val="accent2"/>
          </a:solidFill>
          <a:latin typeface="+mj-lt"/>
          <a:ea typeface="+mj-ea"/>
          <a:cs typeface="+mj-cs"/>
        </a:defRPr>
      </a:lvl1pPr>
      <a:lvl2pPr algn="l" rtl="0" eaLnBrk="1" fontAlgn="base" hangingPunct="1">
        <a:spcBef>
          <a:spcPct val="0"/>
        </a:spcBef>
        <a:spcAft>
          <a:spcPct val="0"/>
        </a:spcAft>
        <a:defRPr sz="4000">
          <a:solidFill>
            <a:schemeClr val="accent2"/>
          </a:solidFill>
          <a:latin typeface="Arial Black" pitchFamily="34" charset="0"/>
        </a:defRPr>
      </a:lvl2pPr>
      <a:lvl3pPr algn="l" rtl="0" eaLnBrk="1" fontAlgn="base" hangingPunct="1">
        <a:spcBef>
          <a:spcPct val="0"/>
        </a:spcBef>
        <a:spcAft>
          <a:spcPct val="0"/>
        </a:spcAft>
        <a:defRPr sz="4000">
          <a:solidFill>
            <a:schemeClr val="accent2"/>
          </a:solidFill>
          <a:latin typeface="Arial Black" pitchFamily="34" charset="0"/>
        </a:defRPr>
      </a:lvl3pPr>
      <a:lvl4pPr algn="l" rtl="0" eaLnBrk="1" fontAlgn="base" hangingPunct="1">
        <a:spcBef>
          <a:spcPct val="0"/>
        </a:spcBef>
        <a:spcAft>
          <a:spcPct val="0"/>
        </a:spcAft>
        <a:defRPr sz="4000">
          <a:solidFill>
            <a:schemeClr val="accent2"/>
          </a:solidFill>
          <a:latin typeface="Arial Black" pitchFamily="34" charset="0"/>
        </a:defRPr>
      </a:lvl4pPr>
      <a:lvl5pPr algn="l" rtl="0" eaLnBrk="1" fontAlgn="base" hangingPunct="1">
        <a:spcBef>
          <a:spcPct val="0"/>
        </a:spcBef>
        <a:spcAft>
          <a:spcPct val="0"/>
        </a:spcAft>
        <a:defRPr sz="4000">
          <a:solidFill>
            <a:schemeClr val="accent2"/>
          </a:solidFill>
          <a:latin typeface="Arial Black" pitchFamily="34" charset="0"/>
        </a:defRPr>
      </a:lvl5pPr>
      <a:lvl6pPr marL="457200" algn="l" rtl="0" eaLnBrk="1" fontAlgn="base" hangingPunct="1">
        <a:spcBef>
          <a:spcPct val="0"/>
        </a:spcBef>
        <a:spcAft>
          <a:spcPct val="0"/>
        </a:spcAft>
        <a:defRPr sz="4000">
          <a:solidFill>
            <a:schemeClr val="accent2"/>
          </a:solidFill>
          <a:latin typeface="Arial Black" pitchFamily="34" charset="0"/>
        </a:defRPr>
      </a:lvl6pPr>
      <a:lvl7pPr marL="914400" algn="l" rtl="0" eaLnBrk="1" fontAlgn="base" hangingPunct="1">
        <a:spcBef>
          <a:spcPct val="0"/>
        </a:spcBef>
        <a:spcAft>
          <a:spcPct val="0"/>
        </a:spcAft>
        <a:defRPr sz="4000">
          <a:solidFill>
            <a:schemeClr val="accent2"/>
          </a:solidFill>
          <a:latin typeface="Arial Black" pitchFamily="34" charset="0"/>
        </a:defRPr>
      </a:lvl7pPr>
      <a:lvl8pPr marL="1371600" algn="l" rtl="0" eaLnBrk="1" fontAlgn="base" hangingPunct="1">
        <a:spcBef>
          <a:spcPct val="0"/>
        </a:spcBef>
        <a:spcAft>
          <a:spcPct val="0"/>
        </a:spcAft>
        <a:defRPr sz="4000">
          <a:solidFill>
            <a:schemeClr val="accent2"/>
          </a:solidFill>
          <a:latin typeface="Arial Black" pitchFamily="34" charset="0"/>
        </a:defRPr>
      </a:lvl8pPr>
      <a:lvl9pPr marL="1828800" algn="l" rtl="0" eaLnBrk="1" fontAlgn="base" hangingPunct="1">
        <a:spcBef>
          <a:spcPct val="0"/>
        </a:spcBef>
        <a:spcAft>
          <a:spcPct val="0"/>
        </a:spcAft>
        <a:defRPr sz="4000">
          <a:solidFill>
            <a:schemeClr val="accent2"/>
          </a:solidFill>
          <a:latin typeface="Arial Black" pitchFamily="34" charset="0"/>
        </a:defRPr>
      </a:lvl9pPr>
    </p:titleStyle>
    <p:bodyStyle>
      <a:lvl1pPr marL="393700" indent="-393700" algn="l" rtl="0" eaLnBrk="1" fontAlgn="base" hangingPunct="1">
        <a:spcBef>
          <a:spcPct val="50000"/>
        </a:spcBef>
        <a:spcAft>
          <a:spcPct val="0"/>
        </a:spcAft>
        <a:buClr>
          <a:schemeClr val="accent2"/>
        </a:buClr>
        <a:buFont typeface="Wingdings" pitchFamily="2" charset="2"/>
        <a:buChar char="n"/>
        <a:defRPr sz="3200" b="1">
          <a:solidFill>
            <a:schemeClr val="tx1"/>
          </a:solidFill>
          <a:latin typeface="+mn-lt"/>
          <a:ea typeface="+mn-ea"/>
          <a:cs typeface="+mn-cs"/>
        </a:defRPr>
      </a:lvl1pPr>
      <a:lvl2pPr marL="973138" indent="-465138" algn="l" rtl="0" eaLnBrk="1" fontAlgn="base" hangingPunct="1">
        <a:spcBef>
          <a:spcPct val="20000"/>
        </a:spcBef>
        <a:spcAft>
          <a:spcPct val="0"/>
        </a:spcAft>
        <a:buClr>
          <a:schemeClr val="accent2"/>
        </a:buClr>
        <a:buFont typeface="Times New Roman" pitchFamily="18" charset="0"/>
        <a:buChar char="—"/>
        <a:defRPr sz="2800" b="1">
          <a:solidFill>
            <a:schemeClr val="tx1"/>
          </a:solidFill>
          <a:latin typeface="+mn-lt"/>
        </a:defRPr>
      </a:lvl2pPr>
      <a:lvl3pPr marL="1316038" indent="-228600" algn="l" rtl="0" eaLnBrk="1" fontAlgn="base" hangingPunct="1">
        <a:spcBef>
          <a:spcPct val="20000"/>
        </a:spcBef>
        <a:spcAft>
          <a:spcPct val="0"/>
        </a:spcAft>
        <a:buClr>
          <a:schemeClr val="accent2"/>
        </a:buClr>
        <a:buFont typeface="Times New Roman" pitchFamily="18" charset="0"/>
        <a:buChar char="–"/>
        <a:defRPr sz="2400" b="1">
          <a:solidFill>
            <a:schemeClr val="tx1"/>
          </a:solidFill>
          <a:latin typeface="+mn-lt"/>
        </a:defRPr>
      </a:lvl3pPr>
      <a:lvl4pPr marL="1658938" indent="-228600" algn="l" rtl="0" eaLnBrk="1" fontAlgn="base" hangingPunct="1">
        <a:spcBef>
          <a:spcPct val="20000"/>
        </a:spcBef>
        <a:spcAft>
          <a:spcPct val="0"/>
        </a:spcAft>
        <a:buChar char="–"/>
        <a:defRPr sz="2000">
          <a:solidFill>
            <a:schemeClr val="tx1"/>
          </a:solidFill>
          <a:latin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blackWhite">
      <p:bgPr>
        <a:gradFill rotWithShape="0">
          <a:gsLst>
            <a:gs pos="0">
              <a:schemeClr val="bg1"/>
            </a:gs>
            <a:gs pos="100000">
              <a:srgbClr val="99CCFF"/>
            </a:gs>
          </a:gsLst>
          <a:lin ang="5400000" scaled="1"/>
        </a:gradFill>
        <a:effectLst/>
      </p:bgPr>
    </p:bg>
    <p:spTree>
      <p:nvGrpSpPr>
        <p:cNvPr id="1" name=""/>
        <p:cNvGrpSpPr/>
        <p:nvPr/>
      </p:nvGrpSpPr>
      <p:grpSpPr>
        <a:xfrm>
          <a:off x="0" y="0"/>
          <a:ext cx="0" cy="0"/>
          <a:chOff x="0" y="0"/>
          <a:chExt cx="0" cy="0"/>
        </a:xfrm>
      </p:grpSpPr>
      <p:sp>
        <p:nvSpPr>
          <p:cNvPr id="1052" name="Rectangle 28"/>
          <p:cNvSpPr>
            <a:spLocks noGrp="1" noChangeArrowheads="1"/>
          </p:cNvSpPr>
          <p:nvPr>
            <p:ph type="title"/>
          </p:nvPr>
        </p:nvSpPr>
        <p:spPr bwMode="auto">
          <a:xfrm>
            <a:off x="1828800" y="222250"/>
            <a:ext cx="7315200" cy="8112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Title</a:t>
            </a:r>
          </a:p>
        </p:txBody>
      </p:sp>
      <p:sp>
        <p:nvSpPr>
          <p:cNvPr id="1053" name="Rectangle 29"/>
          <p:cNvSpPr>
            <a:spLocks noGrp="1" noChangeArrowheads="1"/>
          </p:cNvSpPr>
          <p:nvPr>
            <p:ph type="body" idx="1"/>
          </p:nvPr>
        </p:nvSpPr>
        <p:spPr bwMode="auto">
          <a:xfrm>
            <a:off x="166688" y="1676400"/>
            <a:ext cx="8915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61" name="Rectangle 37"/>
          <p:cNvSpPr>
            <a:spLocks noChangeArrowheads="1"/>
          </p:cNvSpPr>
          <p:nvPr userDrawn="1"/>
        </p:nvSpPr>
        <p:spPr bwMode="auto">
          <a:xfrm>
            <a:off x="1836738" y="1066800"/>
            <a:ext cx="7002462" cy="109538"/>
          </a:xfrm>
          <a:prstGeom prst="rect">
            <a:avLst/>
          </a:prstGeom>
          <a:gradFill rotWithShape="0">
            <a:gsLst>
              <a:gs pos="0">
                <a:schemeClr val="accent2"/>
              </a:gs>
              <a:gs pos="50000">
                <a:srgbClr val="CCECFF"/>
              </a:gs>
              <a:gs pos="100000">
                <a:schemeClr val="accent2"/>
              </a:gs>
            </a:gsLst>
            <a:lin ang="5400000" scaled="1"/>
          </a:gradFill>
          <a:ln w="12700">
            <a:solidFill>
              <a:srgbClr val="0000CC"/>
            </a:solidFill>
            <a:miter lim="800000"/>
            <a:headEnd/>
            <a:tailEnd/>
          </a:ln>
          <a:effectLst/>
        </p:spPr>
        <p:txBody>
          <a:bodyPr wrap="none" anchor="ctr"/>
          <a:lstStyle/>
          <a:p>
            <a:pPr algn="ctr" eaLnBrk="0" fontAlgn="base" hangingPunct="0">
              <a:spcBef>
                <a:spcPct val="0"/>
              </a:spcBef>
              <a:spcAft>
                <a:spcPct val="0"/>
              </a:spcAft>
            </a:pPr>
            <a:endParaRPr lang="en-US" sz="2300" b="1">
              <a:solidFill>
                <a:srgbClr val="000000"/>
              </a:solidFill>
            </a:endParaRPr>
          </a:p>
        </p:txBody>
      </p:sp>
      <p:pic>
        <p:nvPicPr>
          <p:cNvPr id="1077" name="Picture 53" descr="clean water logo"/>
          <p:cNvPicPr>
            <a:picLocks noChangeAspect="1" noChangeArrowheads="1"/>
          </p:cNvPicPr>
          <p:nvPr userDrawn="1"/>
        </p:nvPicPr>
        <p:blipFill>
          <a:blip r:embed="rId13" cstate="print"/>
          <a:srcRect l="1828" t="5923" r="1306" b="6621"/>
          <a:stretch>
            <a:fillRect/>
          </a:stretch>
        </p:blipFill>
        <p:spPr bwMode="auto">
          <a:xfrm>
            <a:off x="285750" y="190500"/>
            <a:ext cx="1485900" cy="100488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xStyles>
    <p:titleStyle>
      <a:lvl1pPr algn="l" rtl="0" eaLnBrk="0" fontAlgn="base" hangingPunct="0">
        <a:spcBef>
          <a:spcPct val="0"/>
        </a:spcBef>
        <a:spcAft>
          <a:spcPct val="0"/>
        </a:spcAft>
        <a:defRPr sz="4000">
          <a:solidFill>
            <a:schemeClr val="accent2"/>
          </a:solidFill>
          <a:latin typeface="+mj-lt"/>
          <a:ea typeface="+mj-ea"/>
          <a:cs typeface="+mj-cs"/>
        </a:defRPr>
      </a:lvl1pPr>
      <a:lvl2pPr algn="l" rtl="0" eaLnBrk="0" fontAlgn="base" hangingPunct="0">
        <a:spcBef>
          <a:spcPct val="0"/>
        </a:spcBef>
        <a:spcAft>
          <a:spcPct val="0"/>
        </a:spcAft>
        <a:defRPr sz="4000">
          <a:solidFill>
            <a:schemeClr val="accent2"/>
          </a:solidFill>
          <a:latin typeface="Arial Black" pitchFamily="34" charset="0"/>
        </a:defRPr>
      </a:lvl2pPr>
      <a:lvl3pPr algn="l" rtl="0" eaLnBrk="0" fontAlgn="base" hangingPunct="0">
        <a:spcBef>
          <a:spcPct val="0"/>
        </a:spcBef>
        <a:spcAft>
          <a:spcPct val="0"/>
        </a:spcAft>
        <a:defRPr sz="4000">
          <a:solidFill>
            <a:schemeClr val="accent2"/>
          </a:solidFill>
          <a:latin typeface="Arial Black" pitchFamily="34" charset="0"/>
        </a:defRPr>
      </a:lvl3pPr>
      <a:lvl4pPr algn="l" rtl="0" eaLnBrk="0" fontAlgn="base" hangingPunct="0">
        <a:spcBef>
          <a:spcPct val="0"/>
        </a:spcBef>
        <a:spcAft>
          <a:spcPct val="0"/>
        </a:spcAft>
        <a:defRPr sz="4000">
          <a:solidFill>
            <a:schemeClr val="accent2"/>
          </a:solidFill>
          <a:latin typeface="Arial Black" pitchFamily="34" charset="0"/>
        </a:defRPr>
      </a:lvl4pPr>
      <a:lvl5pPr algn="l" rtl="0" eaLnBrk="0" fontAlgn="base" hangingPunct="0">
        <a:spcBef>
          <a:spcPct val="0"/>
        </a:spcBef>
        <a:spcAft>
          <a:spcPct val="0"/>
        </a:spcAft>
        <a:defRPr sz="4000">
          <a:solidFill>
            <a:schemeClr val="accent2"/>
          </a:solidFill>
          <a:latin typeface="Arial Black" pitchFamily="34" charset="0"/>
        </a:defRPr>
      </a:lvl5pPr>
      <a:lvl6pPr marL="457200" algn="l" rtl="0" eaLnBrk="0" fontAlgn="base" hangingPunct="0">
        <a:spcBef>
          <a:spcPct val="0"/>
        </a:spcBef>
        <a:spcAft>
          <a:spcPct val="0"/>
        </a:spcAft>
        <a:defRPr sz="4000">
          <a:solidFill>
            <a:schemeClr val="accent2"/>
          </a:solidFill>
          <a:latin typeface="Arial Black" pitchFamily="34" charset="0"/>
        </a:defRPr>
      </a:lvl6pPr>
      <a:lvl7pPr marL="914400" algn="l" rtl="0" eaLnBrk="0" fontAlgn="base" hangingPunct="0">
        <a:spcBef>
          <a:spcPct val="0"/>
        </a:spcBef>
        <a:spcAft>
          <a:spcPct val="0"/>
        </a:spcAft>
        <a:defRPr sz="4000">
          <a:solidFill>
            <a:schemeClr val="accent2"/>
          </a:solidFill>
          <a:latin typeface="Arial Black" pitchFamily="34" charset="0"/>
        </a:defRPr>
      </a:lvl7pPr>
      <a:lvl8pPr marL="1371600" algn="l" rtl="0" eaLnBrk="0" fontAlgn="base" hangingPunct="0">
        <a:spcBef>
          <a:spcPct val="0"/>
        </a:spcBef>
        <a:spcAft>
          <a:spcPct val="0"/>
        </a:spcAft>
        <a:defRPr sz="4000">
          <a:solidFill>
            <a:schemeClr val="accent2"/>
          </a:solidFill>
          <a:latin typeface="Arial Black" pitchFamily="34" charset="0"/>
        </a:defRPr>
      </a:lvl8pPr>
      <a:lvl9pPr marL="1828800" algn="l" rtl="0" eaLnBrk="0" fontAlgn="base" hangingPunct="0">
        <a:spcBef>
          <a:spcPct val="0"/>
        </a:spcBef>
        <a:spcAft>
          <a:spcPct val="0"/>
        </a:spcAft>
        <a:defRPr sz="4000">
          <a:solidFill>
            <a:schemeClr val="accent2"/>
          </a:solidFill>
          <a:latin typeface="Arial Black" pitchFamily="34" charset="0"/>
        </a:defRPr>
      </a:lvl9pPr>
    </p:titleStyle>
    <p:bodyStyle>
      <a:lvl1pPr marL="393700" indent="-393700" algn="l" rtl="0" eaLnBrk="0" fontAlgn="base" hangingPunct="0">
        <a:spcBef>
          <a:spcPct val="50000"/>
        </a:spcBef>
        <a:spcAft>
          <a:spcPct val="0"/>
        </a:spcAft>
        <a:buClr>
          <a:schemeClr val="accent2"/>
        </a:buClr>
        <a:buFont typeface="Wingdings" pitchFamily="2" charset="2"/>
        <a:buChar char="n"/>
        <a:defRPr sz="3200" b="1">
          <a:solidFill>
            <a:schemeClr val="tx1"/>
          </a:solidFill>
          <a:latin typeface="+mn-lt"/>
          <a:ea typeface="+mn-ea"/>
          <a:cs typeface="+mn-cs"/>
        </a:defRPr>
      </a:lvl1pPr>
      <a:lvl2pPr marL="973138" indent="-465138" algn="l" rtl="0" eaLnBrk="0" fontAlgn="base" hangingPunct="0">
        <a:spcBef>
          <a:spcPct val="20000"/>
        </a:spcBef>
        <a:spcAft>
          <a:spcPct val="0"/>
        </a:spcAft>
        <a:buClr>
          <a:schemeClr val="accent2"/>
        </a:buClr>
        <a:buFont typeface="Times New Roman" pitchFamily="18" charset="0"/>
        <a:buChar char="—"/>
        <a:defRPr sz="2800" b="1">
          <a:solidFill>
            <a:schemeClr val="tx1"/>
          </a:solidFill>
          <a:latin typeface="+mn-lt"/>
        </a:defRPr>
      </a:lvl2pPr>
      <a:lvl3pPr marL="1316038" indent="-228600" algn="l" rtl="0" eaLnBrk="0" fontAlgn="base" hangingPunct="0">
        <a:spcBef>
          <a:spcPct val="20000"/>
        </a:spcBef>
        <a:spcAft>
          <a:spcPct val="0"/>
        </a:spcAft>
        <a:buClr>
          <a:schemeClr val="accent2"/>
        </a:buClr>
        <a:buFont typeface="Times New Roman" pitchFamily="18" charset="0"/>
        <a:buChar char="–"/>
        <a:defRPr sz="2400" b="1">
          <a:solidFill>
            <a:schemeClr val="tx1"/>
          </a:solidFill>
          <a:latin typeface="+mn-lt"/>
        </a:defRPr>
      </a:lvl3pPr>
      <a:lvl4pPr marL="1658938"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3366FF"/>
            </a:gs>
            <a:gs pos="100000">
              <a:srgbClr val="000062"/>
            </a:gs>
          </a:gsLst>
          <a:lin ang="5400000" scaled="1"/>
        </a:gradFill>
        <a:effectLst/>
      </p:bgPr>
    </p:bg>
    <p:spTree>
      <p:nvGrpSpPr>
        <p:cNvPr id="1" name=""/>
        <p:cNvGrpSpPr/>
        <p:nvPr/>
      </p:nvGrpSpPr>
      <p:grpSpPr>
        <a:xfrm>
          <a:off x="0" y="0"/>
          <a:ext cx="0" cy="0"/>
          <a:chOff x="0" y="0"/>
          <a:chExt cx="0" cy="0"/>
        </a:xfrm>
      </p:grpSpPr>
      <p:pic>
        <p:nvPicPr>
          <p:cNvPr id="159764" name="Picture 20" descr="water drop"/>
          <p:cNvPicPr>
            <a:picLocks noChangeAspect="1" noChangeArrowheads="1"/>
          </p:cNvPicPr>
          <p:nvPr/>
        </p:nvPicPr>
        <p:blipFill>
          <a:blip r:embed="rId3" cstate="print">
            <a:lum bright="-30000"/>
          </a:blip>
          <a:srcRect t="3923" b="-6627"/>
          <a:stretch>
            <a:fillRect/>
          </a:stretch>
        </p:blipFill>
        <p:spPr bwMode="invGray">
          <a:xfrm>
            <a:off x="0" y="5135563"/>
            <a:ext cx="9144000" cy="1722437"/>
          </a:xfrm>
          <a:prstGeom prst="rect">
            <a:avLst/>
          </a:prstGeom>
          <a:noFill/>
        </p:spPr>
      </p:pic>
      <p:grpSp>
        <p:nvGrpSpPr>
          <p:cNvPr id="2" name="Group 2"/>
          <p:cNvGrpSpPr>
            <a:grpSpLocks/>
          </p:cNvGrpSpPr>
          <p:nvPr/>
        </p:nvGrpSpPr>
        <p:grpSpPr bwMode="auto">
          <a:xfrm>
            <a:off x="361950" y="333375"/>
            <a:ext cx="3371850" cy="577850"/>
            <a:chOff x="228" y="188"/>
            <a:chExt cx="2124" cy="364"/>
          </a:xfrm>
        </p:grpSpPr>
        <p:sp>
          <p:nvSpPr>
            <p:cNvPr id="159747" name="Rectangle 3"/>
            <p:cNvSpPr>
              <a:spLocks noChangeArrowheads="1"/>
            </p:cNvSpPr>
            <p:nvPr/>
          </p:nvSpPr>
          <p:spPr bwMode="black">
            <a:xfrm>
              <a:off x="552" y="188"/>
              <a:ext cx="1770" cy="192"/>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sz="2000" b="1">
                  <a:solidFill>
                    <a:srgbClr val="FFFFFF"/>
                  </a:solidFill>
                  <a:latin typeface="Bookman Old Style" pitchFamily="18" charset="0"/>
                </a:rPr>
                <a:t>Metropolitan Council</a:t>
              </a:r>
              <a:endParaRPr lang="en-US" sz="2000">
                <a:solidFill>
                  <a:srgbClr val="000000"/>
                </a:solidFill>
                <a:latin typeface="Times New Roman" pitchFamily="18" charset="0"/>
              </a:endParaRPr>
            </a:p>
          </p:txBody>
        </p:sp>
        <p:grpSp>
          <p:nvGrpSpPr>
            <p:cNvPr id="3" name="Group 4"/>
            <p:cNvGrpSpPr>
              <a:grpSpLocks/>
            </p:cNvGrpSpPr>
            <p:nvPr/>
          </p:nvGrpSpPr>
          <p:grpSpPr bwMode="auto">
            <a:xfrm>
              <a:off x="228" y="218"/>
              <a:ext cx="265" cy="295"/>
              <a:chOff x="3264" y="3600"/>
              <a:chExt cx="296" cy="315"/>
            </a:xfrm>
          </p:grpSpPr>
          <p:sp>
            <p:nvSpPr>
              <p:cNvPr id="159749" name="Freeform 5"/>
              <p:cNvSpPr>
                <a:spLocks/>
              </p:cNvSpPr>
              <p:nvPr/>
            </p:nvSpPr>
            <p:spPr bwMode="black">
              <a:xfrm>
                <a:off x="3264" y="3600"/>
                <a:ext cx="97" cy="102"/>
              </a:xfrm>
              <a:custGeom>
                <a:avLst/>
                <a:gdLst/>
                <a:ahLst/>
                <a:cxnLst>
                  <a:cxn ang="0">
                    <a:pos x="0" y="205"/>
                  </a:cxn>
                  <a:cxn ang="0">
                    <a:pos x="196" y="205"/>
                  </a:cxn>
                  <a:cxn ang="0">
                    <a:pos x="196" y="0"/>
                  </a:cxn>
                  <a:cxn ang="0">
                    <a:pos x="0" y="205"/>
                  </a:cxn>
                </a:cxnLst>
                <a:rect l="0" t="0" r="r" b="b"/>
                <a:pathLst>
                  <a:path w="196" h="205">
                    <a:moveTo>
                      <a:pt x="0" y="205"/>
                    </a:moveTo>
                    <a:lnTo>
                      <a:pt x="196" y="205"/>
                    </a:lnTo>
                    <a:lnTo>
                      <a:pt x="196" y="0"/>
                    </a:lnTo>
                    <a:lnTo>
                      <a:pt x="0" y="205"/>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0" name="Freeform 6"/>
              <p:cNvSpPr>
                <a:spLocks/>
              </p:cNvSpPr>
              <p:nvPr/>
            </p:nvSpPr>
            <p:spPr bwMode="black">
              <a:xfrm>
                <a:off x="3360" y="3600"/>
                <a:ext cx="99" cy="102"/>
              </a:xfrm>
              <a:custGeom>
                <a:avLst/>
                <a:gdLst/>
                <a:ahLst/>
                <a:cxnLst>
                  <a:cxn ang="0">
                    <a:pos x="0" y="205"/>
                  </a:cxn>
                  <a:cxn ang="0">
                    <a:pos x="199" y="205"/>
                  </a:cxn>
                  <a:cxn ang="0">
                    <a:pos x="199" y="0"/>
                  </a:cxn>
                  <a:cxn ang="0">
                    <a:pos x="0" y="205"/>
                  </a:cxn>
                </a:cxnLst>
                <a:rect l="0" t="0" r="r" b="b"/>
                <a:pathLst>
                  <a:path w="199" h="205">
                    <a:moveTo>
                      <a:pt x="0" y="205"/>
                    </a:moveTo>
                    <a:lnTo>
                      <a:pt x="199" y="205"/>
                    </a:lnTo>
                    <a:lnTo>
                      <a:pt x="199" y="0"/>
                    </a:lnTo>
                    <a:lnTo>
                      <a:pt x="0" y="205"/>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1" name="Freeform 7"/>
              <p:cNvSpPr>
                <a:spLocks/>
              </p:cNvSpPr>
              <p:nvPr/>
            </p:nvSpPr>
            <p:spPr bwMode="black">
              <a:xfrm>
                <a:off x="3461" y="3600"/>
                <a:ext cx="99" cy="102"/>
              </a:xfrm>
              <a:custGeom>
                <a:avLst/>
                <a:gdLst/>
                <a:ahLst/>
                <a:cxnLst>
                  <a:cxn ang="0">
                    <a:pos x="0" y="206"/>
                  </a:cxn>
                  <a:cxn ang="0">
                    <a:pos x="197" y="206"/>
                  </a:cxn>
                  <a:cxn ang="0">
                    <a:pos x="197" y="0"/>
                  </a:cxn>
                  <a:cxn ang="0">
                    <a:pos x="0" y="206"/>
                  </a:cxn>
                </a:cxnLst>
                <a:rect l="0" t="0" r="r" b="b"/>
                <a:pathLst>
                  <a:path w="197" h="206">
                    <a:moveTo>
                      <a:pt x="0" y="206"/>
                    </a:moveTo>
                    <a:lnTo>
                      <a:pt x="197" y="206"/>
                    </a:lnTo>
                    <a:lnTo>
                      <a:pt x="197" y="0"/>
                    </a:lnTo>
                    <a:lnTo>
                      <a:pt x="0" y="206"/>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2" name="Freeform 8"/>
              <p:cNvSpPr>
                <a:spLocks/>
              </p:cNvSpPr>
              <p:nvPr/>
            </p:nvSpPr>
            <p:spPr bwMode="black">
              <a:xfrm>
                <a:off x="3264" y="3710"/>
                <a:ext cx="97" cy="103"/>
              </a:xfrm>
              <a:custGeom>
                <a:avLst/>
                <a:gdLst/>
                <a:ahLst/>
                <a:cxnLst>
                  <a:cxn ang="0">
                    <a:pos x="0" y="206"/>
                  </a:cxn>
                  <a:cxn ang="0">
                    <a:pos x="196" y="206"/>
                  </a:cxn>
                  <a:cxn ang="0">
                    <a:pos x="196" y="0"/>
                  </a:cxn>
                  <a:cxn ang="0">
                    <a:pos x="0" y="206"/>
                  </a:cxn>
                </a:cxnLst>
                <a:rect l="0" t="0" r="r" b="b"/>
                <a:pathLst>
                  <a:path w="196" h="206">
                    <a:moveTo>
                      <a:pt x="0" y="206"/>
                    </a:moveTo>
                    <a:lnTo>
                      <a:pt x="196" y="206"/>
                    </a:lnTo>
                    <a:lnTo>
                      <a:pt x="196" y="0"/>
                    </a:lnTo>
                    <a:lnTo>
                      <a:pt x="0" y="206"/>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3" name="Freeform 9"/>
              <p:cNvSpPr>
                <a:spLocks/>
              </p:cNvSpPr>
              <p:nvPr/>
            </p:nvSpPr>
            <p:spPr bwMode="black">
              <a:xfrm>
                <a:off x="3360" y="3710"/>
                <a:ext cx="99" cy="103"/>
              </a:xfrm>
              <a:custGeom>
                <a:avLst/>
                <a:gdLst/>
                <a:ahLst/>
                <a:cxnLst>
                  <a:cxn ang="0">
                    <a:pos x="0" y="206"/>
                  </a:cxn>
                  <a:cxn ang="0">
                    <a:pos x="199" y="206"/>
                  </a:cxn>
                  <a:cxn ang="0">
                    <a:pos x="199" y="0"/>
                  </a:cxn>
                  <a:cxn ang="0">
                    <a:pos x="0" y="206"/>
                  </a:cxn>
                </a:cxnLst>
                <a:rect l="0" t="0" r="r" b="b"/>
                <a:pathLst>
                  <a:path w="199" h="206">
                    <a:moveTo>
                      <a:pt x="0" y="206"/>
                    </a:moveTo>
                    <a:lnTo>
                      <a:pt x="199" y="206"/>
                    </a:lnTo>
                    <a:lnTo>
                      <a:pt x="199" y="0"/>
                    </a:lnTo>
                    <a:lnTo>
                      <a:pt x="0" y="206"/>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4" name="Freeform 10"/>
              <p:cNvSpPr>
                <a:spLocks/>
              </p:cNvSpPr>
              <p:nvPr/>
            </p:nvSpPr>
            <p:spPr bwMode="black">
              <a:xfrm>
                <a:off x="3360" y="3813"/>
                <a:ext cx="99" cy="102"/>
              </a:xfrm>
              <a:custGeom>
                <a:avLst/>
                <a:gdLst/>
                <a:ahLst/>
                <a:cxnLst>
                  <a:cxn ang="0">
                    <a:pos x="0" y="205"/>
                  </a:cxn>
                  <a:cxn ang="0">
                    <a:pos x="199" y="205"/>
                  </a:cxn>
                  <a:cxn ang="0">
                    <a:pos x="199" y="0"/>
                  </a:cxn>
                  <a:cxn ang="0">
                    <a:pos x="0" y="205"/>
                  </a:cxn>
                </a:cxnLst>
                <a:rect l="0" t="0" r="r" b="b"/>
                <a:pathLst>
                  <a:path w="199" h="205">
                    <a:moveTo>
                      <a:pt x="0" y="205"/>
                    </a:moveTo>
                    <a:lnTo>
                      <a:pt x="199" y="205"/>
                    </a:lnTo>
                    <a:lnTo>
                      <a:pt x="199" y="0"/>
                    </a:lnTo>
                    <a:lnTo>
                      <a:pt x="0" y="205"/>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sp>
            <p:nvSpPr>
              <p:cNvPr id="159755" name="Freeform 11"/>
              <p:cNvSpPr>
                <a:spLocks/>
              </p:cNvSpPr>
              <p:nvPr/>
            </p:nvSpPr>
            <p:spPr bwMode="black">
              <a:xfrm>
                <a:off x="3459" y="3813"/>
                <a:ext cx="99" cy="102"/>
              </a:xfrm>
              <a:custGeom>
                <a:avLst/>
                <a:gdLst/>
                <a:ahLst/>
                <a:cxnLst>
                  <a:cxn ang="0">
                    <a:pos x="0" y="205"/>
                  </a:cxn>
                  <a:cxn ang="0">
                    <a:pos x="197" y="205"/>
                  </a:cxn>
                  <a:cxn ang="0">
                    <a:pos x="197" y="0"/>
                  </a:cxn>
                  <a:cxn ang="0">
                    <a:pos x="0" y="205"/>
                  </a:cxn>
                </a:cxnLst>
                <a:rect l="0" t="0" r="r" b="b"/>
                <a:pathLst>
                  <a:path w="197" h="205">
                    <a:moveTo>
                      <a:pt x="0" y="205"/>
                    </a:moveTo>
                    <a:lnTo>
                      <a:pt x="197" y="205"/>
                    </a:lnTo>
                    <a:lnTo>
                      <a:pt x="197" y="0"/>
                    </a:lnTo>
                    <a:lnTo>
                      <a:pt x="0" y="205"/>
                    </a:lnTo>
                    <a:close/>
                  </a:path>
                </a:pathLst>
              </a:custGeom>
              <a:solidFill>
                <a:srgbClr val="FFFFFF"/>
              </a:solidFill>
              <a:ln w="0">
                <a:solidFill>
                  <a:srgbClr val="FFFFFF"/>
                </a:solidFill>
                <a:prstDash val="solid"/>
                <a:round/>
                <a:headEnd/>
                <a:tailEnd/>
              </a:ln>
            </p:spPr>
            <p:txBody>
              <a:bodyPr/>
              <a:lstStyle/>
              <a:p>
                <a:pPr algn="ctr" eaLnBrk="0" fontAlgn="base" hangingPunct="0">
                  <a:spcBef>
                    <a:spcPct val="0"/>
                  </a:spcBef>
                  <a:spcAft>
                    <a:spcPct val="0"/>
                  </a:spcAft>
                </a:pPr>
                <a:endParaRPr lang="en-US" sz="2300" b="1">
                  <a:solidFill>
                    <a:srgbClr val="000000"/>
                  </a:solidFill>
                </a:endParaRPr>
              </a:p>
            </p:txBody>
          </p:sp>
        </p:grpSp>
        <p:sp>
          <p:nvSpPr>
            <p:cNvPr id="159756" name="Rectangle 12"/>
            <p:cNvSpPr>
              <a:spLocks noChangeArrowheads="1"/>
            </p:cNvSpPr>
            <p:nvPr/>
          </p:nvSpPr>
          <p:spPr bwMode="black">
            <a:xfrm>
              <a:off x="552" y="379"/>
              <a:ext cx="1800" cy="173"/>
            </a:xfrm>
            <a:prstGeom prst="rect">
              <a:avLst/>
            </a:prstGeom>
            <a:noFill/>
            <a:ln w="9525">
              <a:noFill/>
              <a:miter lim="800000"/>
              <a:headEnd/>
              <a:tailEnd/>
            </a:ln>
          </p:spPr>
          <p:txBody>
            <a:bodyPr wrap="none" lIns="0" tIns="0" rIns="0" bIns="0">
              <a:spAutoFit/>
            </a:bodyPr>
            <a:lstStyle/>
            <a:p>
              <a:pPr eaLnBrk="0" fontAlgn="base" hangingPunct="0">
                <a:spcBef>
                  <a:spcPct val="0"/>
                </a:spcBef>
                <a:spcAft>
                  <a:spcPct val="0"/>
                </a:spcAft>
              </a:pPr>
              <a:r>
                <a:rPr lang="en-US" b="1" i="1">
                  <a:solidFill>
                    <a:srgbClr val="FFFFFF"/>
                  </a:solidFill>
                  <a:latin typeface="Bookman Old Style" pitchFamily="18" charset="0"/>
                </a:rPr>
                <a:t>Environmental Services</a:t>
              </a:r>
              <a:endParaRPr lang="en-US" sz="2400">
                <a:solidFill>
                  <a:srgbClr val="000000"/>
                </a:solidFill>
                <a:latin typeface="Times New Roman" pitchFamily="18" charset="0"/>
              </a:endParaRPr>
            </a:p>
          </p:txBody>
        </p:sp>
      </p:grpSp>
      <p:sp>
        <p:nvSpPr>
          <p:cNvPr id="159831" name="Text Box 87"/>
          <p:cNvSpPr txBox="1">
            <a:spLocks noChangeArrowheads="1"/>
          </p:cNvSpPr>
          <p:nvPr/>
        </p:nvSpPr>
        <p:spPr bwMode="auto">
          <a:xfrm>
            <a:off x="6108700" y="6462713"/>
            <a:ext cx="2965450" cy="366712"/>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lang="en-US">
                <a:solidFill>
                  <a:srgbClr val="FFFFFF"/>
                </a:solidFill>
                <a:latin typeface="Arial Black" pitchFamily="34" charset="0"/>
              </a:rPr>
              <a:t>A Clean Water Agency</a:t>
            </a:r>
          </a:p>
        </p:txBody>
      </p:sp>
      <p:sp>
        <p:nvSpPr>
          <p:cNvPr id="159832" name="Text Box 88"/>
          <p:cNvSpPr txBox="1">
            <a:spLocks noChangeArrowheads="1"/>
          </p:cNvSpPr>
          <p:nvPr/>
        </p:nvSpPr>
        <p:spPr bwMode="auto">
          <a:xfrm>
            <a:off x="1207196" y="3124200"/>
            <a:ext cx="6883616" cy="923330"/>
          </a:xfrm>
          <a:prstGeom prst="rect">
            <a:avLst/>
          </a:prstGeom>
          <a:noFill/>
          <a:ln w="9525">
            <a:noFill/>
            <a:miter lim="800000"/>
            <a:headEnd/>
            <a:tailEnd/>
          </a:ln>
          <a:effectLst/>
        </p:spPr>
        <p:txBody>
          <a:bodyPr wrap="none">
            <a:spAutoFit/>
          </a:bodyPr>
          <a:lstStyle/>
          <a:p>
            <a:pPr algn="ctr" eaLnBrk="0" fontAlgn="base" hangingPunct="0">
              <a:spcBef>
                <a:spcPct val="20000"/>
              </a:spcBef>
              <a:spcAft>
                <a:spcPct val="0"/>
              </a:spcAft>
            </a:pPr>
            <a:r>
              <a:rPr lang="en-US" sz="2400" b="1" dirty="0" smtClean="0">
                <a:solidFill>
                  <a:srgbClr val="FFFFFF"/>
                </a:solidFill>
              </a:rPr>
              <a:t>Metropolitan Council Environment Committee</a:t>
            </a:r>
            <a:endParaRPr lang="en-US" sz="2400" b="1" dirty="0">
              <a:solidFill>
                <a:srgbClr val="FFFFFF"/>
              </a:solidFill>
            </a:endParaRPr>
          </a:p>
          <a:p>
            <a:pPr algn="ctr" eaLnBrk="0" fontAlgn="base" hangingPunct="0">
              <a:spcBef>
                <a:spcPct val="50000"/>
              </a:spcBef>
              <a:spcAft>
                <a:spcPct val="0"/>
              </a:spcAft>
            </a:pPr>
            <a:r>
              <a:rPr lang="en-US" sz="2000" b="1" dirty="0" smtClean="0">
                <a:solidFill>
                  <a:srgbClr val="FFFFFF"/>
                </a:solidFill>
              </a:rPr>
              <a:t>May 10, 2011</a:t>
            </a:r>
            <a:endParaRPr lang="en-US" sz="2000" b="1" dirty="0">
              <a:solidFill>
                <a:srgbClr val="FFFFFF"/>
              </a:solidFill>
            </a:endParaRPr>
          </a:p>
        </p:txBody>
      </p:sp>
      <p:sp>
        <p:nvSpPr>
          <p:cNvPr id="159833" name="Text Box 89"/>
          <p:cNvSpPr txBox="1">
            <a:spLocks noChangeArrowheads="1"/>
          </p:cNvSpPr>
          <p:nvPr/>
        </p:nvSpPr>
        <p:spPr bwMode="auto">
          <a:xfrm>
            <a:off x="282575" y="1295400"/>
            <a:ext cx="8556625" cy="1569660"/>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pPr>
            <a:r>
              <a:rPr lang="en-US" sz="4800" dirty="0" smtClean="0">
                <a:solidFill>
                  <a:srgbClr val="FFFF00"/>
                </a:solidFill>
                <a:latin typeface="Arial Black" pitchFamily="34" charset="0"/>
              </a:rPr>
              <a:t>Environmental Compliance</a:t>
            </a:r>
            <a:endParaRPr lang="en-US" sz="4800" dirty="0">
              <a:solidFill>
                <a:srgbClr val="FFFF00"/>
              </a:solidFill>
              <a:latin typeface="Arial Black" pitchFamily="34" charset="0"/>
            </a:endParaRPr>
          </a:p>
        </p:txBody>
      </p:sp>
      <p:sp>
        <p:nvSpPr>
          <p:cNvPr id="159834" name="Text Box 90"/>
          <p:cNvSpPr txBox="1">
            <a:spLocks noChangeArrowheads="1"/>
          </p:cNvSpPr>
          <p:nvPr/>
        </p:nvSpPr>
        <p:spPr bwMode="auto">
          <a:xfrm>
            <a:off x="228600" y="4498336"/>
            <a:ext cx="4513159" cy="683264"/>
          </a:xfrm>
          <a:prstGeom prst="rect">
            <a:avLst/>
          </a:prstGeom>
          <a:noFill/>
          <a:ln w="9525">
            <a:noFill/>
            <a:miter lim="800000"/>
            <a:headEnd/>
            <a:tailEnd/>
          </a:ln>
          <a:effectLst/>
        </p:spPr>
        <p:txBody>
          <a:bodyPr wrap="none">
            <a:spAutoFit/>
          </a:bodyPr>
          <a:lstStyle/>
          <a:p>
            <a:pPr algn="ctr" eaLnBrk="0" fontAlgn="base" hangingPunct="0">
              <a:spcBef>
                <a:spcPct val="40000"/>
              </a:spcBef>
              <a:spcAft>
                <a:spcPct val="0"/>
              </a:spcAft>
            </a:pPr>
            <a:r>
              <a:rPr lang="en-US" sz="1600" b="1" dirty="0" smtClean="0">
                <a:solidFill>
                  <a:srgbClr val="FFFF00"/>
                </a:solidFill>
              </a:rPr>
              <a:t>Keith Buttleman, Assistant General Manager</a:t>
            </a:r>
          </a:p>
          <a:p>
            <a:pPr algn="ctr" eaLnBrk="0" fontAlgn="base" hangingPunct="0">
              <a:spcBef>
                <a:spcPct val="40000"/>
              </a:spcBef>
              <a:spcAft>
                <a:spcPct val="0"/>
              </a:spcAft>
            </a:pPr>
            <a:r>
              <a:rPr lang="en-US" sz="1600" b="1" dirty="0" smtClean="0">
                <a:solidFill>
                  <a:srgbClr val="FFFF00"/>
                </a:solidFill>
              </a:rPr>
              <a:t>Environmental Quality Assurance</a:t>
            </a:r>
            <a:endParaRPr lang="en-US" sz="1600" b="1" dirty="0">
              <a:solidFill>
                <a:srgbClr val="FFFF00"/>
              </a:solidFill>
            </a:endParaRPr>
          </a:p>
        </p:txBody>
      </p:sp>
      <p:sp>
        <p:nvSpPr>
          <p:cNvPr id="18" name="Text Box 90"/>
          <p:cNvSpPr txBox="1">
            <a:spLocks noChangeArrowheads="1"/>
          </p:cNvSpPr>
          <p:nvPr/>
        </p:nvSpPr>
        <p:spPr bwMode="auto">
          <a:xfrm>
            <a:off x="6085778" y="4495800"/>
            <a:ext cx="2829622" cy="683264"/>
          </a:xfrm>
          <a:prstGeom prst="rect">
            <a:avLst/>
          </a:prstGeom>
          <a:noFill/>
          <a:ln w="9525">
            <a:noFill/>
            <a:miter lim="800000"/>
            <a:headEnd/>
            <a:tailEnd/>
          </a:ln>
          <a:effectLst/>
        </p:spPr>
        <p:txBody>
          <a:bodyPr wrap="none">
            <a:spAutoFit/>
          </a:bodyPr>
          <a:lstStyle/>
          <a:p>
            <a:pPr algn="ctr" eaLnBrk="0" fontAlgn="base" hangingPunct="0">
              <a:spcBef>
                <a:spcPct val="40000"/>
              </a:spcBef>
              <a:spcAft>
                <a:spcPct val="0"/>
              </a:spcAft>
            </a:pPr>
            <a:r>
              <a:rPr lang="en-US" sz="1600" b="1" dirty="0" smtClean="0">
                <a:solidFill>
                  <a:srgbClr val="FFFF00"/>
                </a:solidFill>
              </a:rPr>
              <a:t>Mary Gail Scott, Manager</a:t>
            </a:r>
          </a:p>
          <a:p>
            <a:pPr algn="ctr" eaLnBrk="0" fontAlgn="base" hangingPunct="0">
              <a:spcBef>
                <a:spcPct val="40000"/>
              </a:spcBef>
              <a:spcAft>
                <a:spcPct val="0"/>
              </a:spcAft>
            </a:pPr>
            <a:r>
              <a:rPr lang="en-US" sz="1600" b="1" dirty="0" smtClean="0">
                <a:solidFill>
                  <a:srgbClr val="FFFF00"/>
                </a:solidFill>
              </a:rPr>
              <a:t>Environmental Compliance</a:t>
            </a:r>
            <a:endParaRPr lang="en-US" sz="1600" b="1" dirty="0">
              <a:solidFill>
                <a:srgbClr val="FFFF0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Issues</a:t>
            </a:r>
            <a:endParaRPr lang="en-US" dirty="0"/>
          </a:p>
        </p:txBody>
      </p:sp>
      <p:sp>
        <p:nvSpPr>
          <p:cNvPr id="3" name="Content Placeholder 2"/>
          <p:cNvSpPr>
            <a:spLocks noGrp="1"/>
          </p:cNvSpPr>
          <p:nvPr>
            <p:ph idx="1"/>
          </p:nvPr>
        </p:nvSpPr>
        <p:spPr/>
        <p:txBody>
          <a:bodyPr>
            <a:normAutofit/>
          </a:bodyPr>
          <a:lstStyle/>
          <a:p>
            <a:pPr marL="573088" lvl="1" indent="-519113">
              <a:buFont typeface="Wingdings" pitchFamily="2" charset="2"/>
              <a:buChar char="n"/>
            </a:pPr>
            <a:r>
              <a:rPr lang="en-US" sz="3200" dirty="0" smtClean="0"/>
              <a:t>Total Maximum Daily Loads (TMDLs)</a:t>
            </a:r>
          </a:p>
          <a:p>
            <a:pPr lvl="1"/>
            <a:r>
              <a:rPr lang="en-US" dirty="0" smtClean="0"/>
              <a:t>Point v. Nonpoint</a:t>
            </a:r>
          </a:p>
          <a:p>
            <a:pPr lvl="1"/>
            <a:r>
              <a:rPr lang="en-US" dirty="0" smtClean="0"/>
              <a:t>Phosphorus</a:t>
            </a:r>
          </a:p>
          <a:p>
            <a:pPr lvl="1"/>
            <a:r>
              <a:rPr lang="en-US" dirty="0" smtClean="0"/>
              <a:t>Solids (TSS)</a:t>
            </a:r>
          </a:p>
          <a:p>
            <a:pPr lvl="1"/>
            <a:r>
              <a:rPr lang="en-US" dirty="0" smtClean="0"/>
              <a:t>Others</a:t>
            </a:r>
          </a:p>
          <a:p>
            <a:pPr lvl="1">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lvl="0"/>
            <a:r>
              <a:rPr lang="en-US" dirty="0" smtClean="0"/>
              <a:t>Foundation</a:t>
            </a:r>
          </a:p>
          <a:p>
            <a:pPr lvl="0"/>
            <a:r>
              <a:rPr lang="en-US" dirty="0" smtClean="0"/>
              <a:t>Legal Requirements</a:t>
            </a:r>
          </a:p>
          <a:p>
            <a:pPr lvl="0"/>
            <a:r>
              <a:rPr lang="en-US" dirty="0" smtClean="0"/>
              <a:t>Internal Systems</a:t>
            </a:r>
          </a:p>
          <a:p>
            <a:pPr lvl="0"/>
            <a:r>
              <a:rPr lang="en-US" dirty="0" smtClean="0"/>
              <a:t>Current Performance</a:t>
            </a:r>
          </a:p>
          <a:p>
            <a:r>
              <a:rPr lang="en-US" dirty="0" smtClean="0"/>
              <a:t>Challenges</a:t>
            </a:r>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Foundation</a:t>
            </a:r>
            <a:endParaRPr lang="en-US" sz="4400" dirty="0"/>
          </a:p>
        </p:txBody>
      </p:sp>
      <p:sp>
        <p:nvSpPr>
          <p:cNvPr id="3" name="Content Placeholder 2"/>
          <p:cNvSpPr>
            <a:spLocks noGrp="1"/>
          </p:cNvSpPr>
          <p:nvPr>
            <p:ph idx="1"/>
          </p:nvPr>
        </p:nvSpPr>
        <p:spPr/>
        <p:txBody>
          <a:bodyPr/>
          <a:lstStyle/>
          <a:p>
            <a:pPr marL="573088" indent="-573088"/>
            <a:r>
              <a:rPr lang="en-US" dirty="0" smtClean="0"/>
              <a:t>Commitment to quality</a:t>
            </a:r>
          </a:p>
          <a:p>
            <a:pPr marL="573088" indent="-573088"/>
            <a:r>
              <a:rPr lang="en-US" dirty="0" smtClean="0"/>
              <a:t>Public expectations</a:t>
            </a:r>
          </a:p>
          <a:p>
            <a:pPr marL="573088" indent="-573088"/>
            <a:r>
              <a:rPr lang="en-US" dirty="0" smtClean="0"/>
              <a:t>Legal requirements</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Legal Requirements</a:t>
            </a:r>
            <a:endParaRPr lang="en-US" sz="4400" dirty="0"/>
          </a:p>
        </p:txBody>
      </p:sp>
      <p:sp>
        <p:nvSpPr>
          <p:cNvPr id="3" name="Content Placeholder 2"/>
          <p:cNvSpPr>
            <a:spLocks noGrp="1"/>
          </p:cNvSpPr>
          <p:nvPr>
            <p:ph idx="1"/>
          </p:nvPr>
        </p:nvSpPr>
        <p:spPr/>
        <p:txBody>
          <a:bodyPr/>
          <a:lstStyle/>
          <a:p>
            <a:pPr marL="573088" indent="-573088"/>
            <a:r>
              <a:rPr lang="en-US" dirty="0" smtClean="0"/>
              <a:t>Federal and State laws and regulations</a:t>
            </a:r>
          </a:p>
          <a:p>
            <a:pPr marL="573088" indent="-573088"/>
            <a:r>
              <a:rPr lang="en-US" dirty="0" smtClean="0"/>
              <a:t>Permits</a:t>
            </a:r>
          </a:p>
          <a:p>
            <a:pPr marL="573088" indent="-573088"/>
            <a:r>
              <a:rPr lang="en-US" dirty="0" smtClean="0"/>
              <a:t>Other programs</a:t>
            </a: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Compliance Happens</a:t>
            </a:r>
            <a:endParaRPr lang="en-US" sz="3600" dirty="0"/>
          </a:p>
        </p:txBody>
      </p:sp>
      <p:sp>
        <p:nvSpPr>
          <p:cNvPr id="3" name="Content Placeholder 2"/>
          <p:cNvSpPr>
            <a:spLocks noGrp="1"/>
          </p:cNvSpPr>
          <p:nvPr>
            <p:ph idx="1"/>
          </p:nvPr>
        </p:nvSpPr>
        <p:spPr>
          <a:xfrm>
            <a:off x="139392" y="1676400"/>
            <a:ext cx="8915400" cy="5105400"/>
          </a:xfrm>
        </p:spPr>
        <p:txBody>
          <a:bodyPr/>
          <a:lstStyle/>
          <a:p>
            <a:pPr marL="573088" indent="-573088"/>
            <a:r>
              <a:rPr lang="en-US" dirty="0" smtClean="0"/>
              <a:t>Requires involvement by everyone</a:t>
            </a:r>
          </a:p>
          <a:p>
            <a:pPr marL="573088" indent="-573088"/>
            <a:r>
              <a:rPr lang="en-US" dirty="0" smtClean="0"/>
              <a:t>Role of Environmental Compliance section</a:t>
            </a:r>
          </a:p>
          <a:p>
            <a:pPr marL="1152526" lvl="1" indent="-573088"/>
            <a:r>
              <a:rPr lang="en-US" dirty="0" smtClean="0"/>
              <a:t>Track regulations</a:t>
            </a:r>
          </a:p>
          <a:p>
            <a:pPr marL="1152526" lvl="1" indent="-573088"/>
            <a:r>
              <a:rPr lang="en-US" dirty="0" smtClean="0"/>
              <a:t>Negotiate permit terms</a:t>
            </a:r>
          </a:p>
          <a:p>
            <a:pPr marL="1152526" lvl="1" indent="-573088"/>
            <a:r>
              <a:rPr lang="en-US" dirty="0" smtClean="0"/>
              <a:t>Ensure understanding</a:t>
            </a:r>
          </a:p>
          <a:p>
            <a:pPr marL="1152526" lvl="1" indent="-573088"/>
            <a:r>
              <a:rPr lang="en-US" dirty="0" smtClean="0"/>
              <a:t>Consult on issues</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Demonstrate Compliance</a:t>
            </a:r>
            <a:endParaRPr lang="en-US" dirty="0"/>
          </a:p>
        </p:txBody>
      </p:sp>
      <p:sp>
        <p:nvSpPr>
          <p:cNvPr id="3" name="Content Placeholder 2"/>
          <p:cNvSpPr>
            <a:spLocks noGrp="1"/>
          </p:cNvSpPr>
          <p:nvPr>
            <p:ph idx="1"/>
          </p:nvPr>
        </p:nvSpPr>
        <p:spPr/>
        <p:txBody>
          <a:bodyPr/>
          <a:lstStyle/>
          <a:p>
            <a:pPr marL="573088" indent="-573088"/>
            <a:r>
              <a:rPr lang="en-US" dirty="0" smtClean="0"/>
              <a:t>Collect and analyze water samples</a:t>
            </a:r>
            <a:endParaRPr lang="en-US" dirty="0"/>
          </a:p>
          <a:p>
            <a:pPr marL="573088" indent="-573088"/>
            <a:r>
              <a:rPr lang="en-US" dirty="0" smtClean="0"/>
              <a:t>Monitor air emissions</a:t>
            </a:r>
          </a:p>
          <a:p>
            <a:pPr marL="573088" indent="-573088"/>
            <a:r>
              <a:rPr lang="en-US" dirty="0" smtClean="0"/>
              <a:t>Other required reports</a:t>
            </a:r>
          </a:p>
          <a:p>
            <a:pPr marL="573088" indent="-573088"/>
            <a:r>
              <a:rPr lang="en-US" dirty="0" smtClean="0"/>
              <a:t>Internal audits</a:t>
            </a:r>
          </a:p>
          <a:p>
            <a:pPr marL="573088" indent="-573088"/>
            <a:r>
              <a:rPr lang="en-US" dirty="0" smtClean="0"/>
              <a:t>Public concerns</a:t>
            </a:r>
          </a:p>
          <a:p>
            <a:endParaRPr lang="en-US"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Doing?</a:t>
            </a:r>
            <a:endParaRPr lang="en-US" dirty="0"/>
          </a:p>
        </p:txBody>
      </p:sp>
      <p:sp>
        <p:nvSpPr>
          <p:cNvPr id="3" name="Content Placeholder 2"/>
          <p:cNvSpPr>
            <a:spLocks noGrp="1"/>
          </p:cNvSpPr>
          <p:nvPr>
            <p:ph idx="1"/>
          </p:nvPr>
        </p:nvSpPr>
        <p:spPr/>
        <p:txBody>
          <a:bodyPr/>
          <a:lstStyle/>
          <a:p>
            <a:pPr marL="573088" indent="-573088"/>
            <a:r>
              <a:rPr lang="en-US" dirty="0" smtClean="0"/>
              <a:t>97-99% removal of Biochemical Oxygen Demand (BOD)</a:t>
            </a:r>
          </a:p>
          <a:p>
            <a:pPr marL="573088" indent="-573088"/>
            <a:r>
              <a:rPr lang="en-US" dirty="0" smtClean="0"/>
              <a:t>97-99% removal of Total Suspended Solids (TSS)</a:t>
            </a:r>
          </a:p>
          <a:p>
            <a:pPr marL="573088" indent="-573088"/>
            <a:r>
              <a:rPr lang="en-US" dirty="0" smtClean="0"/>
              <a:t>Regularly do better than permit requirements</a:t>
            </a:r>
          </a:p>
          <a:p>
            <a:pPr marL="573088" indent="-573088"/>
            <a:r>
              <a:rPr lang="en-US" dirty="0" smtClean="0"/>
              <a:t>Metro’s incinerator efficiency among best in US</a:t>
            </a:r>
          </a:p>
          <a:p>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Doing?</a:t>
            </a:r>
            <a:endParaRPr lang="en-US" dirty="0"/>
          </a:p>
        </p:txBody>
      </p:sp>
      <p:sp>
        <p:nvSpPr>
          <p:cNvPr id="3" name="Content Placeholder 2"/>
          <p:cNvSpPr>
            <a:spLocks noGrp="1"/>
          </p:cNvSpPr>
          <p:nvPr>
            <p:ph idx="1"/>
          </p:nvPr>
        </p:nvSpPr>
        <p:spPr/>
        <p:txBody>
          <a:bodyPr>
            <a:normAutofit lnSpcReduction="10000"/>
          </a:bodyPr>
          <a:lstStyle/>
          <a:p>
            <a:pPr marL="573088" indent="-573088"/>
            <a:r>
              <a:rPr lang="en-US" dirty="0" smtClean="0"/>
              <a:t>All facilities:  Perfect compliance with effluent limitations for 51 months</a:t>
            </a:r>
          </a:p>
          <a:p>
            <a:pPr marL="573088" indent="-573088"/>
            <a:r>
              <a:rPr lang="en-US" dirty="0" smtClean="0"/>
              <a:t>Individual plants:</a:t>
            </a:r>
          </a:p>
          <a:p>
            <a:pPr marL="573088" lvl="1" indent="0">
              <a:buFont typeface="Arial" pitchFamily="34" charset="0"/>
              <a:buChar char="–"/>
              <a:tabLst>
                <a:tab pos="968375" algn="l"/>
                <a:tab pos="7942263" algn="r"/>
              </a:tabLst>
            </a:pPr>
            <a:r>
              <a:rPr lang="en-US" dirty="0" smtClean="0"/>
              <a:t>	Hastings	20 years</a:t>
            </a:r>
          </a:p>
          <a:p>
            <a:pPr marL="573088" lvl="1" indent="0">
              <a:buFont typeface="Arial" pitchFamily="34" charset="0"/>
              <a:buChar char="–"/>
              <a:tabLst>
                <a:tab pos="968375" algn="l"/>
                <a:tab pos="7942263" algn="r"/>
              </a:tabLst>
            </a:pPr>
            <a:r>
              <a:rPr lang="en-US" dirty="0" smtClean="0"/>
              <a:t>	St. Croix Valley	19 years</a:t>
            </a:r>
          </a:p>
          <a:p>
            <a:pPr marL="573088" lvl="1" indent="0">
              <a:buFont typeface="Arial" pitchFamily="34" charset="0"/>
              <a:buChar char="–"/>
              <a:tabLst>
                <a:tab pos="968375" algn="l"/>
                <a:tab pos="7942263" algn="r"/>
              </a:tabLst>
            </a:pPr>
            <a:r>
              <a:rPr lang="en-US" dirty="0" smtClean="0"/>
              <a:t>	Seneca	10 years</a:t>
            </a:r>
          </a:p>
          <a:p>
            <a:pPr marL="573088" lvl="1" indent="0">
              <a:buFont typeface="Arial" pitchFamily="34" charset="0"/>
              <a:buChar char="–"/>
              <a:tabLst>
                <a:tab pos="968375" algn="l"/>
                <a:tab pos="7942263" algn="r"/>
              </a:tabLst>
            </a:pPr>
            <a:r>
              <a:rPr lang="en-US" dirty="0" smtClean="0"/>
              <a:t>	Blue Lake	5 years</a:t>
            </a:r>
          </a:p>
          <a:p>
            <a:pPr marL="573088" lvl="1" indent="0">
              <a:buFont typeface="Arial" pitchFamily="34" charset="0"/>
              <a:buChar char="–"/>
              <a:tabLst>
                <a:tab pos="968375" algn="l"/>
                <a:tab pos="7942263" algn="r"/>
              </a:tabLst>
            </a:pPr>
            <a:r>
              <a:rPr lang="en-US" dirty="0" smtClean="0"/>
              <a:t>	Eagles Point	5 years</a:t>
            </a:r>
          </a:p>
          <a:p>
            <a:pPr marL="573088" lvl="1" indent="0">
              <a:buFont typeface="Arial" pitchFamily="34" charset="0"/>
              <a:buChar char="–"/>
              <a:tabLst>
                <a:tab pos="968375" algn="l"/>
                <a:tab pos="7942263" algn="r"/>
              </a:tabLst>
            </a:pPr>
            <a:r>
              <a:rPr lang="en-US" dirty="0" smtClean="0"/>
              <a:t>	Empire	4+ years</a:t>
            </a:r>
          </a:p>
          <a:p>
            <a:pPr marL="573088" lvl="1" indent="0">
              <a:buFont typeface="Arial" pitchFamily="34" charset="0"/>
              <a:buChar char="–"/>
              <a:tabLst>
                <a:tab pos="968375" algn="l"/>
                <a:tab pos="7942263" algn="r"/>
              </a:tabLst>
            </a:pPr>
            <a:r>
              <a:rPr lang="en-US" dirty="0" smtClean="0"/>
              <a:t>	Metro	4+ years</a:t>
            </a:r>
          </a:p>
          <a:p>
            <a:pPr lvl="1">
              <a:buNone/>
            </a:pP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Permit Reissuance Issues</a:t>
            </a:r>
            <a:endParaRPr lang="en-US" sz="3600" dirty="0"/>
          </a:p>
        </p:txBody>
      </p:sp>
      <p:sp>
        <p:nvSpPr>
          <p:cNvPr id="3" name="Content Placeholder 2"/>
          <p:cNvSpPr>
            <a:spLocks noGrp="1"/>
          </p:cNvSpPr>
          <p:nvPr>
            <p:ph idx="1"/>
          </p:nvPr>
        </p:nvSpPr>
        <p:spPr/>
        <p:txBody>
          <a:bodyPr/>
          <a:lstStyle/>
          <a:p>
            <a:pPr marL="573088" indent="-573088"/>
            <a:r>
              <a:rPr lang="en-US" dirty="0" smtClean="0"/>
              <a:t>Phosphorus</a:t>
            </a:r>
          </a:p>
          <a:p>
            <a:pPr marL="573088" indent="-573088"/>
            <a:r>
              <a:rPr lang="en-US" dirty="0" smtClean="0"/>
              <a:t>PFOS</a:t>
            </a:r>
          </a:p>
          <a:p>
            <a:pPr marL="573088" indent="-573088"/>
            <a:r>
              <a:rPr lang="en-US" dirty="0" smtClean="0"/>
              <a:t>Nitrogen</a:t>
            </a:r>
          </a:p>
          <a:p>
            <a:pPr marL="573088" indent="-573088"/>
            <a:r>
              <a:rPr lang="en-US" dirty="0" smtClean="0"/>
              <a:t>Overflows in remaining combined local sewers</a:t>
            </a:r>
          </a:p>
          <a:p>
            <a:pPr marL="573088" indent="-573088"/>
            <a:r>
              <a:rPr lang="en-US" dirty="0" smtClean="0"/>
              <a:t>Seneca air emissions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Issues</a:t>
            </a:r>
            <a:endParaRPr lang="en-US" dirty="0"/>
          </a:p>
        </p:txBody>
      </p:sp>
      <p:sp>
        <p:nvSpPr>
          <p:cNvPr id="3" name="Content Placeholder 2"/>
          <p:cNvSpPr>
            <a:spLocks noGrp="1"/>
          </p:cNvSpPr>
          <p:nvPr>
            <p:ph idx="1"/>
          </p:nvPr>
        </p:nvSpPr>
        <p:spPr/>
        <p:txBody>
          <a:bodyPr>
            <a:normAutofit/>
          </a:bodyPr>
          <a:lstStyle/>
          <a:p>
            <a:pPr marL="573088" indent="-573088"/>
            <a:r>
              <a:rPr lang="en-US" dirty="0" smtClean="0"/>
              <a:t>Contaminants of emerging concern</a:t>
            </a:r>
          </a:p>
          <a:p>
            <a:pPr lvl="1">
              <a:buFont typeface="Arial" pitchFamily="34" charset="0"/>
              <a:buChar char="―"/>
            </a:pPr>
            <a:r>
              <a:rPr lang="en-US" dirty="0" smtClean="0"/>
              <a:t>Endocrine disruptors</a:t>
            </a:r>
          </a:p>
          <a:p>
            <a:pPr lvl="1">
              <a:buFont typeface="Arial" pitchFamily="34" charset="0"/>
              <a:buChar char="―"/>
            </a:pPr>
            <a:r>
              <a:rPr lang="en-US" dirty="0" smtClean="0"/>
              <a:t>Personal care products</a:t>
            </a:r>
          </a:p>
          <a:p>
            <a:pPr lvl="1">
              <a:buFont typeface="Arial" pitchFamily="34" charset="0"/>
              <a:buChar char="―"/>
            </a:pPr>
            <a:r>
              <a:rPr lang="en-US" dirty="0" smtClean="0"/>
              <a:t>Pharmaceuticals</a:t>
            </a:r>
          </a:p>
          <a:p>
            <a:pPr marL="573088" lvl="1" indent="-519113">
              <a:buNone/>
            </a:pPr>
            <a:endParaRPr lang="en-US" dirty="0" smtClean="0"/>
          </a:p>
          <a:p>
            <a:pPr lvl="1">
              <a:buNone/>
            </a:pPr>
            <a:endParaRPr lang="en-US"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042611 EC Presentatio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s>
            <a:gs pos="50000">
              <a:srgbClr val="CCECFF"/>
            </a:gs>
            <a:gs pos="100000">
              <a:schemeClr val="accent2"/>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3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2"/>
            </a:gs>
            <a:gs pos="50000">
              <a:srgbClr val="CCECFF"/>
            </a:gs>
            <a:gs pos="100000">
              <a:schemeClr val="accent2"/>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3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s>
            <a:gs pos="50000">
              <a:srgbClr val="CCECFF"/>
            </a:gs>
            <a:gs pos="100000">
              <a:schemeClr val="accent2"/>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3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2"/>
            </a:gs>
            <a:gs pos="50000">
              <a:srgbClr val="CCECFF"/>
            </a:gs>
            <a:gs pos="100000">
              <a:schemeClr val="accent2"/>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3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042611 EC Presentation</Template>
  <TotalTime>358</TotalTime>
  <Words>2135</Words>
  <Application>Microsoft Office PowerPoint</Application>
  <PresentationFormat>On-screen Show (4:3)</PresentationFormat>
  <Paragraphs>191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042611 EC Presentation</vt:lpstr>
      <vt:lpstr>Default Design</vt:lpstr>
      <vt:lpstr>Slide 1</vt:lpstr>
      <vt:lpstr>Foundation</vt:lpstr>
      <vt:lpstr>Legal Requirements</vt:lpstr>
      <vt:lpstr>How Compliance Happens</vt:lpstr>
      <vt:lpstr>Demonstrate Compliance</vt:lpstr>
      <vt:lpstr>How Are We Doing?</vt:lpstr>
      <vt:lpstr>How Are We Doing?</vt:lpstr>
      <vt:lpstr>Permit Reissuance Issues</vt:lpstr>
      <vt:lpstr>Future Issues</vt:lpstr>
      <vt:lpstr>Future Issues</vt:lpstr>
      <vt:lpstr>Summary</vt:lpstr>
    </vt:vector>
  </TitlesOfParts>
  <Company>Metropolitan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Compliance</dc:title>
  <dc:creator>buttlekj</dc:creator>
  <cp:lastModifiedBy>schultpl</cp:lastModifiedBy>
  <cp:revision>35</cp:revision>
  <dcterms:created xsi:type="dcterms:W3CDTF">2011-04-29T18:29:50Z</dcterms:created>
  <dcterms:modified xsi:type="dcterms:W3CDTF">2011-05-09T18:32:25Z</dcterms:modified>
</cp:coreProperties>
</file>