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277" r:id="rId4"/>
    <p:sldId id="276" r:id="rId5"/>
    <p:sldId id="275" r:id="rId6"/>
    <p:sldId id="274" r:id="rId7"/>
    <p:sldId id="273" r:id="rId8"/>
    <p:sldId id="280" r:id="rId9"/>
    <p:sldId id="272" r:id="rId10"/>
    <p:sldId id="271" r:id="rId11"/>
    <p:sldId id="279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03826-B5A9-4C9B-AE4C-461182F39D84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2458C-742C-4F53-8898-24EC2B3126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2103A-FE78-4172-9B64-E4525D1311AB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A4A41-2EB3-4887-B97A-946935F27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MCES DBE goals were 11.5% WBE and 3.5% MBE. Prior</a:t>
            </a:r>
            <a:r>
              <a:rPr lang="en-US" baseline="0" dirty="0" smtClean="0"/>
              <a:t> goals were set by PFA and were for entire state. Not narrowly tailored to Met Council region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Faith Efforts are established in 49 CFR Part 26.53 (DOT)</a:t>
            </a:r>
            <a:r>
              <a:rPr lang="en-US" baseline="0" dirty="0" smtClean="0"/>
              <a:t> and 40 CFR Part 33.301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Bids &amp; Proposals that</a:t>
            </a:r>
            <a:r>
              <a:rPr lang="en-US" baseline="0" dirty="0" smtClean="0"/>
              <a:t> meet the DBE goal 17.8% - 12.2% WBE &amp; 5.6% MBE</a:t>
            </a:r>
          </a:p>
          <a:p>
            <a:r>
              <a:rPr lang="en-US" baseline="0" dirty="0" smtClean="0"/>
              <a:t> Bids &amp; Proposals that meet the GFE 9.4%  - 8.2% WBE </a:t>
            </a:r>
            <a:r>
              <a:rPr lang="en-US" baseline="0" smtClean="0"/>
              <a:t>&amp;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6 contracts that met goals – WBE</a:t>
            </a:r>
            <a:r>
              <a:rPr lang="en-US" baseline="0" dirty="0" smtClean="0"/>
              <a:t> 13.2% / MBE 4.3% time of bid.  WBE 13.1% / MBE 5.2% at close</a:t>
            </a:r>
          </a:p>
          <a:p>
            <a:r>
              <a:rPr lang="en-US" baseline="0" dirty="0" smtClean="0"/>
              <a:t> 6 contracts that used GFE – WBE 6.0% / MBE 1.1% time of bid.  WBE 7.2% / MBE 3.7% at close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8B26C-8AF3-4ECC-BA24-C75EB7E350EC}" type="datetime1">
              <a:rPr lang="en-US" smtClean="0"/>
              <a:pPr/>
              <a:t>4/21/2011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E5A66-C792-4BA7-B862-889B7499091B}" type="datetime1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440F4-66F5-4615-8F5E-66DFF67C3860}" type="datetime1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1C571-2AAB-4B1F-A71E-5D404430885D}" type="datetime1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5A9985-A51F-4439-B1DA-F7EFE2338DAC}" type="datetime1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8ECE5F-6D04-4194-908F-C63238625DF3}" type="datetime1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59988-2669-48F1-B862-573F6D68A723}" type="datetime1">
              <a:rPr lang="en-US" smtClean="0"/>
              <a:pPr/>
              <a:t>4/21/2011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731D1-8C12-4A0B-8725-C03EBF59D8A8}" type="datetime1">
              <a:rPr lang="en-US" smtClean="0"/>
              <a:pPr/>
              <a:t>4/21/2011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64474-2424-46EC-B137-7EA687A9D797}" type="datetime1">
              <a:rPr lang="en-US" smtClean="0"/>
              <a:pPr/>
              <a:t>4/21/2011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2B669-EDD6-4B4B-8051-97AE64EDEF2D}" type="datetime1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F5980-C813-401A-AEAD-C0F0AF2837E7}" type="datetime1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D8D238-F9FF-49FA-B770-1A4254E11F24}" type="datetime1">
              <a:rPr lang="en-US" smtClean="0"/>
              <a:pPr/>
              <a:t>4/21/2011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0"/>
            <a:ext cx="7406640" cy="1066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DBE Achievement – Met Council PFA funded projects: 2006-2011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B9A5-EEA7-47AA-A9BF-E1F2FDE98D3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1905000"/>
            <a:ext cx="7315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000" dirty="0" smtClean="0"/>
              <a:t>Met </a:t>
            </a:r>
            <a:r>
              <a:rPr lang="en-US" sz="2000" dirty="0" smtClean="0"/>
              <a:t>Council Environmental Services (MCES) receives EPA financial assistance agreements through the Minnesota Public Facilities Authority (PFA) for professional / technical and construction projects</a:t>
            </a:r>
          </a:p>
          <a:p>
            <a:endParaRPr lang="en-US" sz="2000" dirty="0" smtClean="0"/>
          </a:p>
          <a:p>
            <a:pPr marL="115888" indent="-115888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000" dirty="0" smtClean="0"/>
              <a:t>As </a:t>
            </a:r>
            <a:r>
              <a:rPr lang="en-US" sz="2000" dirty="0" smtClean="0"/>
              <a:t>the recipient of these funds MCES is required to follow EPA’s Disadvantaged Business Enterprise (DBE) program</a:t>
            </a:r>
          </a:p>
          <a:p>
            <a:endParaRPr lang="en-US" sz="2000" dirty="0" smtClean="0"/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The Met Council’s Office of Diversity and Equal Opportunity (ODEO) is responsible for: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Setting </a:t>
            </a:r>
            <a:r>
              <a:rPr lang="en-US" sz="2000" dirty="0" smtClean="0"/>
              <a:t>Met Council’s DBE Goals</a:t>
            </a:r>
          </a:p>
          <a:p>
            <a:pPr marL="573088" lvl="1" indent="-115888">
              <a:buFont typeface="Arial" pitchFamily="34" charset="0"/>
              <a:buChar char="•"/>
            </a:pPr>
            <a:r>
              <a:rPr lang="en-US" sz="2000" dirty="0" smtClean="0"/>
              <a:t>Evaluating </a:t>
            </a:r>
            <a:r>
              <a:rPr lang="en-US" sz="2000" dirty="0" smtClean="0"/>
              <a:t>bids/proposals on MCES contracts that have goals</a:t>
            </a:r>
          </a:p>
          <a:p>
            <a:pPr marL="573088" lvl="1" indent="-115888">
              <a:buFont typeface="Arial" pitchFamily="34" charset="0"/>
              <a:buChar char="•"/>
            </a:pPr>
            <a:r>
              <a:rPr lang="en-US" sz="2000" dirty="0" smtClean="0"/>
              <a:t>Monitor </a:t>
            </a:r>
            <a:r>
              <a:rPr lang="en-US" sz="2000" dirty="0" smtClean="0"/>
              <a:t>DBE program compliance through lifetime of contract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1295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Background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0"/>
            <a:ext cx="7406640" cy="1066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DBE Achievement – Met Council PFA funded projects: 2006-2011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B9A5-EEA7-47AA-A9BF-E1F2FDE98D3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19050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ODEO </a:t>
            </a:r>
            <a:r>
              <a:rPr lang="en-US" sz="2000" dirty="0" smtClean="0"/>
              <a:t>and MCES Technical Services Department working together to better understand DBE market and plan projects appropriately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ODEO </a:t>
            </a:r>
            <a:r>
              <a:rPr lang="en-US" sz="2000" dirty="0" smtClean="0"/>
              <a:t>working with DBE community to increase bidding on MCES projects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ODEO </a:t>
            </a:r>
            <a:r>
              <a:rPr lang="en-US" sz="2000" dirty="0" smtClean="0"/>
              <a:t>and MCES working with Bidders / Proposers to better understand DBE program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Since </a:t>
            </a:r>
            <a:r>
              <a:rPr lang="en-US" sz="2000" dirty="0" smtClean="0"/>
              <a:t>2009, percentage of bids / proposals that meet the goals at time of bid have increased to 65% (2006-08 – 52%)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1295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Improving MCES DBE Program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0"/>
            <a:ext cx="7406640" cy="1066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DBE Achievement – Met Council PFA funded projects: 2006-2011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B9A5-EEA7-47AA-A9BF-E1F2FDE98D3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1828800"/>
            <a:ext cx="6248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Wanda Kirkpatrick</a:t>
            </a:r>
          </a:p>
          <a:p>
            <a:r>
              <a:rPr lang="en-US" dirty="0" smtClean="0"/>
              <a:t>Director of Diversity and Equal Opportunity </a:t>
            </a:r>
          </a:p>
          <a:p>
            <a:r>
              <a:rPr lang="en-US" dirty="0" smtClean="0"/>
              <a:t>Metropolitan Council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/>
              <a:t>Questions &amp; Comments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0"/>
            <a:ext cx="7406640" cy="1066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DBE Achievement – Met Council PFA funded projects: 2006-2011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B9A5-EEA7-47AA-A9BF-E1F2FDE98D3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19050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Is </a:t>
            </a:r>
            <a:r>
              <a:rPr lang="en-US" sz="2000" dirty="0" smtClean="0"/>
              <a:t>not a quota or set-aside</a:t>
            </a:r>
          </a:p>
          <a:p>
            <a:endParaRPr lang="en-US" sz="2000" dirty="0" smtClean="0"/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Requires </a:t>
            </a:r>
            <a:r>
              <a:rPr lang="en-US" sz="2000" dirty="0" smtClean="0"/>
              <a:t>the contractor to break up or “de-bundle” contracts into small subcontracts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Requires </a:t>
            </a:r>
            <a:r>
              <a:rPr lang="en-US" sz="2000" dirty="0" smtClean="0"/>
              <a:t>prime to solicit bid/proposals from DBE firms</a:t>
            </a:r>
          </a:p>
          <a:p>
            <a:endParaRPr lang="en-US" sz="2000" dirty="0" smtClean="0"/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DBE </a:t>
            </a:r>
            <a:r>
              <a:rPr lang="en-US" sz="2000" dirty="0" smtClean="0"/>
              <a:t>firms are certified through the Minnesota Unified Certification Program (MnUCP) – approximately 600 DBEs</a:t>
            </a:r>
          </a:p>
          <a:p>
            <a:endParaRPr lang="en-US" sz="2000" dirty="0" smtClean="0"/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DBE </a:t>
            </a:r>
            <a:r>
              <a:rPr lang="en-US" sz="2000" dirty="0" smtClean="0"/>
              <a:t>Goal is further separated into Women Business Enterprise goal (WBE) and Minority Business goal (MBE)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1295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EPA DBE Program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0"/>
            <a:ext cx="7406640" cy="1066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DBE Achievement – Met Council PFA funded projects: 2006-2011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B9A5-EEA7-47AA-A9BF-E1F2FDE98D3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19050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MCES </a:t>
            </a:r>
            <a:r>
              <a:rPr lang="en-US" sz="2000" dirty="0" smtClean="0"/>
              <a:t>DBE program changed from WBE/MBE program to DBE program in 2009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In July 2009 EPA approved MCES DBE program to:</a:t>
            </a:r>
          </a:p>
          <a:p>
            <a:pPr marL="573088" lvl="1" indent="-115888">
              <a:buFont typeface="Arial" pitchFamily="34" charset="0"/>
              <a:buChar char="•"/>
            </a:pPr>
            <a:r>
              <a:rPr lang="en-US" sz="2000" dirty="0" smtClean="0"/>
              <a:t>Adopt </a:t>
            </a:r>
            <a:r>
              <a:rPr lang="en-US" sz="2000" dirty="0" smtClean="0"/>
              <a:t>USDOT DBE guidelines – provides a unified program for our vendors </a:t>
            </a:r>
          </a:p>
          <a:p>
            <a:pPr lvl="1"/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Set own DBE Goals for agency </a:t>
            </a:r>
          </a:p>
          <a:p>
            <a:endParaRPr lang="en-US" sz="2000" dirty="0" smtClean="0"/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In </a:t>
            </a:r>
            <a:r>
              <a:rPr lang="en-US" sz="2000" dirty="0" smtClean="0"/>
              <a:t>July 2010, MCES set new DBE goals 10% WBE and               5% MBE – effective through 2013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1295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MCES DBE Program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0"/>
            <a:ext cx="7406640" cy="1066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DBE Achievement – Met Council PFA funded projects: 2006-2011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B9A5-EEA7-47AA-A9BF-E1F2FDE98D3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19050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 smtClean="0"/>
              <a:t>low Bidder / Proposer for MCES contracts with goals pass the DBE evaluation by either: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627063" lvl="1" indent="-169863">
              <a:buFont typeface="Arial" pitchFamily="34" charset="0"/>
              <a:buChar char="•"/>
              <a:tabLst>
                <a:tab pos="627063" algn="l"/>
              </a:tabLst>
            </a:pPr>
            <a:r>
              <a:rPr lang="en-US" sz="2000" dirty="0" smtClean="0"/>
              <a:t>Committing </a:t>
            </a:r>
            <a:r>
              <a:rPr lang="en-US" sz="2000" dirty="0" smtClean="0"/>
              <a:t>to meet the DBE goals (10% and 5%) by identifying DBEs and contract amounts at time of bid</a:t>
            </a:r>
          </a:p>
          <a:p>
            <a:pPr lvl="1"/>
            <a:endParaRPr lang="en-US" sz="2000" dirty="0" smtClean="0"/>
          </a:p>
          <a:p>
            <a:pPr lvl="6"/>
            <a:r>
              <a:rPr lang="en-US" sz="2000" dirty="0" smtClean="0"/>
              <a:t>  Or</a:t>
            </a:r>
          </a:p>
          <a:p>
            <a:pPr lvl="6"/>
            <a:endParaRPr lang="en-US" sz="2000" dirty="0" smtClean="0"/>
          </a:p>
          <a:p>
            <a:pPr marL="627063" lvl="1" indent="-169863">
              <a:buFont typeface="Arial" pitchFamily="34" charset="0"/>
              <a:buChar char="•"/>
            </a:pPr>
            <a:r>
              <a:rPr lang="en-US" sz="2000" dirty="0" smtClean="0"/>
              <a:t>Demonstrating </a:t>
            </a:r>
            <a:r>
              <a:rPr lang="en-US" sz="2000" dirty="0" smtClean="0"/>
              <a:t>that they have performed “Good Faith Efforts” in attempting to find DBEs to meet the goal</a:t>
            </a:r>
          </a:p>
          <a:p>
            <a:pPr lvl="1">
              <a:buFont typeface="Arial" pitchFamily="34" charset="0"/>
              <a:buChar char="•"/>
            </a:pPr>
            <a:endParaRPr lang="en-US" sz="2000" dirty="0"/>
          </a:p>
          <a:p>
            <a:pPr lvl="1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1295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MCES DBE Program cont.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0"/>
            <a:ext cx="7406640" cy="1066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DBE Achievement – Met Council PFA funded projects: 2006-2011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B9A5-EEA7-47AA-A9BF-E1F2FDE98D3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1905000"/>
            <a:ext cx="7315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ODEO </a:t>
            </a:r>
            <a:r>
              <a:rPr lang="en-US" sz="2000" dirty="0" smtClean="0"/>
              <a:t>assigned DBE goals on </a:t>
            </a:r>
            <a:r>
              <a:rPr lang="en-US" sz="2400" b="1" dirty="0" smtClean="0"/>
              <a:t>32</a:t>
            </a:r>
            <a:r>
              <a:rPr lang="en-US" sz="2000" dirty="0" smtClean="0"/>
              <a:t> MCES contracts from  April 2006 – April 2011</a:t>
            </a:r>
          </a:p>
          <a:p>
            <a:pPr algn="ctr"/>
            <a:r>
              <a:rPr lang="en-US" sz="2000" u="sng" dirty="0" smtClean="0"/>
              <a:t>Type of contracts</a:t>
            </a:r>
          </a:p>
          <a:p>
            <a:pPr algn="ctr"/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14 contracts were professional / technical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18 contracts were construction</a:t>
            </a:r>
          </a:p>
          <a:p>
            <a:endParaRPr lang="en-US" sz="2000" dirty="0" smtClean="0"/>
          </a:p>
          <a:p>
            <a:pPr algn="ctr"/>
            <a:r>
              <a:rPr lang="en-US" sz="2000" u="sng" dirty="0" smtClean="0"/>
              <a:t>Status of contracts</a:t>
            </a:r>
          </a:p>
          <a:p>
            <a:pPr algn="ctr"/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12 completed / discontinued  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20 active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1295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DBE Achievement on MCES Contracts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0"/>
            <a:ext cx="7406640" cy="1066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DBE Achievement – Met Council PFA funded projects: 2006-2011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B9A5-EEA7-47AA-A9BF-E1F2FDE98D3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19050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ODEO </a:t>
            </a:r>
            <a:r>
              <a:rPr lang="en-US" sz="2000" dirty="0" smtClean="0"/>
              <a:t>has passed the bidder / proposer in the 32 contract based on: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Meeting the DBE goals – 18 contracts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Meeting the Good Faith Efforts – 14 contracts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169863" indent="-169863">
              <a:buFont typeface="Arial" pitchFamily="34" charset="0"/>
              <a:buChar char="•"/>
              <a:tabLst>
                <a:tab pos="169863" algn="l"/>
              </a:tabLst>
            </a:pPr>
            <a:r>
              <a:rPr lang="en-US" sz="2000" dirty="0" smtClean="0"/>
              <a:t>Bidders </a:t>
            </a:r>
            <a:r>
              <a:rPr lang="en-US" sz="2000" dirty="0" smtClean="0"/>
              <a:t>/ Proposers who passed by meeting the goal averaged 17.8% DBE commitment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Bidders </a:t>
            </a:r>
            <a:r>
              <a:rPr lang="en-US" sz="2000" dirty="0" smtClean="0"/>
              <a:t>/ Proposers who passed by Good Faith Efforts averaged 9.4% DBE commitment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1295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DBE Achievement on MCES Contracts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0"/>
            <a:ext cx="7406640" cy="1066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DBE Achievement – Met Council PFA funded projects: 2006-2011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B9A5-EEA7-47AA-A9BF-E1F2FDE98D3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1752600"/>
            <a:ext cx="7315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For </a:t>
            </a:r>
            <a:r>
              <a:rPr lang="en-US" sz="2000" dirty="0" smtClean="0"/>
              <a:t>Bidders / Proposers who passed DBE evaluation on Good Faith Efforts must provide documentation showing they: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 De-bundled contract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 Advertised subcontracting opportunities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 Solicited quotes from DBEs</a:t>
            </a:r>
          </a:p>
          <a:p>
            <a:pPr marL="1147763" lvl="2" indent="-233363">
              <a:buFont typeface="Arial" pitchFamily="34" charset="0"/>
              <a:buChar char="•"/>
              <a:tabLst>
                <a:tab pos="1147763" algn="l"/>
              </a:tabLst>
            </a:pPr>
            <a:r>
              <a:rPr lang="en-US" sz="2000" dirty="0" smtClean="0"/>
              <a:t>Awarded </a:t>
            </a:r>
            <a:r>
              <a:rPr lang="en-US" sz="2000" dirty="0" smtClean="0"/>
              <a:t>subcontracts to non-DBEs only when their bid was substantially lower</a:t>
            </a:r>
          </a:p>
          <a:p>
            <a:pPr lvl="2"/>
            <a:endParaRPr lang="en-US" sz="2000" dirty="0" smtClean="0"/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Since </a:t>
            </a:r>
            <a:r>
              <a:rPr lang="en-US" sz="2000" dirty="0" smtClean="0"/>
              <a:t>2008, 4 low Bidders / Proposers have failed evaluation due to insufficient Good Faith Efforts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Of </a:t>
            </a:r>
            <a:r>
              <a:rPr lang="en-US" sz="2000" dirty="0" smtClean="0"/>
              <a:t>the 4:</a:t>
            </a:r>
          </a:p>
          <a:p>
            <a:pPr marL="573088" lvl="1" indent="-115888">
              <a:buFont typeface="Arial" pitchFamily="34" charset="0"/>
              <a:buChar char="•"/>
              <a:tabLst>
                <a:tab pos="573088" algn="l"/>
              </a:tabLst>
            </a:pPr>
            <a:r>
              <a:rPr lang="en-US" sz="2000" dirty="0" smtClean="0"/>
              <a:t>3 </a:t>
            </a:r>
            <a:r>
              <a:rPr lang="en-US" sz="2000" dirty="0" smtClean="0"/>
              <a:t>were awarded to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low or successfully re-bid and met the goal / Good Faith Efforts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1 was re-bid without PFA dollars (No goals)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1143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DBE Achievement on MCES Contracts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0"/>
            <a:ext cx="7406640" cy="1066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DBE Achievement – Met Council PFA funded projects: 2006-2011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B9A5-EEA7-47AA-A9BF-E1F2FDE98D3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1905000"/>
            <a:ext cx="731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</a:t>
            </a:r>
          </a:p>
          <a:p>
            <a:r>
              <a:rPr lang="en-US" sz="2000" dirty="0" smtClean="0"/>
              <a:t>12 completed MCES contracts with goals</a:t>
            </a:r>
          </a:p>
          <a:p>
            <a:pPr lvl="1">
              <a:buFont typeface="Arial" pitchFamily="34" charset="0"/>
              <a:buChar char="•"/>
            </a:pPr>
            <a:endParaRPr lang="en-US" sz="2000" dirty="0"/>
          </a:p>
          <a:p>
            <a:pPr marL="627063" lvl="1" indent="-169863">
              <a:buFont typeface="Arial" pitchFamily="34" charset="0"/>
              <a:buChar char="•"/>
              <a:tabLst>
                <a:tab pos="627063" algn="l"/>
              </a:tabLst>
            </a:pPr>
            <a:r>
              <a:rPr lang="en-US" sz="2000" dirty="0" smtClean="0"/>
              <a:t>6 </a:t>
            </a:r>
            <a:r>
              <a:rPr lang="en-US" sz="2000" dirty="0" smtClean="0"/>
              <a:t>passed evaluation by committing to meet goals at time of bid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Average DBE goal commitment 17.5% at time of bid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Average DBE utilization 18.3% at project close</a:t>
            </a:r>
          </a:p>
          <a:p>
            <a:pPr lvl="2"/>
            <a:endParaRPr lang="en-US" sz="2000" dirty="0" smtClean="0"/>
          </a:p>
          <a:p>
            <a:pPr marL="627063" lvl="1" indent="-169863">
              <a:buFont typeface="Arial" pitchFamily="34" charset="0"/>
              <a:buChar char="•"/>
            </a:pPr>
            <a:r>
              <a:rPr lang="en-US" sz="2000" dirty="0" smtClean="0"/>
              <a:t>6 </a:t>
            </a:r>
            <a:r>
              <a:rPr lang="en-US" sz="2000" dirty="0" smtClean="0"/>
              <a:t>passed evaluation by Good Faith Efforts at time of bid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Average DBE goal commitment 7.1% at time of bid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Average DBE utilization 10.9% at project close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1295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DBE Achievement on MCES Contracts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0"/>
            <a:ext cx="7406640" cy="1066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DBE Achievement – Met Council PFA funded projects: 2006-2011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B9A5-EEA7-47AA-A9BF-E1F2FDE98D3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19050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Value </a:t>
            </a:r>
            <a:r>
              <a:rPr lang="en-US" sz="2000" dirty="0" smtClean="0"/>
              <a:t>of 32 MCES contracts with DBE goals</a:t>
            </a:r>
          </a:p>
          <a:p>
            <a:endParaRPr lang="en-US" sz="2000" dirty="0" smtClean="0"/>
          </a:p>
          <a:p>
            <a:pPr lvl="4"/>
            <a:r>
              <a:rPr lang="en-US" sz="2000" dirty="0" smtClean="0"/>
              <a:t>$234,102,712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Value </a:t>
            </a:r>
            <a:r>
              <a:rPr lang="en-US" sz="2000" dirty="0" smtClean="0"/>
              <a:t>of subcontracts, actual and committed, to DBE subcontractors</a:t>
            </a:r>
          </a:p>
          <a:p>
            <a:endParaRPr lang="en-US" sz="2000" dirty="0" smtClean="0"/>
          </a:p>
          <a:p>
            <a:pPr lvl="4"/>
            <a:r>
              <a:rPr lang="en-US" sz="2000" dirty="0" smtClean="0"/>
              <a:t>$21,715,298  (9.3%)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1295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DBE Achievement on MCES Contracts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201</TotalTime>
  <Words>950</Words>
  <Application>Microsoft Office PowerPoint</Application>
  <PresentationFormat>On-screen Show (4:3)</PresentationFormat>
  <Paragraphs>158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Metropolitan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Koskiam</dc:creator>
  <cp:lastModifiedBy>hardersm</cp:lastModifiedBy>
  <cp:revision>22</cp:revision>
  <dcterms:created xsi:type="dcterms:W3CDTF">2011-04-11T15:39:06Z</dcterms:created>
  <dcterms:modified xsi:type="dcterms:W3CDTF">2011-04-21T13:48:37Z</dcterms:modified>
</cp:coreProperties>
</file>