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1"/>
  </p:notesMasterIdLst>
  <p:handoutMasterIdLst>
    <p:handoutMasterId r:id="rId32"/>
  </p:handoutMasterIdLst>
  <p:sldIdLst>
    <p:sldId id="375" r:id="rId2"/>
    <p:sldId id="411" r:id="rId3"/>
    <p:sldId id="412" r:id="rId4"/>
    <p:sldId id="398" r:id="rId5"/>
    <p:sldId id="380" r:id="rId6"/>
    <p:sldId id="403" r:id="rId7"/>
    <p:sldId id="413" r:id="rId8"/>
    <p:sldId id="377" r:id="rId9"/>
    <p:sldId id="370" r:id="rId10"/>
    <p:sldId id="378" r:id="rId11"/>
    <p:sldId id="379" r:id="rId12"/>
    <p:sldId id="414" r:id="rId13"/>
    <p:sldId id="408" r:id="rId14"/>
    <p:sldId id="417" r:id="rId15"/>
    <p:sldId id="416" r:id="rId16"/>
    <p:sldId id="409" r:id="rId17"/>
    <p:sldId id="424" r:id="rId18"/>
    <p:sldId id="410" r:id="rId19"/>
    <p:sldId id="423" r:id="rId20"/>
    <p:sldId id="415" r:id="rId21"/>
    <p:sldId id="376" r:id="rId22"/>
    <p:sldId id="382" r:id="rId23"/>
    <p:sldId id="385" r:id="rId24"/>
    <p:sldId id="425" r:id="rId25"/>
    <p:sldId id="396" r:id="rId26"/>
    <p:sldId id="401" r:id="rId27"/>
    <p:sldId id="402" r:id="rId28"/>
    <p:sldId id="406" r:id="rId29"/>
    <p:sldId id="407" r:id="rId30"/>
  </p:sldIdLst>
  <p:sldSz cx="9144000" cy="6858000" type="screen4x3"/>
  <p:notesSz cx="6858000" cy="9296400"/>
  <p:defaultTextStyle>
    <a:defPPr>
      <a:defRPr lang="en-US"/>
    </a:defPPr>
    <a:lvl1pPr algn="l" rtl="0" eaLnBrk="0" fontAlgn="base" hangingPunct="0">
      <a:spcBef>
        <a:spcPct val="0"/>
      </a:spcBef>
      <a:spcAft>
        <a:spcPct val="0"/>
      </a:spcAft>
      <a:defRPr sz="1700" kern="1200">
        <a:solidFill>
          <a:schemeClr val="tx1"/>
        </a:solidFill>
        <a:latin typeface="Times New Roman" pitchFamily="18" charset="0"/>
        <a:ea typeface="+mn-ea"/>
        <a:cs typeface="+mn-cs"/>
      </a:defRPr>
    </a:lvl1pPr>
    <a:lvl2pPr marL="319992" algn="l" rtl="0" eaLnBrk="0" fontAlgn="base" hangingPunct="0">
      <a:spcBef>
        <a:spcPct val="0"/>
      </a:spcBef>
      <a:spcAft>
        <a:spcPct val="0"/>
      </a:spcAft>
      <a:defRPr sz="1700" kern="1200">
        <a:solidFill>
          <a:schemeClr val="tx1"/>
        </a:solidFill>
        <a:latin typeface="Times New Roman" pitchFamily="18" charset="0"/>
        <a:ea typeface="+mn-ea"/>
        <a:cs typeface="+mn-cs"/>
      </a:defRPr>
    </a:lvl2pPr>
    <a:lvl3pPr marL="639984" algn="l" rtl="0" eaLnBrk="0" fontAlgn="base" hangingPunct="0">
      <a:spcBef>
        <a:spcPct val="0"/>
      </a:spcBef>
      <a:spcAft>
        <a:spcPct val="0"/>
      </a:spcAft>
      <a:defRPr sz="1700" kern="1200">
        <a:solidFill>
          <a:schemeClr val="tx1"/>
        </a:solidFill>
        <a:latin typeface="Times New Roman" pitchFamily="18" charset="0"/>
        <a:ea typeface="+mn-ea"/>
        <a:cs typeface="+mn-cs"/>
      </a:defRPr>
    </a:lvl3pPr>
    <a:lvl4pPr marL="959976" algn="l" rtl="0" eaLnBrk="0" fontAlgn="base" hangingPunct="0">
      <a:spcBef>
        <a:spcPct val="0"/>
      </a:spcBef>
      <a:spcAft>
        <a:spcPct val="0"/>
      </a:spcAft>
      <a:defRPr sz="1700" kern="1200">
        <a:solidFill>
          <a:schemeClr val="tx1"/>
        </a:solidFill>
        <a:latin typeface="Times New Roman" pitchFamily="18" charset="0"/>
        <a:ea typeface="+mn-ea"/>
        <a:cs typeface="+mn-cs"/>
      </a:defRPr>
    </a:lvl4pPr>
    <a:lvl5pPr marL="1279968" algn="l" rtl="0" eaLnBrk="0" fontAlgn="base" hangingPunct="0">
      <a:spcBef>
        <a:spcPct val="0"/>
      </a:spcBef>
      <a:spcAft>
        <a:spcPct val="0"/>
      </a:spcAft>
      <a:defRPr sz="1700" kern="1200">
        <a:solidFill>
          <a:schemeClr val="tx1"/>
        </a:solidFill>
        <a:latin typeface="Times New Roman" pitchFamily="18" charset="0"/>
        <a:ea typeface="+mn-ea"/>
        <a:cs typeface="+mn-cs"/>
      </a:defRPr>
    </a:lvl5pPr>
    <a:lvl6pPr marL="1599960" algn="l" defTabSz="639984" rtl="0" eaLnBrk="1" latinLnBrk="0" hangingPunct="1">
      <a:defRPr sz="1700" kern="1200">
        <a:solidFill>
          <a:schemeClr val="tx1"/>
        </a:solidFill>
        <a:latin typeface="Times New Roman" pitchFamily="18" charset="0"/>
        <a:ea typeface="+mn-ea"/>
        <a:cs typeface="+mn-cs"/>
      </a:defRPr>
    </a:lvl6pPr>
    <a:lvl7pPr marL="1919952" algn="l" defTabSz="639984" rtl="0" eaLnBrk="1" latinLnBrk="0" hangingPunct="1">
      <a:defRPr sz="1700" kern="1200">
        <a:solidFill>
          <a:schemeClr val="tx1"/>
        </a:solidFill>
        <a:latin typeface="Times New Roman" pitchFamily="18" charset="0"/>
        <a:ea typeface="+mn-ea"/>
        <a:cs typeface="+mn-cs"/>
      </a:defRPr>
    </a:lvl7pPr>
    <a:lvl8pPr marL="2239944" algn="l" defTabSz="639984" rtl="0" eaLnBrk="1" latinLnBrk="0" hangingPunct="1">
      <a:defRPr sz="1700" kern="1200">
        <a:solidFill>
          <a:schemeClr val="tx1"/>
        </a:solidFill>
        <a:latin typeface="Times New Roman" pitchFamily="18" charset="0"/>
        <a:ea typeface="+mn-ea"/>
        <a:cs typeface="+mn-cs"/>
      </a:defRPr>
    </a:lvl8pPr>
    <a:lvl9pPr marL="2559936" algn="l" defTabSz="639984" rtl="0" eaLnBrk="1" latinLnBrk="0" hangingPunct="1">
      <a:defRPr sz="17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FFF00"/>
    <a:srgbClr val="CCFFFF"/>
    <a:srgbClr val="00FFFF"/>
    <a:srgbClr val="99CCFF"/>
    <a:srgbClr val="00FF00"/>
    <a:srgbClr val="00FFCC"/>
    <a:srgbClr val="FFFF66"/>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244" autoAdjust="0"/>
    <p:restoredTop sz="98415" autoAdjust="0"/>
  </p:normalViewPr>
  <p:slideViewPr>
    <p:cSldViewPr snapToGrid="0">
      <p:cViewPr>
        <p:scale>
          <a:sx n="71" d="100"/>
          <a:sy n="71" d="100"/>
        </p:scale>
        <p:origin x="-1650" y="-9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02"/>
    </p:cViewPr>
  </p:sorterViewPr>
  <p:notesViewPr>
    <p:cSldViewPr snapToGrid="0">
      <p:cViewPr>
        <p:scale>
          <a:sx n="100" d="100"/>
          <a:sy n="100" d="100"/>
        </p:scale>
        <p:origin x="-864" y="24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339622641509524E-2"/>
          <c:y val="0.12071778140293662"/>
          <c:w val="0.79134295227524976"/>
          <c:h val="0.7683523654159865"/>
        </c:manualLayout>
      </c:layout>
      <c:barChart>
        <c:barDir val="col"/>
        <c:grouping val="clustered"/>
        <c:ser>
          <c:idx val="0"/>
          <c:order val="0"/>
          <c:tx>
            <c:strRef>
              <c:f>Sheet1!$A$2:$B$2</c:f>
              <c:strCache>
                <c:ptCount val="1"/>
                <c:pt idx="0">
                  <c:v>Actual Costs</c:v>
                </c:pt>
              </c:strCache>
            </c:strRef>
          </c:tx>
          <c:spPr>
            <a:solidFill>
              <a:srgbClr val="CCFFFF"/>
            </a:solidFill>
            <a:ln w="12695">
              <a:solidFill>
                <a:srgbClr val="000000"/>
              </a:solidFill>
              <a:prstDash val="solid"/>
            </a:ln>
            <a:effectLst>
              <a:outerShdw dist="35921" dir="2700000" algn="br">
                <a:srgbClr val="000000"/>
              </a:outerShdw>
            </a:effectLst>
          </c:spPr>
          <c:cat>
            <c:numRef>
              <c:f>Sheet1!$C$1:$P$1</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Sheet1!$C$2:$P$2</c:f>
              <c:numCache>
                <c:formatCode>General</c:formatCode>
                <c:ptCount val="14"/>
                <c:pt idx="0">
                  <c:v>154</c:v>
                </c:pt>
                <c:pt idx="1">
                  <c:v>115</c:v>
                </c:pt>
                <c:pt idx="2">
                  <c:v>100</c:v>
                </c:pt>
                <c:pt idx="3">
                  <c:v>115</c:v>
                </c:pt>
                <c:pt idx="4">
                  <c:v>105</c:v>
                </c:pt>
                <c:pt idx="5">
                  <c:v>98</c:v>
                </c:pt>
                <c:pt idx="6">
                  <c:v>87</c:v>
                </c:pt>
                <c:pt idx="7">
                  <c:v>118</c:v>
                </c:pt>
              </c:numCache>
            </c:numRef>
          </c:val>
        </c:ser>
        <c:ser>
          <c:idx val="1"/>
          <c:order val="1"/>
          <c:tx>
            <c:strRef>
              <c:f>Sheet1!#REF!</c:f>
              <c:strCache>
                <c:ptCount val="1"/>
                <c:pt idx="0">
                  <c:v>#REF!</c:v>
                </c:pt>
              </c:strCache>
            </c:strRef>
          </c:tx>
          <c:spPr>
            <a:solidFill>
              <a:srgbClr val="33CCCC"/>
            </a:solidFill>
            <a:ln w="12695">
              <a:solidFill>
                <a:srgbClr val="000000"/>
              </a:solidFill>
              <a:prstDash val="solid"/>
            </a:ln>
            <a:effectLst>
              <a:outerShdw dist="35921" dir="2700000" algn="br">
                <a:srgbClr val="000000"/>
              </a:outerShdw>
            </a:effectLst>
          </c:spPr>
          <c:cat>
            <c:numRef>
              <c:f>Sheet1!$C$1:$P$1</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Sheet1!#REF!</c:f>
              <c:numCache>
                <c:formatCode>General</c:formatCode>
                <c:ptCount val="1"/>
                <c:pt idx="0">
                  <c:v>1</c:v>
                </c:pt>
              </c:numCache>
            </c:numRef>
          </c:val>
        </c:ser>
        <c:ser>
          <c:idx val="2"/>
          <c:order val="2"/>
          <c:tx>
            <c:strRef>
              <c:f>Sheet1!$A$3:$B$3</c:f>
              <c:strCache>
                <c:ptCount val="1"/>
                <c:pt idx="0">
                  <c:v>2011-2016 CIP</c:v>
                </c:pt>
              </c:strCache>
            </c:strRef>
          </c:tx>
          <c:spPr>
            <a:solidFill>
              <a:srgbClr val="FFFF99"/>
            </a:solidFill>
            <a:ln w="12695">
              <a:solidFill>
                <a:srgbClr val="000000"/>
              </a:solidFill>
              <a:prstDash val="solid"/>
            </a:ln>
            <a:effectLst>
              <a:outerShdw dist="35921" dir="2700000" algn="br">
                <a:srgbClr val="000000"/>
              </a:outerShdw>
            </a:effectLst>
          </c:spPr>
          <c:cat>
            <c:numRef>
              <c:f>Sheet1!$C$1:$P$1</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Sheet1!$C$3:$P$3</c:f>
              <c:numCache>
                <c:formatCode>General</c:formatCode>
                <c:ptCount val="14"/>
                <c:pt idx="8">
                  <c:v>142</c:v>
                </c:pt>
                <c:pt idx="9">
                  <c:v>98</c:v>
                </c:pt>
                <c:pt idx="10">
                  <c:v>87</c:v>
                </c:pt>
                <c:pt idx="11">
                  <c:v>76</c:v>
                </c:pt>
                <c:pt idx="12">
                  <c:v>80</c:v>
                </c:pt>
                <c:pt idx="13">
                  <c:v>96</c:v>
                </c:pt>
              </c:numCache>
            </c:numRef>
          </c:val>
        </c:ser>
        <c:gapWidth val="20"/>
        <c:overlap val="90"/>
        <c:axId val="87513344"/>
        <c:axId val="87515136"/>
      </c:barChart>
      <c:catAx>
        <c:axId val="87513344"/>
        <c:scaling>
          <c:orientation val="minMax"/>
        </c:scaling>
        <c:axPos val="b"/>
        <c:numFmt formatCode="General" sourceLinked="1"/>
        <c:tickLblPos val="nextTo"/>
        <c:spPr>
          <a:ln w="13191">
            <a:solidFill>
              <a:srgbClr val="FFFFFF"/>
            </a:solidFill>
            <a:prstDash val="solid"/>
          </a:ln>
        </c:spPr>
        <c:txPr>
          <a:bodyPr rot="0" vert="horz"/>
          <a:lstStyle/>
          <a:p>
            <a:pPr>
              <a:defRPr sz="1200" b="1" i="0" u="none" strike="noStrike" baseline="0">
                <a:solidFill>
                  <a:srgbClr val="FFFFFF"/>
                </a:solidFill>
                <a:latin typeface="Arial"/>
                <a:ea typeface="Arial"/>
                <a:cs typeface="Arial"/>
              </a:defRPr>
            </a:pPr>
            <a:endParaRPr lang="en-US"/>
          </a:p>
        </c:txPr>
        <c:crossAx val="87515136"/>
        <c:crosses val="autoZero"/>
        <c:auto val="1"/>
        <c:lblAlgn val="ctr"/>
        <c:lblOffset val="100"/>
        <c:tickLblSkip val="1"/>
        <c:tickMarkSkip val="1"/>
      </c:catAx>
      <c:valAx>
        <c:axId val="87515136"/>
        <c:scaling>
          <c:orientation val="minMax"/>
          <c:max val="160"/>
        </c:scaling>
        <c:axPos val="l"/>
        <c:numFmt formatCode="\$#,##0" sourceLinked="0"/>
        <c:tickLblPos val="nextTo"/>
        <c:spPr>
          <a:ln w="13191">
            <a:solidFill>
              <a:srgbClr val="FFFFFF"/>
            </a:solidFill>
            <a:prstDash val="solid"/>
          </a:ln>
        </c:spPr>
        <c:txPr>
          <a:bodyPr rot="0" vert="horz"/>
          <a:lstStyle/>
          <a:p>
            <a:pPr>
              <a:defRPr sz="1844" b="1" i="0" u="none" strike="noStrike" baseline="0">
                <a:solidFill>
                  <a:srgbClr val="FFFFFF"/>
                </a:solidFill>
                <a:latin typeface="Arial"/>
                <a:ea typeface="Arial"/>
                <a:cs typeface="Arial"/>
              </a:defRPr>
            </a:pPr>
            <a:endParaRPr lang="en-US"/>
          </a:p>
        </c:txPr>
        <c:crossAx val="87513344"/>
        <c:crosses val="autoZero"/>
        <c:crossBetween val="between"/>
        <c:majorUnit val="40"/>
      </c:valAx>
      <c:spPr>
        <a:noFill/>
        <a:ln w="25391">
          <a:noFill/>
        </a:ln>
      </c:spPr>
    </c:plotArea>
    <c:legend>
      <c:legendPos val="r"/>
      <c:legendEntry>
        <c:idx val="0"/>
        <c:txPr>
          <a:bodyPr/>
          <a:lstStyle/>
          <a:p>
            <a:pPr>
              <a:defRPr sz="1800" b="1" i="0" u="none" strike="noStrike" baseline="0">
                <a:solidFill>
                  <a:schemeClr val="tx1"/>
                </a:solidFill>
                <a:latin typeface="Arial"/>
                <a:ea typeface="Arial"/>
                <a:cs typeface="Arial"/>
              </a:defRPr>
            </a:pPr>
            <a:endParaRPr lang="en-US"/>
          </a:p>
        </c:txPr>
      </c:legendEntry>
      <c:legendEntry>
        <c:idx val="1"/>
        <c:delete val="1"/>
      </c:legendEntry>
      <c:legendEntry>
        <c:idx val="2"/>
        <c:txPr>
          <a:bodyPr/>
          <a:lstStyle/>
          <a:p>
            <a:pPr>
              <a:defRPr sz="1800" b="1" i="0" u="none" strike="noStrike" baseline="0">
                <a:solidFill>
                  <a:schemeClr val="tx1"/>
                </a:solidFill>
                <a:latin typeface="Arial"/>
                <a:ea typeface="Arial"/>
                <a:cs typeface="Arial"/>
              </a:defRPr>
            </a:pPr>
            <a:endParaRPr lang="en-US"/>
          </a:p>
        </c:txPr>
      </c:legendEntry>
      <c:layout>
        <c:manualLayout>
          <c:xMode val="edge"/>
          <c:yMode val="edge"/>
          <c:x val="0.30273239776385158"/>
          <c:y val="8.7119389456010957E-2"/>
          <c:w val="0.6012224537658567"/>
          <c:h val="6.4148863354561964E-2"/>
        </c:manualLayout>
      </c:layout>
      <c:spPr>
        <a:solidFill>
          <a:srgbClr val="FFFFFF"/>
        </a:solidFill>
        <a:ln w="12695">
          <a:solidFill>
            <a:srgbClr val="FFFFFF"/>
          </a:solidFill>
          <a:prstDash val="solid"/>
        </a:ln>
        <a:effectLst>
          <a:outerShdw dist="35921" dir="2700000" algn="br">
            <a:srgbClr val="000000"/>
          </a:outerShdw>
        </a:effectLst>
      </c:spPr>
      <c:txPr>
        <a:bodyPr/>
        <a:lstStyle/>
        <a:p>
          <a:pPr>
            <a:defRPr sz="16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661" b="1" i="0" u="none" strike="noStrike" baseline="0">
          <a:solidFill>
            <a:schemeClr val="tx1"/>
          </a:solidFill>
          <a:latin typeface="Times New Roman"/>
          <a:ea typeface="Times New Roman"/>
          <a:cs typeface="Times New Roma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view3D>
      <c:rotX val="20"/>
      <c:rotY val="240"/>
      <c:depthPercent val="100"/>
      <c:perspective val="20"/>
    </c:view3D>
    <c:plotArea>
      <c:layout>
        <c:manualLayout>
          <c:layoutTarget val="inner"/>
          <c:xMode val="edge"/>
          <c:yMode val="edge"/>
          <c:x val="1.84855675618384E-2"/>
          <c:y val="0.11009241709642795"/>
          <c:w val="0.98151443243816172"/>
          <c:h val="0.88990758290357175"/>
        </c:manualLayout>
      </c:layout>
      <c:pie3DChart>
        <c:varyColors val="1"/>
        <c:ser>
          <c:idx val="0"/>
          <c:order val="0"/>
          <c:tx>
            <c:strRef>
              <c:f>Sheet1!$B$1</c:f>
              <c:strCache>
                <c:ptCount val="1"/>
                <c:pt idx="0">
                  <c:v>Column1</c:v>
                </c:pt>
              </c:strCache>
            </c:strRef>
          </c:tx>
          <c:explosion val="25"/>
          <c:dPt>
            <c:idx val="0"/>
            <c:spPr>
              <a:solidFill>
                <a:srgbClr val="00FFCC"/>
              </a:solidFill>
            </c:spPr>
          </c:dPt>
          <c:dPt>
            <c:idx val="1"/>
            <c:spPr>
              <a:solidFill>
                <a:srgbClr val="FFFF66"/>
              </a:solidFill>
            </c:spPr>
          </c:dPt>
          <c:cat>
            <c:strRef>
              <c:f>Sheet1!$A$2:$A$4</c:f>
              <c:strCache>
                <c:ptCount val="3"/>
                <c:pt idx="0">
                  <c:v>Rehabilitation and Quality Improvement</c:v>
                </c:pt>
                <c:pt idx="1">
                  <c:v>Growth</c:v>
                </c:pt>
                <c:pt idx="2">
                  <c:v>Improve</c:v>
                </c:pt>
              </c:strCache>
            </c:strRef>
          </c:cat>
          <c:val>
            <c:numRef>
              <c:f>Sheet1!$B$2:$B$4</c:f>
              <c:numCache>
                <c:formatCode>General</c:formatCode>
                <c:ptCount val="3"/>
                <c:pt idx="0">
                  <c:v>62</c:v>
                </c:pt>
                <c:pt idx="1">
                  <c:v>32</c:v>
                </c:pt>
                <c:pt idx="2">
                  <c:v>6</c:v>
                </c:pt>
              </c:numCache>
            </c:numRef>
          </c:val>
        </c:ser>
      </c:pie3DChart>
      <c:spPr>
        <a:ln>
          <a:noFill/>
        </a:ln>
      </c:spPr>
    </c:plotArea>
    <c:plotVisOnly val="1"/>
  </c:chart>
  <c:spPr>
    <a:scene3d>
      <a:camera prst="orthographicFront"/>
      <a:lightRig rig="threePt" dir="t"/>
    </a:scene3d>
    <a:sp3d>
      <a:bevelT w="6350"/>
    </a:sp3d>
  </c:spPr>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view3D>
      <c:rotX val="20"/>
      <c:rotY val="240"/>
      <c:depthPercent val="100"/>
      <c:perspective val="20"/>
    </c:view3D>
    <c:plotArea>
      <c:layout>
        <c:manualLayout>
          <c:layoutTarget val="inner"/>
          <c:xMode val="edge"/>
          <c:yMode val="edge"/>
          <c:x val="1.8485567561838404E-2"/>
          <c:y val="0.11009241709642795"/>
          <c:w val="0.98151443243816172"/>
          <c:h val="0.88990758290357175"/>
        </c:manualLayout>
      </c:layout>
      <c:pie3DChart>
        <c:varyColors val="1"/>
        <c:ser>
          <c:idx val="0"/>
          <c:order val="0"/>
          <c:tx>
            <c:strRef>
              <c:f>Sheet1!$B$1</c:f>
              <c:strCache>
                <c:ptCount val="1"/>
                <c:pt idx="0">
                  <c:v>Column1</c:v>
                </c:pt>
              </c:strCache>
            </c:strRef>
          </c:tx>
          <c:explosion val="25"/>
          <c:dPt>
            <c:idx val="0"/>
            <c:spPr>
              <a:solidFill>
                <a:srgbClr val="00FFCC"/>
              </a:solidFill>
            </c:spPr>
          </c:dPt>
          <c:dPt>
            <c:idx val="1"/>
            <c:spPr>
              <a:solidFill>
                <a:srgbClr val="FFFF66"/>
              </a:solidFill>
            </c:spPr>
          </c:dPt>
          <c:cat>
            <c:strRef>
              <c:f>Sheet1!$A$2:$A$4</c:f>
              <c:strCache>
                <c:ptCount val="3"/>
                <c:pt idx="0">
                  <c:v>Interceptors</c:v>
                </c:pt>
                <c:pt idx="1">
                  <c:v>Plants</c:v>
                </c:pt>
                <c:pt idx="2">
                  <c:v>Rural Areas</c:v>
                </c:pt>
              </c:strCache>
            </c:strRef>
          </c:cat>
          <c:val>
            <c:numRef>
              <c:f>Sheet1!$B$2:$B$4</c:f>
              <c:numCache>
                <c:formatCode>General</c:formatCode>
                <c:ptCount val="3"/>
                <c:pt idx="0">
                  <c:v>61</c:v>
                </c:pt>
                <c:pt idx="1">
                  <c:v>34</c:v>
                </c:pt>
                <c:pt idx="2">
                  <c:v>5</c:v>
                </c:pt>
              </c:numCache>
            </c:numRef>
          </c:val>
        </c:ser>
      </c:pie3DChart>
      <c:spPr>
        <a:ln>
          <a:noFill/>
        </a:ln>
      </c:spPr>
    </c:plotArea>
    <c:plotVisOnly val="1"/>
  </c:chart>
  <c:spPr>
    <a:scene3d>
      <a:camera prst="orthographicFront"/>
      <a:lightRig rig="threePt" dir="t"/>
    </a:scene3d>
    <a:sp3d>
      <a:bevelT w="6350"/>
    </a:sp3d>
  </c:spPr>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0"/>
            <a:ext cx="2972268"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dirty="0"/>
          </a:p>
        </p:txBody>
      </p:sp>
      <p:sp>
        <p:nvSpPr>
          <p:cNvPr id="108547" name="Rectangle 3"/>
          <p:cNvSpPr>
            <a:spLocks noGrp="1" noChangeArrowheads="1"/>
          </p:cNvSpPr>
          <p:nvPr>
            <p:ph type="dt" sz="quarter" idx="1"/>
          </p:nvPr>
        </p:nvSpPr>
        <p:spPr bwMode="auto">
          <a:xfrm>
            <a:off x="3884561" y="0"/>
            <a:ext cx="2972268"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dirty="0"/>
          </a:p>
        </p:txBody>
      </p:sp>
      <p:sp>
        <p:nvSpPr>
          <p:cNvPr id="108548" name="Rectangle 4"/>
          <p:cNvSpPr>
            <a:spLocks noGrp="1" noChangeArrowheads="1"/>
          </p:cNvSpPr>
          <p:nvPr>
            <p:ph type="ftr" sz="quarter" idx="2"/>
          </p:nvPr>
        </p:nvSpPr>
        <p:spPr bwMode="auto">
          <a:xfrm>
            <a:off x="0" y="8831580"/>
            <a:ext cx="68580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smtClean="0">
                <a:latin typeface="Arial" charset="0"/>
              </a:defRPr>
            </a:lvl1pPr>
          </a:lstStyle>
          <a:p>
            <a:pPr>
              <a:defRPr/>
            </a:pPr>
            <a:r>
              <a:rPr lang="en-US" dirty="0" smtClean="0"/>
              <a:t>Capital Program Overview</a:t>
            </a: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082A7D3C-D48A-4AB4-B0B8-6FD782F7D8F9}"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72268"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884561" y="0"/>
            <a:ext cx="2972268"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269" y="4415790"/>
            <a:ext cx="5485463"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29429"/>
            <a:ext cx="2972268"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r>
              <a:rPr lang="en-US" dirty="0" smtClean="0"/>
              <a:t>2011 - 2016 CIP Presentation August 2010</a:t>
            </a:r>
            <a:endParaRPr lang="en-US" dirty="0"/>
          </a:p>
        </p:txBody>
      </p:sp>
      <p:sp>
        <p:nvSpPr>
          <p:cNvPr id="4103" name="Rectangle 7"/>
          <p:cNvSpPr>
            <a:spLocks noGrp="1" noChangeArrowheads="1"/>
          </p:cNvSpPr>
          <p:nvPr>
            <p:ph type="sldNum" sz="quarter" idx="5"/>
          </p:nvPr>
        </p:nvSpPr>
        <p:spPr bwMode="auto">
          <a:xfrm>
            <a:off x="3884561" y="8829429"/>
            <a:ext cx="2972268"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83415828-7C18-4868-B65E-8635A74DF78B}"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319992" algn="l" rtl="0" eaLnBrk="0" fontAlgn="base" hangingPunct="0">
      <a:spcBef>
        <a:spcPct val="30000"/>
      </a:spcBef>
      <a:spcAft>
        <a:spcPct val="0"/>
      </a:spcAft>
      <a:defRPr sz="800" kern="1200">
        <a:solidFill>
          <a:schemeClr val="tx1"/>
        </a:solidFill>
        <a:latin typeface="Arial" charset="0"/>
        <a:ea typeface="+mn-ea"/>
        <a:cs typeface="+mn-cs"/>
      </a:defRPr>
    </a:lvl2pPr>
    <a:lvl3pPr marL="639984" algn="l" rtl="0" eaLnBrk="0" fontAlgn="base" hangingPunct="0">
      <a:spcBef>
        <a:spcPct val="30000"/>
      </a:spcBef>
      <a:spcAft>
        <a:spcPct val="0"/>
      </a:spcAft>
      <a:defRPr sz="800" kern="1200">
        <a:solidFill>
          <a:schemeClr val="tx1"/>
        </a:solidFill>
        <a:latin typeface="Arial" charset="0"/>
        <a:ea typeface="+mn-ea"/>
        <a:cs typeface="+mn-cs"/>
      </a:defRPr>
    </a:lvl3pPr>
    <a:lvl4pPr marL="959976" algn="l" rtl="0" eaLnBrk="0" fontAlgn="base" hangingPunct="0">
      <a:spcBef>
        <a:spcPct val="30000"/>
      </a:spcBef>
      <a:spcAft>
        <a:spcPct val="0"/>
      </a:spcAft>
      <a:defRPr sz="800" kern="1200">
        <a:solidFill>
          <a:schemeClr val="tx1"/>
        </a:solidFill>
        <a:latin typeface="Arial" charset="0"/>
        <a:ea typeface="+mn-ea"/>
        <a:cs typeface="+mn-cs"/>
      </a:defRPr>
    </a:lvl4pPr>
    <a:lvl5pPr marL="1279968" algn="l" rtl="0" eaLnBrk="0" fontAlgn="base" hangingPunct="0">
      <a:spcBef>
        <a:spcPct val="30000"/>
      </a:spcBef>
      <a:spcAft>
        <a:spcPct val="0"/>
      </a:spcAft>
      <a:defRPr sz="800" kern="1200">
        <a:solidFill>
          <a:schemeClr val="tx1"/>
        </a:solidFill>
        <a:latin typeface="Arial" charset="0"/>
        <a:ea typeface="+mn-ea"/>
        <a:cs typeface="+mn-cs"/>
      </a:defRPr>
    </a:lvl5pPr>
    <a:lvl6pPr marL="1599960" algn="l" defTabSz="639984" rtl="0" eaLnBrk="1" latinLnBrk="0" hangingPunct="1">
      <a:defRPr sz="800" kern="1200">
        <a:solidFill>
          <a:schemeClr val="tx1"/>
        </a:solidFill>
        <a:latin typeface="+mn-lt"/>
        <a:ea typeface="+mn-ea"/>
        <a:cs typeface="+mn-cs"/>
      </a:defRPr>
    </a:lvl6pPr>
    <a:lvl7pPr marL="1919952" algn="l" defTabSz="639984" rtl="0" eaLnBrk="1" latinLnBrk="0" hangingPunct="1">
      <a:defRPr sz="800" kern="1200">
        <a:solidFill>
          <a:schemeClr val="tx1"/>
        </a:solidFill>
        <a:latin typeface="+mn-lt"/>
        <a:ea typeface="+mn-ea"/>
        <a:cs typeface="+mn-cs"/>
      </a:defRPr>
    </a:lvl7pPr>
    <a:lvl8pPr marL="2239944" algn="l" defTabSz="639984" rtl="0" eaLnBrk="1" latinLnBrk="0" hangingPunct="1">
      <a:defRPr sz="800" kern="1200">
        <a:solidFill>
          <a:schemeClr val="tx1"/>
        </a:solidFill>
        <a:latin typeface="+mn-lt"/>
        <a:ea typeface="+mn-ea"/>
        <a:cs typeface="+mn-cs"/>
      </a:defRPr>
    </a:lvl8pPr>
    <a:lvl9pPr marL="2559936" algn="l" defTabSz="639984"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8C2B1D3-B6DB-4E8A-A485-2053D12AE2D4}" type="slidenum">
              <a:rPr lang="en-US"/>
              <a:pPr/>
              <a:t>1</a:t>
            </a:fld>
            <a:endParaRPr lang="en-US" dirty="0"/>
          </a:p>
        </p:txBody>
      </p:sp>
      <p:sp>
        <p:nvSpPr>
          <p:cNvPr id="30723" name="Rectangle 2"/>
          <p:cNvSpPr>
            <a:spLocks noGrp="1" noRot="1" noChangeAspect="1" noChangeArrowheads="1" noTextEdit="1"/>
          </p:cNvSpPr>
          <p:nvPr>
            <p:ph type="sldImg"/>
          </p:nvPr>
        </p:nvSpPr>
        <p:spPr>
          <a:xfrm>
            <a:off x="1104900" y="695325"/>
            <a:ext cx="4651375" cy="3487738"/>
          </a:xfrm>
          <a:ln/>
        </p:spPr>
      </p:sp>
      <p:sp>
        <p:nvSpPr>
          <p:cNvPr id="30724" name="Rectangle 4"/>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13</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16</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18</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20</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21</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44D8B49-598B-4522-B802-3E15F2E64E2E}" type="slidenum">
              <a:rPr lang="en-US"/>
              <a:pPr/>
              <a:t>22</a:t>
            </a:fld>
            <a:endParaRPr lang="en-US" dirty="0"/>
          </a:p>
        </p:txBody>
      </p:sp>
      <p:sp>
        <p:nvSpPr>
          <p:cNvPr id="38915" name="Rectangle 2"/>
          <p:cNvSpPr>
            <a:spLocks noGrp="1" noRot="1" noChangeAspect="1" noChangeArrowheads="1" noTextEdit="1"/>
          </p:cNvSpPr>
          <p:nvPr>
            <p:ph type="sldImg"/>
          </p:nvPr>
        </p:nvSpPr>
        <p:spPr>
          <a:xfrm>
            <a:off x="1082675" y="685800"/>
            <a:ext cx="4686300" cy="3514725"/>
          </a:xfrm>
          <a:ln/>
        </p:spPr>
      </p:sp>
      <p:sp>
        <p:nvSpPr>
          <p:cNvPr id="38916" name="Text Box 3"/>
          <p:cNvSpPr txBox="1">
            <a:spLocks noChangeArrowheads="1"/>
          </p:cNvSpPr>
          <p:nvPr/>
        </p:nvSpPr>
        <p:spPr bwMode="auto">
          <a:xfrm>
            <a:off x="1179305" y="4392119"/>
            <a:ext cx="179904" cy="474654"/>
          </a:xfrm>
          <a:prstGeom prst="rect">
            <a:avLst/>
          </a:prstGeom>
          <a:noFill/>
          <a:ln w="9525">
            <a:noFill/>
            <a:miter lim="800000"/>
            <a:headEnd/>
            <a:tailEnd/>
          </a:ln>
        </p:spPr>
        <p:txBody>
          <a:bodyPr wrap="none" lIns="89050" tIns="44532" rIns="89050" bIns="44532">
            <a:spAutoFit/>
          </a:bodyPr>
          <a:lstStyle/>
          <a:p>
            <a:pPr defTabSz="892175"/>
            <a:endParaRPr lang="en-US" sz="2500"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44D8B49-598B-4522-B802-3E15F2E64E2E}" type="slidenum">
              <a:rPr lang="en-US"/>
              <a:pPr/>
              <a:t>23</a:t>
            </a:fld>
            <a:endParaRPr lang="en-US" dirty="0"/>
          </a:p>
        </p:txBody>
      </p:sp>
      <p:sp>
        <p:nvSpPr>
          <p:cNvPr id="38915" name="Rectangle 2"/>
          <p:cNvSpPr>
            <a:spLocks noGrp="1" noRot="1" noChangeAspect="1" noChangeArrowheads="1" noTextEdit="1"/>
          </p:cNvSpPr>
          <p:nvPr>
            <p:ph type="sldImg"/>
          </p:nvPr>
        </p:nvSpPr>
        <p:spPr>
          <a:xfrm>
            <a:off x="1082675" y="685800"/>
            <a:ext cx="4686300" cy="3514725"/>
          </a:xfrm>
          <a:ln/>
        </p:spPr>
      </p:sp>
      <p:sp>
        <p:nvSpPr>
          <p:cNvPr id="38916" name="Text Box 3"/>
          <p:cNvSpPr txBox="1">
            <a:spLocks noChangeArrowheads="1"/>
          </p:cNvSpPr>
          <p:nvPr/>
        </p:nvSpPr>
        <p:spPr bwMode="auto">
          <a:xfrm>
            <a:off x="1179305" y="4392119"/>
            <a:ext cx="179904" cy="474654"/>
          </a:xfrm>
          <a:prstGeom prst="rect">
            <a:avLst/>
          </a:prstGeom>
          <a:noFill/>
          <a:ln w="9525">
            <a:noFill/>
            <a:miter lim="800000"/>
            <a:headEnd/>
            <a:tailEnd/>
          </a:ln>
        </p:spPr>
        <p:txBody>
          <a:bodyPr wrap="none" lIns="89050" tIns="44532" rIns="89050" bIns="44532">
            <a:spAutoFit/>
          </a:bodyPr>
          <a:lstStyle/>
          <a:p>
            <a:pPr defTabSz="892175"/>
            <a:endParaRPr lang="en-US" sz="2500"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44D8B49-598B-4522-B802-3E15F2E64E2E}" type="slidenum">
              <a:rPr lang="en-US"/>
              <a:pPr/>
              <a:t>24</a:t>
            </a:fld>
            <a:endParaRPr lang="en-US" dirty="0"/>
          </a:p>
        </p:txBody>
      </p:sp>
      <p:sp>
        <p:nvSpPr>
          <p:cNvPr id="38915" name="Rectangle 2"/>
          <p:cNvSpPr>
            <a:spLocks noGrp="1" noRot="1" noChangeAspect="1" noChangeArrowheads="1" noTextEdit="1"/>
          </p:cNvSpPr>
          <p:nvPr>
            <p:ph type="sldImg"/>
          </p:nvPr>
        </p:nvSpPr>
        <p:spPr>
          <a:xfrm>
            <a:off x="1082675" y="685800"/>
            <a:ext cx="4686300" cy="3514725"/>
          </a:xfrm>
          <a:ln/>
        </p:spPr>
      </p:sp>
      <p:sp>
        <p:nvSpPr>
          <p:cNvPr id="38916" name="Text Box 3"/>
          <p:cNvSpPr txBox="1">
            <a:spLocks noChangeArrowheads="1"/>
          </p:cNvSpPr>
          <p:nvPr/>
        </p:nvSpPr>
        <p:spPr bwMode="auto">
          <a:xfrm>
            <a:off x="1179305" y="4392119"/>
            <a:ext cx="179904" cy="474654"/>
          </a:xfrm>
          <a:prstGeom prst="rect">
            <a:avLst/>
          </a:prstGeom>
          <a:noFill/>
          <a:ln w="9525">
            <a:noFill/>
            <a:miter lim="800000"/>
            <a:headEnd/>
            <a:tailEnd/>
          </a:ln>
        </p:spPr>
        <p:txBody>
          <a:bodyPr wrap="none" lIns="89050" tIns="44532" rIns="89050" bIns="44532">
            <a:spAutoFit/>
          </a:bodyPr>
          <a:lstStyle/>
          <a:p>
            <a:pPr defTabSz="892175"/>
            <a:endParaRPr lang="en-US" sz="2500"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25</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26</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2</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27</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28</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29</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3</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5</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7</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8</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10</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11</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283C7E-3A3C-4C9B-8178-E3D09F854848}" type="slidenum">
              <a:rPr lang="en-US"/>
              <a:pPr/>
              <a:t>12</a:t>
            </a:fld>
            <a:endParaRPr lang="en-US" dirty="0"/>
          </a:p>
        </p:txBody>
      </p:sp>
      <p:sp>
        <p:nvSpPr>
          <p:cNvPr id="31747" name="Rectangle 2"/>
          <p:cNvSpPr>
            <a:spLocks noGrp="1" noRot="1" noChangeAspect="1" noChangeArrowheads="1" noTextEdit="1"/>
          </p:cNvSpPr>
          <p:nvPr>
            <p:ph type="sldImg"/>
          </p:nvPr>
        </p:nvSpPr>
        <p:spPr>
          <a:xfrm>
            <a:off x="1082675" y="685800"/>
            <a:ext cx="4686300" cy="3514725"/>
          </a:xfrm>
          <a:ln/>
        </p:spPr>
      </p:sp>
      <p:sp>
        <p:nvSpPr>
          <p:cNvPr id="31748" name="Text Box 3"/>
          <p:cNvSpPr txBox="1">
            <a:spLocks noChangeArrowheads="1"/>
          </p:cNvSpPr>
          <p:nvPr/>
        </p:nvSpPr>
        <p:spPr bwMode="auto">
          <a:xfrm>
            <a:off x="1179305" y="4239331"/>
            <a:ext cx="178743" cy="458684"/>
          </a:xfrm>
          <a:prstGeom prst="rect">
            <a:avLst/>
          </a:prstGeom>
          <a:noFill/>
          <a:ln w="9525">
            <a:noFill/>
            <a:miter lim="800000"/>
            <a:headEnd/>
            <a:tailEnd/>
          </a:ln>
        </p:spPr>
        <p:txBody>
          <a:bodyPr wrap="none" lIns="88475" tIns="44244" rIns="88475" bIns="44244">
            <a:spAutoFit/>
          </a:bodyPr>
          <a:lstStyle/>
          <a:p>
            <a:pPr defTabSz="885825"/>
            <a:endParaRPr lang="en-US" dirty="0"/>
          </a:p>
        </p:txBody>
      </p:sp>
      <p:sp>
        <p:nvSpPr>
          <p:cNvPr id="5" name="Footer Placeholder 4"/>
          <p:cNvSpPr>
            <a:spLocks noGrp="1"/>
          </p:cNvSpPr>
          <p:nvPr>
            <p:ph type="ftr" sz="quarter" idx="10"/>
          </p:nvPr>
        </p:nvSpPr>
        <p:spPr/>
        <p:txBody>
          <a:bodyPr/>
          <a:lstStyle/>
          <a:p>
            <a:pPr>
              <a:defRPr/>
            </a:pPr>
            <a:r>
              <a:rPr lang="en-US" dirty="0" smtClean="0"/>
              <a:t>2011 - 2016 CIP Presentation August 2010</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5" y="2129899"/>
            <a:ext cx="7772797" cy="14710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203" y="3886729"/>
            <a:ext cx="6401594" cy="1751542"/>
          </a:xfrm>
        </p:spPr>
        <p:txBody>
          <a:bodyPr/>
          <a:lstStyle>
            <a:lvl1pPr marL="0" indent="0" algn="ctr">
              <a:buNone/>
              <a:defRPr/>
            </a:lvl1pPr>
            <a:lvl2pPr marL="319992" indent="0" algn="ctr">
              <a:buNone/>
              <a:defRPr/>
            </a:lvl2pPr>
            <a:lvl3pPr marL="639984" indent="0" algn="ctr">
              <a:buNone/>
              <a:defRPr/>
            </a:lvl3pPr>
            <a:lvl4pPr marL="959976" indent="0" algn="ctr">
              <a:buNone/>
              <a:defRPr/>
            </a:lvl4pPr>
            <a:lvl5pPr marL="1279968" indent="0" algn="ctr">
              <a:buNone/>
              <a:defRPr/>
            </a:lvl5pPr>
            <a:lvl6pPr marL="1599960" indent="0" algn="ctr">
              <a:buNone/>
              <a:defRPr/>
            </a:lvl6pPr>
            <a:lvl7pPr marL="1919952" indent="0" algn="ctr">
              <a:buNone/>
              <a:defRPr/>
            </a:lvl7pPr>
            <a:lvl8pPr marL="2239944" indent="0" algn="ctr">
              <a:buNone/>
              <a:defRPr/>
            </a:lvl8pPr>
            <a:lvl9pPr marL="25599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C555561-8306-4C4C-BFE2-22037718F47F}"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AD90BA5-81CE-411E-AE81-680B2BAD2F2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699" y="609868"/>
            <a:ext cx="1942703" cy="548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602" y="609868"/>
            <a:ext cx="5734844" cy="548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FDF71D42-B646-418E-9E90-A88002260B1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605" y="609868"/>
            <a:ext cx="7772797" cy="54861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EF512B56-D647-4E25-AE43-1A3312D4C1DF}"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C70B244-9C5F-4B5E-8628-A902D3109642}"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636"/>
            <a:ext cx="7772797" cy="1362604"/>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906449"/>
            <a:ext cx="7772797" cy="1500188"/>
          </a:xfrm>
        </p:spPr>
        <p:txBody>
          <a:bodyPr anchor="b"/>
          <a:lstStyle>
            <a:lvl1pPr marL="0" indent="0">
              <a:buNone/>
              <a:defRPr sz="1400"/>
            </a:lvl1pPr>
            <a:lvl2pPr marL="319992" indent="0">
              <a:buNone/>
              <a:defRPr sz="1300"/>
            </a:lvl2pPr>
            <a:lvl3pPr marL="639984" indent="0">
              <a:buNone/>
              <a:defRPr sz="1100"/>
            </a:lvl3pPr>
            <a:lvl4pPr marL="959976" indent="0">
              <a:buNone/>
              <a:defRPr sz="1000"/>
            </a:lvl4pPr>
            <a:lvl5pPr marL="1279968" indent="0">
              <a:buNone/>
              <a:defRPr sz="1000"/>
            </a:lvl5pPr>
            <a:lvl6pPr marL="1599960" indent="0">
              <a:buNone/>
              <a:defRPr sz="1000"/>
            </a:lvl6pPr>
            <a:lvl7pPr marL="1919952" indent="0">
              <a:buNone/>
              <a:defRPr sz="1000"/>
            </a:lvl7pPr>
            <a:lvl8pPr marL="2239944" indent="0">
              <a:buNone/>
              <a:defRPr sz="1000"/>
            </a:lvl8pPr>
            <a:lvl9pPr marL="2559936" indent="0">
              <a:buNone/>
              <a:defRPr sz="1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F95A2BF-717B-4F44-8A36-DB3CC9C9331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603" y="1981733"/>
            <a:ext cx="3838773" cy="411427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981733"/>
            <a:ext cx="3838774" cy="411427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C525C5E-5F66-4D53-9AD6-9C8925CE89E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2" y="275167"/>
            <a:ext cx="822920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98" y="1534583"/>
            <a:ext cx="4040188" cy="640292"/>
          </a:xfrm>
        </p:spPr>
        <p:txBody>
          <a:bodyPr anchor="b"/>
          <a:lstStyle>
            <a:lvl1pPr marL="0" indent="0">
              <a:buNone/>
              <a:defRPr sz="1700" b="1"/>
            </a:lvl1pPr>
            <a:lvl2pPr marL="319992" indent="0">
              <a:buNone/>
              <a:defRPr sz="1400" b="1"/>
            </a:lvl2pPr>
            <a:lvl3pPr marL="639984" indent="0">
              <a:buNone/>
              <a:defRPr sz="1300" b="1"/>
            </a:lvl3pPr>
            <a:lvl4pPr marL="959976" indent="0">
              <a:buNone/>
              <a:defRPr sz="1100" b="1"/>
            </a:lvl4pPr>
            <a:lvl5pPr marL="1279968" indent="0">
              <a:buNone/>
              <a:defRPr sz="1100" b="1"/>
            </a:lvl5pPr>
            <a:lvl6pPr marL="1599960" indent="0">
              <a:buNone/>
              <a:defRPr sz="1100" b="1"/>
            </a:lvl6pPr>
            <a:lvl7pPr marL="1919952" indent="0">
              <a:buNone/>
              <a:defRPr sz="1100" b="1"/>
            </a:lvl7pPr>
            <a:lvl8pPr marL="2239944" indent="0">
              <a:buNone/>
              <a:defRPr sz="1100" b="1"/>
            </a:lvl8pPr>
            <a:lvl9pPr marL="255993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398"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19992" indent="0">
              <a:buNone/>
              <a:defRPr sz="1400" b="1"/>
            </a:lvl2pPr>
            <a:lvl3pPr marL="639984" indent="0">
              <a:buNone/>
              <a:defRPr sz="1300" b="1"/>
            </a:lvl3pPr>
            <a:lvl4pPr marL="959976" indent="0">
              <a:buNone/>
              <a:defRPr sz="1100" b="1"/>
            </a:lvl4pPr>
            <a:lvl5pPr marL="1279968" indent="0">
              <a:buNone/>
              <a:defRPr sz="1100" b="1"/>
            </a:lvl5pPr>
            <a:lvl6pPr marL="1599960" indent="0">
              <a:buNone/>
              <a:defRPr sz="1100" b="1"/>
            </a:lvl6pPr>
            <a:lvl7pPr marL="1919952" indent="0">
              <a:buNone/>
              <a:defRPr sz="1100" b="1"/>
            </a:lvl7pPr>
            <a:lvl8pPr marL="2239944" indent="0">
              <a:buNone/>
              <a:defRPr sz="1100" b="1"/>
            </a:lvl8pPr>
            <a:lvl9pPr marL="255993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7A9D6B10-FEEE-45F0-9C11-141DB2D266D0}"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426CE2ED-F19E-4FF6-8EDE-781F7C2D49F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C5CD7ABE-FD44-499E-8F23-91234AC47DB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02" y="272521"/>
            <a:ext cx="3008313" cy="1162844"/>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4852" y="272522"/>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02" y="1435365"/>
            <a:ext cx="3008313" cy="4691063"/>
          </a:xfrm>
        </p:spPr>
        <p:txBody>
          <a:bodyPr/>
          <a:lstStyle>
            <a:lvl1pPr marL="0" indent="0">
              <a:buNone/>
              <a:defRPr sz="1000"/>
            </a:lvl1pPr>
            <a:lvl2pPr marL="319992" indent="0">
              <a:buNone/>
              <a:defRPr sz="800"/>
            </a:lvl2pPr>
            <a:lvl3pPr marL="639984" indent="0">
              <a:buNone/>
              <a:defRPr sz="700"/>
            </a:lvl3pPr>
            <a:lvl4pPr marL="959976" indent="0">
              <a:buNone/>
              <a:defRPr sz="600"/>
            </a:lvl4pPr>
            <a:lvl5pPr marL="1279968" indent="0">
              <a:buNone/>
              <a:defRPr sz="600"/>
            </a:lvl5pPr>
            <a:lvl6pPr marL="1599960" indent="0">
              <a:buNone/>
              <a:defRPr sz="600"/>
            </a:lvl6pPr>
            <a:lvl7pPr marL="1919952" indent="0">
              <a:buNone/>
              <a:defRPr sz="600"/>
            </a:lvl7pPr>
            <a:lvl8pPr marL="2239944" indent="0">
              <a:buNone/>
              <a:defRPr sz="600"/>
            </a:lvl8pPr>
            <a:lvl9pPr marL="2559936"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EEDE50E8-4189-43D6-B4B2-643E468F66F6}"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4" y="4800865"/>
            <a:ext cx="5486797" cy="566208"/>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1894" y="612514"/>
            <a:ext cx="5486797" cy="4115593"/>
          </a:xfrm>
        </p:spPr>
        <p:txBody>
          <a:bodyPr/>
          <a:lstStyle>
            <a:lvl1pPr marL="0" indent="0">
              <a:buNone/>
              <a:defRPr sz="2200"/>
            </a:lvl1pPr>
            <a:lvl2pPr marL="319992" indent="0">
              <a:buNone/>
              <a:defRPr sz="2000"/>
            </a:lvl2pPr>
            <a:lvl3pPr marL="639984" indent="0">
              <a:buNone/>
              <a:defRPr sz="1700"/>
            </a:lvl3pPr>
            <a:lvl4pPr marL="959976" indent="0">
              <a:buNone/>
              <a:defRPr sz="1400"/>
            </a:lvl4pPr>
            <a:lvl5pPr marL="1279968" indent="0">
              <a:buNone/>
              <a:defRPr sz="1400"/>
            </a:lvl5pPr>
            <a:lvl6pPr marL="1599960" indent="0">
              <a:buNone/>
              <a:defRPr sz="1400"/>
            </a:lvl6pPr>
            <a:lvl7pPr marL="1919952" indent="0">
              <a:buNone/>
              <a:defRPr sz="1400"/>
            </a:lvl7pPr>
            <a:lvl8pPr marL="2239944" indent="0">
              <a:buNone/>
              <a:defRPr sz="1400"/>
            </a:lvl8pPr>
            <a:lvl9pPr marL="2559936" indent="0">
              <a:buNone/>
              <a:defRPr sz="1400"/>
            </a:lvl9pPr>
          </a:lstStyle>
          <a:p>
            <a:pPr lvl="0"/>
            <a:endParaRPr lang="en-US" noProof="0" dirty="0" smtClean="0"/>
          </a:p>
        </p:txBody>
      </p:sp>
      <p:sp>
        <p:nvSpPr>
          <p:cNvPr id="4" name="Text Placeholder 3"/>
          <p:cNvSpPr>
            <a:spLocks noGrp="1"/>
          </p:cNvSpPr>
          <p:nvPr>
            <p:ph type="body" sz="half" idx="2"/>
          </p:nvPr>
        </p:nvSpPr>
        <p:spPr>
          <a:xfrm>
            <a:off x="1791894" y="5367075"/>
            <a:ext cx="5486797" cy="805656"/>
          </a:xfrm>
        </p:spPr>
        <p:txBody>
          <a:bodyPr/>
          <a:lstStyle>
            <a:lvl1pPr marL="0" indent="0">
              <a:buNone/>
              <a:defRPr sz="1000"/>
            </a:lvl1pPr>
            <a:lvl2pPr marL="319992" indent="0">
              <a:buNone/>
              <a:defRPr sz="800"/>
            </a:lvl2pPr>
            <a:lvl3pPr marL="639984" indent="0">
              <a:buNone/>
              <a:defRPr sz="700"/>
            </a:lvl3pPr>
            <a:lvl4pPr marL="959976" indent="0">
              <a:buNone/>
              <a:defRPr sz="600"/>
            </a:lvl4pPr>
            <a:lvl5pPr marL="1279968" indent="0">
              <a:buNone/>
              <a:defRPr sz="600"/>
            </a:lvl5pPr>
            <a:lvl6pPr marL="1599960" indent="0">
              <a:buNone/>
              <a:defRPr sz="600"/>
            </a:lvl6pPr>
            <a:lvl7pPr marL="1919952" indent="0">
              <a:buNone/>
              <a:defRPr sz="600"/>
            </a:lvl7pPr>
            <a:lvl8pPr marL="2239944" indent="0">
              <a:buNone/>
              <a:defRPr sz="600"/>
            </a:lvl8pPr>
            <a:lvl9pPr marL="2559936"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598D179B-74CF-45F3-8726-691CAFD5BF7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605" y="609865"/>
            <a:ext cx="7772797" cy="1143000"/>
          </a:xfrm>
          <a:prstGeom prst="rect">
            <a:avLst/>
          </a:prstGeom>
          <a:noFill/>
          <a:ln w="9525">
            <a:noFill/>
            <a:miter lim="800000"/>
            <a:headEnd/>
            <a:tailEnd/>
          </a:ln>
        </p:spPr>
        <p:txBody>
          <a:bodyPr vert="horz" wrap="square" lIns="91421" tIns="45711" rIns="91421" bIns="45711"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605" y="1981733"/>
            <a:ext cx="7772797" cy="4114271"/>
          </a:xfrm>
          <a:prstGeom prst="rect">
            <a:avLst/>
          </a:prstGeom>
          <a:noFill/>
          <a:ln w="9525">
            <a:noFill/>
            <a:miter lim="800000"/>
            <a:headEnd/>
            <a:tailEnd/>
          </a:ln>
        </p:spPr>
        <p:txBody>
          <a:bodyPr vert="horz" wrap="square" lIns="91421" tIns="45711" rIns="91421"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685602" y="6248139"/>
            <a:ext cx="1905000" cy="457729"/>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defRPr sz="1400"/>
            </a:lvl1pPr>
          </a:lstStyle>
          <a:p>
            <a:endParaRPr lang="en-US" dirty="0"/>
          </a:p>
        </p:txBody>
      </p:sp>
      <p:sp>
        <p:nvSpPr>
          <p:cNvPr id="56325" name="Rectangle 5"/>
          <p:cNvSpPr>
            <a:spLocks noGrp="1" noChangeArrowheads="1"/>
          </p:cNvSpPr>
          <p:nvPr>
            <p:ph type="ftr" sz="quarter" idx="3"/>
          </p:nvPr>
        </p:nvSpPr>
        <p:spPr bwMode="auto">
          <a:xfrm>
            <a:off x="3124402" y="6248139"/>
            <a:ext cx="2895203" cy="457729"/>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lgn="ctr">
              <a:defRPr sz="1400"/>
            </a:lvl1pPr>
          </a:lstStyle>
          <a:p>
            <a:endParaRPr lang="en-US" dirty="0"/>
          </a:p>
        </p:txBody>
      </p:sp>
      <p:sp>
        <p:nvSpPr>
          <p:cNvPr id="56326" name="Rectangle 6"/>
          <p:cNvSpPr>
            <a:spLocks noGrp="1" noChangeArrowheads="1"/>
          </p:cNvSpPr>
          <p:nvPr>
            <p:ph type="sldNum" sz="quarter" idx="4"/>
          </p:nvPr>
        </p:nvSpPr>
        <p:spPr bwMode="auto">
          <a:xfrm>
            <a:off x="6553399" y="6248139"/>
            <a:ext cx="1905000" cy="457729"/>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lgn="r">
              <a:defRPr sz="1400"/>
            </a:lvl1pPr>
          </a:lstStyle>
          <a:p>
            <a:fld id="{C02D149E-EEAB-421A-BF5B-05A4D924906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lvl1pPr algn="ctr" defTabSz="914423" rtl="0" eaLnBrk="0" fontAlgn="base" hangingPunct="0">
        <a:spcBef>
          <a:spcPct val="0"/>
        </a:spcBef>
        <a:spcAft>
          <a:spcPct val="0"/>
        </a:spcAft>
        <a:defRPr sz="4400">
          <a:solidFill>
            <a:schemeClr val="tx2"/>
          </a:solidFill>
          <a:latin typeface="+mj-lt"/>
          <a:ea typeface="+mj-ea"/>
          <a:cs typeface="+mj-cs"/>
        </a:defRPr>
      </a:lvl1pPr>
      <a:lvl2pPr algn="ctr" defTabSz="914423" rtl="0" eaLnBrk="0" fontAlgn="base" hangingPunct="0">
        <a:spcBef>
          <a:spcPct val="0"/>
        </a:spcBef>
        <a:spcAft>
          <a:spcPct val="0"/>
        </a:spcAft>
        <a:defRPr sz="4400">
          <a:solidFill>
            <a:schemeClr val="tx2"/>
          </a:solidFill>
          <a:latin typeface="Times New Roman" pitchFamily="18" charset="0"/>
        </a:defRPr>
      </a:lvl2pPr>
      <a:lvl3pPr algn="ctr" defTabSz="914423" rtl="0" eaLnBrk="0" fontAlgn="base" hangingPunct="0">
        <a:spcBef>
          <a:spcPct val="0"/>
        </a:spcBef>
        <a:spcAft>
          <a:spcPct val="0"/>
        </a:spcAft>
        <a:defRPr sz="4400">
          <a:solidFill>
            <a:schemeClr val="tx2"/>
          </a:solidFill>
          <a:latin typeface="Times New Roman" pitchFamily="18" charset="0"/>
        </a:defRPr>
      </a:lvl3pPr>
      <a:lvl4pPr algn="ctr" defTabSz="914423" rtl="0" eaLnBrk="0" fontAlgn="base" hangingPunct="0">
        <a:spcBef>
          <a:spcPct val="0"/>
        </a:spcBef>
        <a:spcAft>
          <a:spcPct val="0"/>
        </a:spcAft>
        <a:defRPr sz="4400">
          <a:solidFill>
            <a:schemeClr val="tx2"/>
          </a:solidFill>
          <a:latin typeface="Times New Roman" pitchFamily="18" charset="0"/>
        </a:defRPr>
      </a:lvl4pPr>
      <a:lvl5pPr algn="ctr" defTabSz="914423" rtl="0" eaLnBrk="0" fontAlgn="base" hangingPunct="0">
        <a:spcBef>
          <a:spcPct val="0"/>
        </a:spcBef>
        <a:spcAft>
          <a:spcPct val="0"/>
        </a:spcAft>
        <a:defRPr sz="4400">
          <a:solidFill>
            <a:schemeClr val="tx2"/>
          </a:solidFill>
          <a:latin typeface="Times New Roman" pitchFamily="18" charset="0"/>
        </a:defRPr>
      </a:lvl5pPr>
      <a:lvl6pPr marL="319992" algn="ctr" defTabSz="914423" rtl="0" eaLnBrk="0" fontAlgn="base" hangingPunct="0">
        <a:spcBef>
          <a:spcPct val="0"/>
        </a:spcBef>
        <a:spcAft>
          <a:spcPct val="0"/>
        </a:spcAft>
        <a:defRPr sz="4400">
          <a:solidFill>
            <a:schemeClr val="tx2"/>
          </a:solidFill>
          <a:latin typeface="Times New Roman" pitchFamily="18" charset="0"/>
        </a:defRPr>
      </a:lvl6pPr>
      <a:lvl7pPr marL="639984" algn="ctr" defTabSz="914423" rtl="0" eaLnBrk="0" fontAlgn="base" hangingPunct="0">
        <a:spcBef>
          <a:spcPct val="0"/>
        </a:spcBef>
        <a:spcAft>
          <a:spcPct val="0"/>
        </a:spcAft>
        <a:defRPr sz="4400">
          <a:solidFill>
            <a:schemeClr val="tx2"/>
          </a:solidFill>
          <a:latin typeface="Times New Roman" pitchFamily="18" charset="0"/>
        </a:defRPr>
      </a:lvl7pPr>
      <a:lvl8pPr marL="959976" algn="ctr" defTabSz="914423" rtl="0" eaLnBrk="0" fontAlgn="base" hangingPunct="0">
        <a:spcBef>
          <a:spcPct val="0"/>
        </a:spcBef>
        <a:spcAft>
          <a:spcPct val="0"/>
        </a:spcAft>
        <a:defRPr sz="4400">
          <a:solidFill>
            <a:schemeClr val="tx2"/>
          </a:solidFill>
          <a:latin typeface="Times New Roman" pitchFamily="18" charset="0"/>
        </a:defRPr>
      </a:lvl8pPr>
      <a:lvl9pPr marL="1279968" algn="ctr" defTabSz="914423" rtl="0" eaLnBrk="0" fontAlgn="base" hangingPunct="0">
        <a:spcBef>
          <a:spcPct val="0"/>
        </a:spcBef>
        <a:spcAft>
          <a:spcPct val="0"/>
        </a:spcAft>
        <a:defRPr sz="4400">
          <a:solidFill>
            <a:schemeClr val="tx2"/>
          </a:solidFill>
          <a:latin typeface="Times New Roman" pitchFamily="18" charset="0"/>
        </a:defRPr>
      </a:lvl9pPr>
    </p:titleStyle>
    <p:bodyStyle>
      <a:lvl1pPr marL="343326" indent="-343326" algn="l" defTabSz="914423" rtl="0" eaLnBrk="0" fontAlgn="base" hangingPunct="0">
        <a:spcBef>
          <a:spcPct val="20000"/>
        </a:spcBef>
        <a:spcAft>
          <a:spcPct val="0"/>
        </a:spcAft>
        <a:buChar char="•"/>
        <a:defRPr sz="3200">
          <a:solidFill>
            <a:schemeClr val="tx1"/>
          </a:solidFill>
          <a:latin typeface="+mn-lt"/>
          <a:ea typeface="+mn-ea"/>
          <a:cs typeface="+mn-cs"/>
        </a:defRPr>
      </a:lvl1pPr>
      <a:lvl2pPr marL="743316" indent="-286661" algn="l" defTabSz="914423" rtl="0" eaLnBrk="0" fontAlgn="base" hangingPunct="0">
        <a:spcBef>
          <a:spcPct val="20000"/>
        </a:spcBef>
        <a:spcAft>
          <a:spcPct val="0"/>
        </a:spcAft>
        <a:buChar char="–"/>
        <a:defRPr sz="2800">
          <a:solidFill>
            <a:schemeClr val="tx1"/>
          </a:solidFill>
          <a:latin typeface="+mn-lt"/>
        </a:defRPr>
      </a:lvl2pPr>
      <a:lvl3pPr marL="1143306" indent="-228883" algn="l" defTabSz="914423" rtl="0" eaLnBrk="0" fontAlgn="base" hangingPunct="0">
        <a:spcBef>
          <a:spcPct val="20000"/>
        </a:spcBef>
        <a:spcAft>
          <a:spcPct val="0"/>
        </a:spcAft>
        <a:buChar char="•"/>
        <a:defRPr sz="2400">
          <a:solidFill>
            <a:schemeClr val="tx1"/>
          </a:solidFill>
          <a:latin typeface="+mn-lt"/>
        </a:defRPr>
      </a:lvl3pPr>
      <a:lvl4pPr marL="1599960" indent="-228883" algn="l" defTabSz="914423" rtl="0" eaLnBrk="0" fontAlgn="base" hangingPunct="0">
        <a:spcBef>
          <a:spcPct val="20000"/>
        </a:spcBef>
        <a:spcAft>
          <a:spcPct val="0"/>
        </a:spcAft>
        <a:buChar char="–"/>
        <a:defRPr sz="2000">
          <a:solidFill>
            <a:schemeClr val="tx1"/>
          </a:solidFill>
          <a:latin typeface="+mn-lt"/>
        </a:defRPr>
      </a:lvl4pPr>
      <a:lvl5pPr marL="2056615" indent="-227772" algn="l" defTabSz="914423" rtl="0" eaLnBrk="0" fontAlgn="base" hangingPunct="0">
        <a:spcBef>
          <a:spcPct val="20000"/>
        </a:spcBef>
        <a:spcAft>
          <a:spcPct val="0"/>
        </a:spcAft>
        <a:buChar char="»"/>
        <a:defRPr sz="2000">
          <a:solidFill>
            <a:schemeClr val="tx1"/>
          </a:solidFill>
          <a:latin typeface="+mn-lt"/>
        </a:defRPr>
      </a:lvl5pPr>
      <a:lvl6pPr marL="2376607" indent="-227772" algn="l" defTabSz="914423" rtl="0" eaLnBrk="0" fontAlgn="base" hangingPunct="0">
        <a:spcBef>
          <a:spcPct val="20000"/>
        </a:spcBef>
        <a:spcAft>
          <a:spcPct val="0"/>
        </a:spcAft>
        <a:buChar char="»"/>
        <a:defRPr sz="2000">
          <a:solidFill>
            <a:schemeClr val="tx1"/>
          </a:solidFill>
          <a:latin typeface="+mn-lt"/>
        </a:defRPr>
      </a:lvl6pPr>
      <a:lvl7pPr marL="2696600" indent="-227772" algn="l" defTabSz="914423" rtl="0" eaLnBrk="0" fontAlgn="base" hangingPunct="0">
        <a:spcBef>
          <a:spcPct val="20000"/>
        </a:spcBef>
        <a:spcAft>
          <a:spcPct val="0"/>
        </a:spcAft>
        <a:buChar char="»"/>
        <a:defRPr sz="2000">
          <a:solidFill>
            <a:schemeClr val="tx1"/>
          </a:solidFill>
          <a:latin typeface="+mn-lt"/>
        </a:defRPr>
      </a:lvl7pPr>
      <a:lvl8pPr marL="3016591" indent="-227772" algn="l" defTabSz="914423" rtl="0" eaLnBrk="0" fontAlgn="base" hangingPunct="0">
        <a:spcBef>
          <a:spcPct val="20000"/>
        </a:spcBef>
        <a:spcAft>
          <a:spcPct val="0"/>
        </a:spcAft>
        <a:buChar char="»"/>
        <a:defRPr sz="2000">
          <a:solidFill>
            <a:schemeClr val="tx1"/>
          </a:solidFill>
          <a:latin typeface="+mn-lt"/>
        </a:defRPr>
      </a:lvl8pPr>
      <a:lvl9pPr marL="3336583" indent="-227772" algn="l" defTabSz="914423"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639984" rtl="0" eaLnBrk="1" latinLnBrk="0" hangingPunct="1">
        <a:defRPr sz="1300" kern="1200">
          <a:solidFill>
            <a:schemeClr val="tx1"/>
          </a:solidFill>
          <a:latin typeface="+mn-lt"/>
          <a:ea typeface="+mn-ea"/>
          <a:cs typeface="+mn-cs"/>
        </a:defRPr>
      </a:lvl1pPr>
      <a:lvl2pPr marL="319992" algn="l" defTabSz="639984" rtl="0" eaLnBrk="1" latinLnBrk="0" hangingPunct="1">
        <a:defRPr sz="1300" kern="1200">
          <a:solidFill>
            <a:schemeClr val="tx1"/>
          </a:solidFill>
          <a:latin typeface="+mn-lt"/>
          <a:ea typeface="+mn-ea"/>
          <a:cs typeface="+mn-cs"/>
        </a:defRPr>
      </a:lvl2pPr>
      <a:lvl3pPr marL="639984" algn="l" defTabSz="639984" rtl="0" eaLnBrk="1" latinLnBrk="0" hangingPunct="1">
        <a:defRPr sz="1300" kern="1200">
          <a:solidFill>
            <a:schemeClr val="tx1"/>
          </a:solidFill>
          <a:latin typeface="+mn-lt"/>
          <a:ea typeface="+mn-ea"/>
          <a:cs typeface="+mn-cs"/>
        </a:defRPr>
      </a:lvl3pPr>
      <a:lvl4pPr marL="959976" algn="l" defTabSz="639984" rtl="0" eaLnBrk="1" latinLnBrk="0" hangingPunct="1">
        <a:defRPr sz="1300" kern="1200">
          <a:solidFill>
            <a:schemeClr val="tx1"/>
          </a:solidFill>
          <a:latin typeface="+mn-lt"/>
          <a:ea typeface="+mn-ea"/>
          <a:cs typeface="+mn-cs"/>
        </a:defRPr>
      </a:lvl4pPr>
      <a:lvl5pPr marL="1279968" algn="l" defTabSz="639984" rtl="0" eaLnBrk="1" latinLnBrk="0" hangingPunct="1">
        <a:defRPr sz="1300" kern="1200">
          <a:solidFill>
            <a:schemeClr val="tx1"/>
          </a:solidFill>
          <a:latin typeface="+mn-lt"/>
          <a:ea typeface="+mn-ea"/>
          <a:cs typeface="+mn-cs"/>
        </a:defRPr>
      </a:lvl5pPr>
      <a:lvl6pPr marL="1599960" algn="l" defTabSz="639984" rtl="0" eaLnBrk="1" latinLnBrk="0" hangingPunct="1">
        <a:defRPr sz="1300" kern="1200">
          <a:solidFill>
            <a:schemeClr val="tx1"/>
          </a:solidFill>
          <a:latin typeface="+mn-lt"/>
          <a:ea typeface="+mn-ea"/>
          <a:cs typeface="+mn-cs"/>
        </a:defRPr>
      </a:lvl6pPr>
      <a:lvl7pPr marL="1919952" algn="l" defTabSz="639984" rtl="0" eaLnBrk="1" latinLnBrk="0" hangingPunct="1">
        <a:defRPr sz="1300" kern="1200">
          <a:solidFill>
            <a:schemeClr val="tx1"/>
          </a:solidFill>
          <a:latin typeface="+mn-lt"/>
          <a:ea typeface="+mn-ea"/>
          <a:cs typeface="+mn-cs"/>
        </a:defRPr>
      </a:lvl7pPr>
      <a:lvl8pPr marL="2239944" algn="l" defTabSz="639984" rtl="0" eaLnBrk="1" latinLnBrk="0" hangingPunct="1">
        <a:defRPr sz="1300" kern="1200">
          <a:solidFill>
            <a:schemeClr val="tx1"/>
          </a:solidFill>
          <a:latin typeface="+mn-lt"/>
          <a:ea typeface="+mn-ea"/>
          <a:cs typeface="+mn-cs"/>
        </a:defRPr>
      </a:lvl8pPr>
      <a:lvl9pPr marL="2559936" algn="l" defTabSz="63998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2" name="Text Box 14"/>
          <p:cNvSpPr txBox="1">
            <a:spLocks noChangeArrowheads="1"/>
          </p:cNvSpPr>
          <p:nvPr/>
        </p:nvSpPr>
        <p:spPr bwMode="auto">
          <a:xfrm>
            <a:off x="890903" y="2014623"/>
            <a:ext cx="7255867" cy="821511"/>
          </a:xfrm>
          <a:prstGeom prst="rect">
            <a:avLst/>
          </a:prstGeom>
          <a:noFill/>
          <a:ln w="9525">
            <a:noFill/>
            <a:miter lim="800000"/>
            <a:headEnd/>
            <a:tailEnd/>
          </a:ln>
          <a:effectLst/>
        </p:spPr>
        <p:txBody>
          <a:bodyPr lIns="82046" tIns="41023" rIns="82046" bIns="41023">
            <a:spAutoFit/>
          </a:bodyPr>
          <a:lstStyle/>
          <a:p>
            <a:pPr algn="ctr" defTabSz="821132">
              <a:defRPr/>
            </a:pPr>
            <a:r>
              <a:rPr lang="en-US" sz="4800" b="1" dirty="0" smtClean="0">
                <a:solidFill>
                  <a:srgbClr val="CCFFFF"/>
                </a:solidFill>
                <a:effectLst>
                  <a:outerShdw blurRad="38100" dist="38100" dir="2700000" algn="tl">
                    <a:srgbClr val="000000"/>
                  </a:outerShdw>
                </a:effectLst>
              </a:rPr>
              <a:t>Capital </a:t>
            </a:r>
            <a:r>
              <a:rPr lang="en-US" sz="4800" b="1" dirty="0">
                <a:solidFill>
                  <a:srgbClr val="CCFFFF"/>
                </a:solidFill>
                <a:effectLst>
                  <a:outerShdw blurRad="38100" dist="38100" dir="2700000" algn="tl">
                    <a:srgbClr val="000000"/>
                  </a:outerShdw>
                </a:effectLst>
              </a:rPr>
              <a:t>Program </a:t>
            </a:r>
            <a:r>
              <a:rPr lang="en-US" sz="4800" b="1" dirty="0" smtClean="0">
                <a:solidFill>
                  <a:srgbClr val="CCFFFF"/>
                </a:solidFill>
                <a:effectLst>
                  <a:outerShdw blurRad="38100" dist="38100" dir="2700000" algn="tl">
                    <a:srgbClr val="000000"/>
                  </a:outerShdw>
                </a:effectLst>
              </a:rPr>
              <a:t>Overview</a:t>
            </a:r>
            <a:endParaRPr lang="en-US" sz="4800" b="1" dirty="0">
              <a:solidFill>
                <a:srgbClr val="CCFFFF"/>
              </a:solidFill>
              <a:effectLst>
                <a:outerShdw blurRad="38100" dist="38100" dir="2700000" algn="tl">
                  <a:srgbClr val="000000"/>
                </a:outerShdw>
              </a:effectLst>
            </a:endParaRPr>
          </a:p>
        </p:txBody>
      </p:sp>
      <p:pic>
        <p:nvPicPr>
          <p:cNvPr id="5124" name="Picture 15" descr="water drop"/>
          <p:cNvPicPr>
            <a:picLocks noChangeAspect="1" noChangeArrowheads="1"/>
          </p:cNvPicPr>
          <p:nvPr/>
        </p:nvPicPr>
        <p:blipFill>
          <a:blip r:embed="rId3" cstate="print">
            <a:lum bright="-30000"/>
          </a:blip>
          <a:srcRect t="3923" b="-6627"/>
          <a:stretch>
            <a:fillRect/>
          </a:stretch>
        </p:blipFill>
        <p:spPr bwMode="invGray">
          <a:xfrm>
            <a:off x="0" y="5285053"/>
            <a:ext cx="9144000" cy="1722438"/>
          </a:xfrm>
          <a:prstGeom prst="rect">
            <a:avLst/>
          </a:prstGeom>
          <a:noFill/>
          <a:ln w="9525">
            <a:noFill/>
            <a:miter lim="800000"/>
            <a:headEnd/>
            <a:tailEnd/>
          </a:ln>
        </p:spPr>
      </p:pic>
      <p:sp>
        <p:nvSpPr>
          <p:cNvPr id="5125" name="Text Box 16"/>
          <p:cNvSpPr txBox="1">
            <a:spLocks noChangeArrowheads="1"/>
          </p:cNvSpPr>
          <p:nvPr/>
        </p:nvSpPr>
        <p:spPr bwMode="auto">
          <a:xfrm>
            <a:off x="2004631" y="3521538"/>
            <a:ext cx="5028406" cy="1865114"/>
          </a:xfrm>
          <a:prstGeom prst="rect">
            <a:avLst/>
          </a:prstGeom>
          <a:noFill/>
          <a:ln w="9525">
            <a:noFill/>
            <a:miter lim="800000"/>
            <a:headEnd/>
            <a:tailEnd/>
          </a:ln>
        </p:spPr>
        <p:txBody>
          <a:bodyPr lIns="91426" tIns="45714" rIns="91426" bIns="45714">
            <a:spAutoFit/>
          </a:bodyPr>
          <a:lstStyle/>
          <a:p>
            <a:pPr algn="ctr" defTabSz="914468">
              <a:spcBef>
                <a:spcPct val="40000"/>
              </a:spcBef>
            </a:pPr>
            <a:r>
              <a:rPr lang="en-US" sz="2000" b="1" i="1" dirty="0">
                <a:solidFill>
                  <a:srgbClr val="FFFFFF"/>
                </a:solidFill>
                <a:latin typeface="Arial" charset="0"/>
              </a:rPr>
              <a:t>Presented to</a:t>
            </a:r>
          </a:p>
          <a:p>
            <a:pPr algn="ctr" defTabSz="914468">
              <a:spcBef>
                <a:spcPct val="10000"/>
              </a:spcBef>
            </a:pPr>
            <a:r>
              <a:rPr lang="en-US" sz="2400" b="1" dirty="0">
                <a:solidFill>
                  <a:srgbClr val="FFFFFF"/>
                </a:solidFill>
                <a:latin typeface="Arial" charset="0"/>
              </a:rPr>
              <a:t>The Environment </a:t>
            </a:r>
            <a:r>
              <a:rPr lang="en-US" sz="2400" b="1" dirty="0" smtClean="0">
                <a:solidFill>
                  <a:srgbClr val="FFFFFF"/>
                </a:solidFill>
                <a:latin typeface="Arial" charset="0"/>
              </a:rPr>
              <a:t>Committee</a:t>
            </a:r>
          </a:p>
          <a:p>
            <a:pPr algn="ctr" defTabSz="914468">
              <a:spcBef>
                <a:spcPct val="10000"/>
              </a:spcBef>
            </a:pPr>
            <a:r>
              <a:rPr lang="en-US" sz="2000" b="1" dirty="0" smtClean="0">
                <a:solidFill>
                  <a:srgbClr val="FFFFFF"/>
                </a:solidFill>
                <a:latin typeface="Arial" charset="0"/>
              </a:rPr>
              <a:t>April 26, 2011</a:t>
            </a:r>
            <a:endParaRPr lang="en-US" sz="2000" b="1" dirty="0">
              <a:solidFill>
                <a:srgbClr val="FFFFFF"/>
              </a:solidFill>
              <a:latin typeface="Arial" charset="0"/>
            </a:endParaRPr>
          </a:p>
          <a:p>
            <a:pPr algn="ctr" defTabSz="914468">
              <a:spcBef>
                <a:spcPct val="10000"/>
              </a:spcBef>
            </a:pPr>
            <a:r>
              <a:rPr lang="en-US" sz="2000" b="1" dirty="0" smtClean="0">
                <a:solidFill>
                  <a:srgbClr val="FFFF00"/>
                </a:solidFill>
                <a:latin typeface="Arial" charset="0"/>
              </a:rPr>
              <a:t>Bryce </a:t>
            </a:r>
            <a:r>
              <a:rPr lang="en-US" sz="2000" b="1" dirty="0">
                <a:solidFill>
                  <a:srgbClr val="FFFF00"/>
                </a:solidFill>
                <a:latin typeface="Arial" charset="0"/>
              </a:rPr>
              <a:t>Pickart</a:t>
            </a:r>
          </a:p>
          <a:p>
            <a:pPr algn="ctr" defTabSz="914468">
              <a:lnSpc>
                <a:spcPct val="120000"/>
              </a:lnSpc>
            </a:pPr>
            <a:r>
              <a:rPr lang="en-US" b="1" dirty="0">
                <a:solidFill>
                  <a:schemeClr val="bg1"/>
                </a:solidFill>
                <a:latin typeface="Arial" charset="0"/>
              </a:rPr>
              <a:t>Assistant General Manager</a:t>
            </a:r>
            <a:endParaRPr lang="en-US" b="1" dirty="0">
              <a:solidFill>
                <a:srgbClr val="FFFFFF"/>
              </a:solidFill>
              <a:latin typeface="Arial" charset="0"/>
            </a:endParaRPr>
          </a:p>
        </p:txBody>
      </p:sp>
      <p:sp>
        <p:nvSpPr>
          <p:cNvPr id="5126" name="Text Box 17"/>
          <p:cNvSpPr txBox="1">
            <a:spLocks noChangeArrowheads="1"/>
          </p:cNvSpPr>
          <p:nvPr/>
        </p:nvSpPr>
        <p:spPr bwMode="auto">
          <a:xfrm>
            <a:off x="6108900" y="6462451"/>
            <a:ext cx="2981172" cy="369320"/>
          </a:xfrm>
          <a:prstGeom prst="rect">
            <a:avLst/>
          </a:prstGeom>
          <a:noFill/>
          <a:ln w="9525">
            <a:noFill/>
            <a:miter lim="800000"/>
            <a:headEnd/>
            <a:tailEnd/>
          </a:ln>
        </p:spPr>
        <p:txBody>
          <a:bodyPr wrap="none" lIns="91426" tIns="45714" rIns="91426" bIns="45714">
            <a:spAutoFit/>
          </a:bodyPr>
          <a:lstStyle/>
          <a:p>
            <a:pPr defTabSz="914468"/>
            <a:r>
              <a:rPr lang="en-US" sz="1800" dirty="0">
                <a:solidFill>
                  <a:schemeClr val="bg1"/>
                </a:solidFill>
                <a:latin typeface="Arial Black" pitchFamily="34" charset="0"/>
              </a:rPr>
              <a:t>A Clean Water Agency</a:t>
            </a:r>
          </a:p>
        </p:txBody>
      </p:sp>
      <p:grpSp>
        <p:nvGrpSpPr>
          <p:cNvPr id="43" name="Group 2"/>
          <p:cNvGrpSpPr>
            <a:grpSpLocks/>
          </p:cNvGrpSpPr>
          <p:nvPr/>
        </p:nvGrpSpPr>
        <p:grpSpPr bwMode="auto">
          <a:xfrm>
            <a:off x="379412" y="333375"/>
            <a:ext cx="3140077" cy="579438"/>
            <a:chOff x="239" y="188"/>
            <a:chExt cx="1978" cy="365"/>
          </a:xfrm>
        </p:grpSpPr>
        <p:sp>
          <p:nvSpPr>
            <p:cNvPr id="44" name="Rectangle 3"/>
            <p:cNvSpPr>
              <a:spLocks noChangeArrowheads="1"/>
            </p:cNvSpPr>
            <p:nvPr/>
          </p:nvSpPr>
          <p:spPr bwMode="black">
            <a:xfrm>
              <a:off x="552" y="188"/>
              <a:ext cx="1665" cy="194"/>
            </a:xfrm>
            <a:prstGeom prst="rect">
              <a:avLst/>
            </a:prstGeom>
            <a:noFill/>
            <a:ln w="9525">
              <a:noFill/>
              <a:miter lim="800000"/>
              <a:headEnd/>
              <a:tailEnd/>
            </a:ln>
          </p:spPr>
          <p:txBody>
            <a:bodyPr wrap="none" lIns="0" tIns="0" rIns="0" bIns="0">
              <a:spAutoFit/>
            </a:bodyPr>
            <a:lstStyle/>
            <a:p>
              <a:pPr algn="l"/>
              <a:r>
                <a:rPr lang="en-US" sz="2000" dirty="0">
                  <a:solidFill>
                    <a:srgbClr val="FFFFFF"/>
                  </a:solidFill>
                  <a:latin typeface="Bookman Old Style" pitchFamily="18" charset="0"/>
                </a:rPr>
                <a:t>Metropolitan Council</a:t>
              </a:r>
              <a:endParaRPr lang="en-US" sz="2000" dirty="0"/>
            </a:p>
          </p:txBody>
        </p:sp>
        <p:grpSp>
          <p:nvGrpSpPr>
            <p:cNvPr id="45" name="Group 4"/>
            <p:cNvGrpSpPr>
              <a:grpSpLocks/>
            </p:cNvGrpSpPr>
            <p:nvPr/>
          </p:nvGrpSpPr>
          <p:grpSpPr bwMode="auto">
            <a:xfrm>
              <a:off x="239" y="230"/>
              <a:ext cx="266" cy="296"/>
              <a:chOff x="3264" y="3600"/>
              <a:chExt cx="296" cy="315"/>
            </a:xfrm>
          </p:grpSpPr>
          <p:sp>
            <p:nvSpPr>
              <p:cNvPr id="47" name="Freeform 5"/>
              <p:cNvSpPr>
                <a:spLocks/>
              </p:cNvSpPr>
              <p:nvPr/>
            </p:nvSpPr>
            <p:spPr bwMode="black">
              <a:xfrm>
                <a:off x="3264" y="3600"/>
                <a:ext cx="97" cy="102"/>
              </a:xfrm>
              <a:custGeom>
                <a:avLst/>
                <a:gdLst/>
                <a:ahLst/>
                <a:cxnLst>
                  <a:cxn ang="0">
                    <a:pos x="0" y="205"/>
                  </a:cxn>
                  <a:cxn ang="0">
                    <a:pos x="196" y="205"/>
                  </a:cxn>
                  <a:cxn ang="0">
                    <a:pos x="196" y="0"/>
                  </a:cxn>
                  <a:cxn ang="0">
                    <a:pos x="0" y="205"/>
                  </a:cxn>
                </a:cxnLst>
                <a:rect l="0" t="0" r="r" b="b"/>
                <a:pathLst>
                  <a:path w="196" h="205">
                    <a:moveTo>
                      <a:pt x="0" y="205"/>
                    </a:moveTo>
                    <a:lnTo>
                      <a:pt x="196" y="205"/>
                    </a:lnTo>
                    <a:lnTo>
                      <a:pt x="196" y="0"/>
                    </a:lnTo>
                    <a:lnTo>
                      <a:pt x="0" y="205"/>
                    </a:lnTo>
                    <a:close/>
                  </a:path>
                </a:pathLst>
              </a:custGeom>
              <a:solidFill>
                <a:srgbClr val="FFFFFF"/>
              </a:solidFill>
              <a:ln w="0">
                <a:solidFill>
                  <a:srgbClr val="FFFFFF"/>
                </a:solidFill>
                <a:prstDash val="solid"/>
                <a:round/>
                <a:headEnd/>
                <a:tailEnd/>
              </a:ln>
            </p:spPr>
            <p:txBody>
              <a:bodyPr/>
              <a:lstStyle/>
              <a:p>
                <a:endParaRPr lang="en-US" dirty="0"/>
              </a:p>
            </p:txBody>
          </p:sp>
          <p:sp>
            <p:nvSpPr>
              <p:cNvPr id="48" name="Freeform 6"/>
              <p:cNvSpPr>
                <a:spLocks/>
              </p:cNvSpPr>
              <p:nvPr/>
            </p:nvSpPr>
            <p:spPr bwMode="black">
              <a:xfrm>
                <a:off x="3360" y="3600"/>
                <a:ext cx="99" cy="102"/>
              </a:xfrm>
              <a:custGeom>
                <a:avLst/>
                <a:gdLst/>
                <a:ahLst/>
                <a:cxnLst>
                  <a:cxn ang="0">
                    <a:pos x="0" y="205"/>
                  </a:cxn>
                  <a:cxn ang="0">
                    <a:pos x="199" y="205"/>
                  </a:cxn>
                  <a:cxn ang="0">
                    <a:pos x="199" y="0"/>
                  </a:cxn>
                  <a:cxn ang="0">
                    <a:pos x="0" y="205"/>
                  </a:cxn>
                </a:cxnLst>
                <a:rect l="0" t="0" r="r" b="b"/>
                <a:pathLst>
                  <a:path w="199" h="205">
                    <a:moveTo>
                      <a:pt x="0" y="205"/>
                    </a:moveTo>
                    <a:lnTo>
                      <a:pt x="199" y="205"/>
                    </a:lnTo>
                    <a:lnTo>
                      <a:pt x="199" y="0"/>
                    </a:lnTo>
                    <a:lnTo>
                      <a:pt x="0" y="205"/>
                    </a:lnTo>
                    <a:close/>
                  </a:path>
                </a:pathLst>
              </a:custGeom>
              <a:solidFill>
                <a:srgbClr val="FFFFFF"/>
              </a:solidFill>
              <a:ln w="0">
                <a:solidFill>
                  <a:srgbClr val="FFFFFF"/>
                </a:solidFill>
                <a:prstDash val="solid"/>
                <a:round/>
                <a:headEnd/>
                <a:tailEnd/>
              </a:ln>
            </p:spPr>
            <p:txBody>
              <a:bodyPr/>
              <a:lstStyle/>
              <a:p>
                <a:endParaRPr lang="en-US" dirty="0"/>
              </a:p>
            </p:txBody>
          </p:sp>
          <p:sp>
            <p:nvSpPr>
              <p:cNvPr id="49" name="Freeform 7"/>
              <p:cNvSpPr>
                <a:spLocks/>
              </p:cNvSpPr>
              <p:nvPr/>
            </p:nvSpPr>
            <p:spPr bwMode="black">
              <a:xfrm>
                <a:off x="3461" y="3600"/>
                <a:ext cx="99" cy="102"/>
              </a:xfrm>
              <a:custGeom>
                <a:avLst/>
                <a:gdLst/>
                <a:ahLst/>
                <a:cxnLst>
                  <a:cxn ang="0">
                    <a:pos x="0" y="206"/>
                  </a:cxn>
                  <a:cxn ang="0">
                    <a:pos x="197" y="206"/>
                  </a:cxn>
                  <a:cxn ang="0">
                    <a:pos x="197" y="0"/>
                  </a:cxn>
                  <a:cxn ang="0">
                    <a:pos x="0" y="206"/>
                  </a:cxn>
                </a:cxnLst>
                <a:rect l="0" t="0" r="r" b="b"/>
                <a:pathLst>
                  <a:path w="197" h="206">
                    <a:moveTo>
                      <a:pt x="0" y="206"/>
                    </a:moveTo>
                    <a:lnTo>
                      <a:pt x="197" y="206"/>
                    </a:lnTo>
                    <a:lnTo>
                      <a:pt x="197" y="0"/>
                    </a:lnTo>
                    <a:lnTo>
                      <a:pt x="0" y="206"/>
                    </a:lnTo>
                    <a:close/>
                  </a:path>
                </a:pathLst>
              </a:custGeom>
              <a:solidFill>
                <a:srgbClr val="FFFFFF"/>
              </a:solidFill>
              <a:ln w="0">
                <a:solidFill>
                  <a:srgbClr val="FFFFFF"/>
                </a:solidFill>
                <a:prstDash val="solid"/>
                <a:round/>
                <a:headEnd/>
                <a:tailEnd/>
              </a:ln>
            </p:spPr>
            <p:txBody>
              <a:bodyPr/>
              <a:lstStyle/>
              <a:p>
                <a:endParaRPr lang="en-US" dirty="0"/>
              </a:p>
            </p:txBody>
          </p:sp>
          <p:sp>
            <p:nvSpPr>
              <p:cNvPr id="50" name="Freeform 8"/>
              <p:cNvSpPr>
                <a:spLocks/>
              </p:cNvSpPr>
              <p:nvPr/>
            </p:nvSpPr>
            <p:spPr bwMode="black">
              <a:xfrm>
                <a:off x="3264" y="3710"/>
                <a:ext cx="97" cy="103"/>
              </a:xfrm>
              <a:custGeom>
                <a:avLst/>
                <a:gdLst/>
                <a:ahLst/>
                <a:cxnLst>
                  <a:cxn ang="0">
                    <a:pos x="0" y="206"/>
                  </a:cxn>
                  <a:cxn ang="0">
                    <a:pos x="196" y="206"/>
                  </a:cxn>
                  <a:cxn ang="0">
                    <a:pos x="196" y="0"/>
                  </a:cxn>
                  <a:cxn ang="0">
                    <a:pos x="0" y="206"/>
                  </a:cxn>
                </a:cxnLst>
                <a:rect l="0" t="0" r="r" b="b"/>
                <a:pathLst>
                  <a:path w="196" h="206">
                    <a:moveTo>
                      <a:pt x="0" y="206"/>
                    </a:moveTo>
                    <a:lnTo>
                      <a:pt x="196" y="206"/>
                    </a:lnTo>
                    <a:lnTo>
                      <a:pt x="196" y="0"/>
                    </a:lnTo>
                    <a:lnTo>
                      <a:pt x="0" y="206"/>
                    </a:lnTo>
                    <a:close/>
                  </a:path>
                </a:pathLst>
              </a:custGeom>
              <a:solidFill>
                <a:srgbClr val="FFFFFF"/>
              </a:solidFill>
              <a:ln w="0">
                <a:solidFill>
                  <a:srgbClr val="FFFFFF"/>
                </a:solidFill>
                <a:prstDash val="solid"/>
                <a:round/>
                <a:headEnd/>
                <a:tailEnd/>
              </a:ln>
            </p:spPr>
            <p:txBody>
              <a:bodyPr/>
              <a:lstStyle/>
              <a:p>
                <a:endParaRPr lang="en-US" dirty="0"/>
              </a:p>
            </p:txBody>
          </p:sp>
          <p:sp>
            <p:nvSpPr>
              <p:cNvPr id="51" name="Freeform 9"/>
              <p:cNvSpPr>
                <a:spLocks/>
              </p:cNvSpPr>
              <p:nvPr/>
            </p:nvSpPr>
            <p:spPr bwMode="black">
              <a:xfrm>
                <a:off x="3360" y="3710"/>
                <a:ext cx="99" cy="103"/>
              </a:xfrm>
              <a:custGeom>
                <a:avLst/>
                <a:gdLst/>
                <a:ahLst/>
                <a:cxnLst>
                  <a:cxn ang="0">
                    <a:pos x="0" y="206"/>
                  </a:cxn>
                  <a:cxn ang="0">
                    <a:pos x="199" y="206"/>
                  </a:cxn>
                  <a:cxn ang="0">
                    <a:pos x="199" y="0"/>
                  </a:cxn>
                  <a:cxn ang="0">
                    <a:pos x="0" y="206"/>
                  </a:cxn>
                </a:cxnLst>
                <a:rect l="0" t="0" r="r" b="b"/>
                <a:pathLst>
                  <a:path w="199" h="206">
                    <a:moveTo>
                      <a:pt x="0" y="206"/>
                    </a:moveTo>
                    <a:lnTo>
                      <a:pt x="199" y="206"/>
                    </a:lnTo>
                    <a:lnTo>
                      <a:pt x="199" y="0"/>
                    </a:lnTo>
                    <a:lnTo>
                      <a:pt x="0" y="206"/>
                    </a:lnTo>
                    <a:close/>
                  </a:path>
                </a:pathLst>
              </a:custGeom>
              <a:solidFill>
                <a:srgbClr val="FFFFFF"/>
              </a:solidFill>
              <a:ln w="0">
                <a:solidFill>
                  <a:srgbClr val="FFFFFF"/>
                </a:solidFill>
                <a:prstDash val="solid"/>
                <a:round/>
                <a:headEnd/>
                <a:tailEnd/>
              </a:ln>
            </p:spPr>
            <p:txBody>
              <a:bodyPr/>
              <a:lstStyle/>
              <a:p>
                <a:endParaRPr lang="en-US" dirty="0"/>
              </a:p>
            </p:txBody>
          </p:sp>
          <p:sp>
            <p:nvSpPr>
              <p:cNvPr id="52" name="Freeform 10"/>
              <p:cNvSpPr>
                <a:spLocks/>
              </p:cNvSpPr>
              <p:nvPr/>
            </p:nvSpPr>
            <p:spPr bwMode="black">
              <a:xfrm>
                <a:off x="3360" y="3813"/>
                <a:ext cx="99" cy="102"/>
              </a:xfrm>
              <a:custGeom>
                <a:avLst/>
                <a:gdLst/>
                <a:ahLst/>
                <a:cxnLst>
                  <a:cxn ang="0">
                    <a:pos x="0" y="205"/>
                  </a:cxn>
                  <a:cxn ang="0">
                    <a:pos x="199" y="205"/>
                  </a:cxn>
                  <a:cxn ang="0">
                    <a:pos x="199" y="0"/>
                  </a:cxn>
                  <a:cxn ang="0">
                    <a:pos x="0" y="205"/>
                  </a:cxn>
                </a:cxnLst>
                <a:rect l="0" t="0" r="r" b="b"/>
                <a:pathLst>
                  <a:path w="199" h="205">
                    <a:moveTo>
                      <a:pt x="0" y="205"/>
                    </a:moveTo>
                    <a:lnTo>
                      <a:pt x="199" y="205"/>
                    </a:lnTo>
                    <a:lnTo>
                      <a:pt x="199" y="0"/>
                    </a:lnTo>
                    <a:lnTo>
                      <a:pt x="0" y="205"/>
                    </a:lnTo>
                    <a:close/>
                  </a:path>
                </a:pathLst>
              </a:custGeom>
              <a:solidFill>
                <a:srgbClr val="FFFFFF"/>
              </a:solidFill>
              <a:ln w="0">
                <a:solidFill>
                  <a:srgbClr val="FFFFFF"/>
                </a:solidFill>
                <a:prstDash val="solid"/>
                <a:round/>
                <a:headEnd/>
                <a:tailEnd/>
              </a:ln>
            </p:spPr>
            <p:txBody>
              <a:bodyPr/>
              <a:lstStyle/>
              <a:p>
                <a:endParaRPr lang="en-US" dirty="0"/>
              </a:p>
            </p:txBody>
          </p:sp>
          <p:sp>
            <p:nvSpPr>
              <p:cNvPr id="53" name="Freeform 11"/>
              <p:cNvSpPr>
                <a:spLocks/>
              </p:cNvSpPr>
              <p:nvPr/>
            </p:nvSpPr>
            <p:spPr bwMode="black">
              <a:xfrm>
                <a:off x="3459" y="3813"/>
                <a:ext cx="99" cy="102"/>
              </a:xfrm>
              <a:custGeom>
                <a:avLst/>
                <a:gdLst/>
                <a:ahLst/>
                <a:cxnLst>
                  <a:cxn ang="0">
                    <a:pos x="0" y="205"/>
                  </a:cxn>
                  <a:cxn ang="0">
                    <a:pos x="197" y="205"/>
                  </a:cxn>
                  <a:cxn ang="0">
                    <a:pos x="197" y="0"/>
                  </a:cxn>
                  <a:cxn ang="0">
                    <a:pos x="0" y="205"/>
                  </a:cxn>
                </a:cxnLst>
                <a:rect l="0" t="0" r="r" b="b"/>
                <a:pathLst>
                  <a:path w="197" h="205">
                    <a:moveTo>
                      <a:pt x="0" y="205"/>
                    </a:moveTo>
                    <a:lnTo>
                      <a:pt x="197" y="205"/>
                    </a:lnTo>
                    <a:lnTo>
                      <a:pt x="197" y="0"/>
                    </a:lnTo>
                    <a:lnTo>
                      <a:pt x="0" y="205"/>
                    </a:lnTo>
                    <a:close/>
                  </a:path>
                </a:pathLst>
              </a:custGeom>
              <a:solidFill>
                <a:srgbClr val="FFFFFF"/>
              </a:solidFill>
              <a:ln w="0">
                <a:solidFill>
                  <a:srgbClr val="FFFFFF"/>
                </a:solidFill>
                <a:prstDash val="solid"/>
                <a:round/>
                <a:headEnd/>
                <a:tailEnd/>
              </a:ln>
            </p:spPr>
            <p:txBody>
              <a:bodyPr/>
              <a:lstStyle/>
              <a:p>
                <a:endParaRPr lang="en-US" dirty="0"/>
              </a:p>
            </p:txBody>
          </p:sp>
        </p:grpSp>
        <p:sp>
          <p:nvSpPr>
            <p:cNvPr id="46" name="Rectangle 12"/>
            <p:cNvSpPr>
              <a:spLocks noChangeArrowheads="1"/>
            </p:cNvSpPr>
            <p:nvPr/>
          </p:nvSpPr>
          <p:spPr bwMode="black">
            <a:xfrm>
              <a:off x="552" y="379"/>
              <a:ext cx="1632" cy="174"/>
            </a:xfrm>
            <a:prstGeom prst="rect">
              <a:avLst/>
            </a:prstGeom>
            <a:noFill/>
            <a:ln w="9525">
              <a:noFill/>
              <a:miter lim="800000"/>
              <a:headEnd/>
              <a:tailEnd/>
            </a:ln>
          </p:spPr>
          <p:txBody>
            <a:bodyPr wrap="none" lIns="0" tIns="0" rIns="0" bIns="0">
              <a:spAutoFit/>
            </a:bodyPr>
            <a:lstStyle/>
            <a:p>
              <a:pPr algn="l"/>
              <a:r>
                <a:rPr lang="en-US" sz="1800" i="1" dirty="0">
                  <a:solidFill>
                    <a:srgbClr val="FFFFFF"/>
                  </a:solidFill>
                  <a:latin typeface="Bookman Old Style" pitchFamily="18" charset="0"/>
                </a:rPr>
                <a:t>Environmental Services</a:t>
              </a:r>
              <a:endParaRPr lang="en-US" sz="2400" dirty="0"/>
            </a:p>
          </p:txBody>
        </p:sp>
      </p:grpSp>
      <p:grpSp>
        <p:nvGrpSpPr>
          <p:cNvPr id="17" name="Group 2"/>
          <p:cNvGrpSpPr>
            <a:grpSpLocks/>
          </p:cNvGrpSpPr>
          <p:nvPr/>
        </p:nvGrpSpPr>
        <p:grpSpPr bwMode="auto">
          <a:xfrm>
            <a:off x="361950" y="333375"/>
            <a:ext cx="3371850" cy="577850"/>
            <a:chOff x="228" y="188"/>
            <a:chExt cx="2124" cy="364"/>
          </a:xfrm>
        </p:grpSpPr>
        <p:sp>
          <p:nvSpPr>
            <p:cNvPr id="18" name="Rectangle 3"/>
            <p:cNvSpPr>
              <a:spLocks noChangeArrowheads="1"/>
            </p:cNvSpPr>
            <p:nvPr/>
          </p:nvSpPr>
          <p:spPr bwMode="black">
            <a:xfrm>
              <a:off x="552" y="188"/>
              <a:ext cx="1770" cy="192"/>
            </a:xfrm>
            <a:prstGeom prst="rect">
              <a:avLst/>
            </a:prstGeom>
            <a:noFill/>
            <a:ln w="9525">
              <a:noFill/>
              <a:miter lim="800000"/>
              <a:headEnd/>
              <a:tailEnd/>
            </a:ln>
          </p:spPr>
          <p:txBody>
            <a:bodyPr wrap="none" lIns="0" tIns="0" rIns="0" bIns="0">
              <a:spAutoFit/>
            </a:bodyPr>
            <a:lstStyle/>
            <a:p>
              <a:pPr eaLnBrk="0" hangingPunct="0"/>
              <a:r>
                <a:rPr lang="en-US" sz="2000" dirty="0">
                  <a:solidFill>
                    <a:srgbClr val="FFFFFF"/>
                  </a:solidFill>
                  <a:latin typeface="Bookman Old Style" pitchFamily="18" charset="0"/>
                </a:rPr>
                <a:t>Metropolitan Council</a:t>
              </a:r>
              <a:endParaRPr lang="en-US" sz="2000" b="0" dirty="0">
                <a:latin typeface="Times New Roman" pitchFamily="18" charset="0"/>
              </a:endParaRPr>
            </a:p>
          </p:txBody>
        </p:sp>
        <p:grpSp>
          <p:nvGrpSpPr>
            <p:cNvPr id="19" name="Group 4"/>
            <p:cNvGrpSpPr>
              <a:grpSpLocks/>
            </p:cNvGrpSpPr>
            <p:nvPr/>
          </p:nvGrpSpPr>
          <p:grpSpPr bwMode="auto">
            <a:xfrm>
              <a:off x="239" y="230"/>
              <a:ext cx="266" cy="296"/>
              <a:chOff x="3264" y="3600"/>
              <a:chExt cx="296" cy="315"/>
            </a:xfrm>
          </p:grpSpPr>
          <p:sp>
            <p:nvSpPr>
              <p:cNvPr id="21" name="Freeform 5"/>
              <p:cNvSpPr>
                <a:spLocks/>
              </p:cNvSpPr>
              <p:nvPr/>
            </p:nvSpPr>
            <p:spPr bwMode="black">
              <a:xfrm>
                <a:off x="3264" y="3600"/>
                <a:ext cx="97" cy="102"/>
              </a:xfrm>
              <a:custGeom>
                <a:avLst/>
                <a:gdLst>
                  <a:gd name="T0" fmla="*/ 0 w 196"/>
                  <a:gd name="T1" fmla="*/ 102 h 205"/>
                  <a:gd name="T2" fmla="*/ 97 w 196"/>
                  <a:gd name="T3" fmla="*/ 102 h 205"/>
                  <a:gd name="T4" fmla="*/ 97 w 196"/>
                  <a:gd name="T5" fmla="*/ 0 h 205"/>
                  <a:gd name="T6" fmla="*/ 0 w 196"/>
                  <a:gd name="T7" fmla="*/ 102 h 205"/>
                  <a:gd name="T8" fmla="*/ 0 60000 65536"/>
                  <a:gd name="T9" fmla="*/ 0 60000 65536"/>
                  <a:gd name="T10" fmla="*/ 0 60000 65536"/>
                  <a:gd name="T11" fmla="*/ 0 60000 65536"/>
                  <a:gd name="T12" fmla="*/ 0 w 196"/>
                  <a:gd name="T13" fmla="*/ 0 h 205"/>
                  <a:gd name="T14" fmla="*/ 196 w 196"/>
                  <a:gd name="T15" fmla="*/ 205 h 205"/>
                </a:gdLst>
                <a:ahLst/>
                <a:cxnLst>
                  <a:cxn ang="T8">
                    <a:pos x="T0" y="T1"/>
                  </a:cxn>
                  <a:cxn ang="T9">
                    <a:pos x="T2" y="T3"/>
                  </a:cxn>
                  <a:cxn ang="T10">
                    <a:pos x="T4" y="T5"/>
                  </a:cxn>
                  <a:cxn ang="T11">
                    <a:pos x="T6" y="T7"/>
                  </a:cxn>
                </a:cxnLst>
                <a:rect l="T12" t="T13" r="T14" b="T15"/>
                <a:pathLst>
                  <a:path w="196" h="205">
                    <a:moveTo>
                      <a:pt x="0" y="205"/>
                    </a:moveTo>
                    <a:lnTo>
                      <a:pt x="196" y="205"/>
                    </a:lnTo>
                    <a:lnTo>
                      <a:pt x="196" y="0"/>
                    </a:lnTo>
                    <a:lnTo>
                      <a:pt x="0" y="205"/>
                    </a:lnTo>
                    <a:close/>
                  </a:path>
                </a:pathLst>
              </a:custGeom>
              <a:solidFill>
                <a:srgbClr val="FFFFFF"/>
              </a:solidFill>
              <a:ln w="0">
                <a:solidFill>
                  <a:srgbClr val="FFFFFF"/>
                </a:solidFill>
                <a:prstDash val="solid"/>
                <a:round/>
                <a:headEnd/>
                <a:tailEnd/>
              </a:ln>
            </p:spPr>
            <p:txBody>
              <a:bodyPr/>
              <a:lstStyle/>
              <a:p>
                <a:endParaRPr lang="en-US" dirty="0"/>
              </a:p>
            </p:txBody>
          </p:sp>
          <p:sp>
            <p:nvSpPr>
              <p:cNvPr id="22" name="Freeform 6"/>
              <p:cNvSpPr>
                <a:spLocks/>
              </p:cNvSpPr>
              <p:nvPr/>
            </p:nvSpPr>
            <p:spPr bwMode="black">
              <a:xfrm>
                <a:off x="3360" y="3600"/>
                <a:ext cx="99" cy="102"/>
              </a:xfrm>
              <a:custGeom>
                <a:avLst/>
                <a:gdLst>
                  <a:gd name="T0" fmla="*/ 0 w 199"/>
                  <a:gd name="T1" fmla="*/ 102 h 205"/>
                  <a:gd name="T2" fmla="*/ 99 w 199"/>
                  <a:gd name="T3" fmla="*/ 102 h 205"/>
                  <a:gd name="T4" fmla="*/ 99 w 199"/>
                  <a:gd name="T5" fmla="*/ 0 h 205"/>
                  <a:gd name="T6" fmla="*/ 0 w 199"/>
                  <a:gd name="T7" fmla="*/ 102 h 205"/>
                  <a:gd name="T8" fmla="*/ 0 60000 65536"/>
                  <a:gd name="T9" fmla="*/ 0 60000 65536"/>
                  <a:gd name="T10" fmla="*/ 0 60000 65536"/>
                  <a:gd name="T11" fmla="*/ 0 60000 65536"/>
                  <a:gd name="T12" fmla="*/ 0 w 199"/>
                  <a:gd name="T13" fmla="*/ 0 h 205"/>
                  <a:gd name="T14" fmla="*/ 199 w 199"/>
                  <a:gd name="T15" fmla="*/ 205 h 205"/>
                </a:gdLst>
                <a:ahLst/>
                <a:cxnLst>
                  <a:cxn ang="T8">
                    <a:pos x="T0" y="T1"/>
                  </a:cxn>
                  <a:cxn ang="T9">
                    <a:pos x="T2" y="T3"/>
                  </a:cxn>
                  <a:cxn ang="T10">
                    <a:pos x="T4" y="T5"/>
                  </a:cxn>
                  <a:cxn ang="T11">
                    <a:pos x="T6" y="T7"/>
                  </a:cxn>
                </a:cxnLst>
                <a:rect l="T12" t="T13" r="T14" b="T15"/>
                <a:pathLst>
                  <a:path w="199" h="205">
                    <a:moveTo>
                      <a:pt x="0" y="205"/>
                    </a:moveTo>
                    <a:lnTo>
                      <a:pt x="199" y="205"/>
                    </a:lnTo>
                    <a:lnTo>
                      <a:pt x="199" y="0"/>
                    </a:lnTo>
                    <a:lnTo>
                      <a:pt x="0" y="205"/>
                    </a:lnTo>
                    <a:close/>
                  </a:path>
                </a:pathLst>
              </a:custGeom>
              <a:solidFill>
                <a:srgbClr val="FFFFFF"/>
              </a:solidFill>
              <a:ln w="0">
                <a:solidFill>
                  <a:srgbClr val="FFFFFF"/>
                </a:solidFill>
                <a:prstDash val="solid"/>
                <a:round/>
                <a:headEnd/>
                <a:tailEnd/>
              </a:ln>
            </p:spPr>
            <p:txBody>
              <a:bodyPr/>
              <a:lstStyle/>
              <a:p>
                <a:endParaRPr lang="en-US" dirty="0"/>
              </a:p>
            </p:txBody>
          </p:sp>
          <p:sp>
            <p:nvSpPr>
              <p:cNvPr id="23" name="Freeform 7"/>
              <p:cNvSpPr>
                <a:spLocks/>
              </p:cNvSpPr>
              <p:nvPr/>
            </p:nvSpPr>
            <p:spPr bwMode="black">
              <a:xfrm>
                <a:off x="3461" y="3600"/>
                <a:ext cx="99" cy="102"/>
              </a:xfrm>
              <a:custGeom>
                <a:avLst/>
                <a:gdLst>
                  <a:gd name="T0" fmla="*/ 0 w 197"/>
                  <a:gd name="T1" fmla="*/ 102 h 206"/>
                  <a:gd name="T2" fmla="*/ 99 w 197"/>
                  <a:gd name="T3" fmla="*/ 102 h 206"/>
                  <a:gd name="T4" fmla="*/ 99 w 197"/>
                  <a:gd name="T5" fmla="*/ 0 h 206"/>
                  <a:gd name="T6" fmla="*/ 0 w 197"/>
                  <a:gd name="T7" fmla="*/ 102 h 206"/>
                  <a:gd name="T8" fmla="*/ 0 60000 65536"/>
                  <a:gd name="T9" fmla="*/ 0 60000 65536"/>
                  <a:gd name="T10" fmla="*/ 0 60000 65536"/>
                  <a:gd name="T11" fmla="*/ 0 60000 65536"/>
                  <a:gd name="T12" fmla="*/ 0 w 197"/>
                  <a:gd name="T13" fmla="*/ 0 h 206"/>
                  <a:gd name="T14" fmla="*/ 197 w 197"/>
                  <a:gd name="T15" fmla="*/ 206 h 206"/>
                </a:gdLst>
                <a:ahLst/>
                <a:cxnLst>
                  <a:cxn ang="T8">
                    <a:pos x="T0" y="T1"/>
                  </a:cxn>
                  <a:cxn ang="T9">
                    <a:pos x="T2" y="T3"/>
                  </a:cxn>
                  <a:cxn ang="T10">
                    <a:pos x="T4" y="T5"/>
                  </a:cxn>
                  <a:cxn ang="T11">
                    <a:pos x="T6" y="T7"/>
                  </a:cxn>
                </a:cxnLst>
                <a:rect l="T12" t="T13" r="T14" b="T15"/>
                <a:pathLst>
                  <a:path w="197" h="206">
                    <a:moveTo>
                      <a:pt x="0" y="206"/>
                    </a:moveTo>
                    <a:lnTo>
                      <a:pt x="197" y="206"/>
                    </a:lnTo>
                    <a:lnTo>
                      <a:pt x="197" y="0"/>
                    </a:lnTo>
                    <a:lnTo>
                      <a:pt x="0" y="206"/>
                    </a:lnTo>
                    <a:close/>
                  </a:path>
                </a:pathLst>
              </a:custGeom>
              <a:solidFill>
                <a:srgbClr val="FFFFFF"/>
              </a:solidFill>
              <a:ln w="0">
                <a:solidFill>
                  <a:srgbClr val="FFFFFF"/>
                </a:solidFill>
                <a:prstDash val="solid"/>
                <a:round/>
                <a:headEnd/>
                <a:tailEnd/>
              </a:ln>
            </p:spPr>
            <p:txBody>
              <a:bodyPr/>
              <a:lstStyle/>
              <a:p>
                <a:endParaRPr lang="en-US" dirty="0"/>
              </a:p>
            </p:txBody>
          </p:sp>
          <p:sp>
            <p:nvSpPr>
              <p:cNvPr id="24" name="Freeform 8"/>
              <p:cNvSpPr>
                <a:spLocks/>
              </p:cNvSpPr>
              <p:nvPr/>
            </p:nvSpPr>
            <p:spPr bwMode="black">
              <a:xfrm>
                <a:off x="3264" y="3710"/>
                <a:ext cx="97" cy="103"/>
              </a:xfrm>
              <a:custGeom>
                <a:avLst/>
                <a:gdLst>
                  <a:gd name="T0" fmla="*/ 0 w 196"/>
                  <a:gd name="T1" fmla="*/ 103 h 206"/>
                  <a:gd name="T2" fmla="*/ 97 w 196"/>
                  <a:gd name="T3" fmla="*/ 103 h 206"/>
                  <a:gd name="T4" fmla="*/ 97 w 196"/>
                  <a:gd name="T5" fmla="*/ 0 h 206"/>
                  <a:gd name="T6" fmla="*/ 0 w 196"/>
                  <a:gd name="T7" fmla="*/ 103 h 206"/>
                  <a:gd name="T8" fmla="*/ 0 60000 65536"/>
                  <a:gd name="T9" fmla="*/ 0 60000 65536"/>
                  <a:gd name="T10" fmla="*/ 0 60000 65536"/>
                  <a:gd name="T11" fmla="*/ 0 60000 65536"/>
                  <a:gd name="T12" fmla="*/ 0 w 196"/>
                  <a:gd name="T13" fmla="*/ 0 h 206"/>
                  <a:gd name="T14" fmla="*/ 196 w 196"/>
                  <a:gd name="T15" fmla="*/ 206 h 206"/>
                </a:gdLst>
                <a:ahLst/>
                <a:cxnLst>
                  <a:cxn ang="T8">
                    <a:pos x="T0" y="T1"/>
                  </a:cxn>
                  <a:cxn ang="T9">
                    <a:pos x="T2" y="T3"/>
                  </a:cxn>
                  <a:cxn ang="T10">
                    <a:pos x="T4" y="T5"/>
                  </a:cxn>
                  <a:cxn ang="T11">
                    <a:pos x="T6" y="T7"/>
                  </a:cxn>
                </a:cxnLst>
                <a:rect l="T12" t="T13" r="T14" b="T15"/>
                <a:pathLst>
                  <a:path w="196" h="206">
                    <a:moveTo>
                      <a:pt x="0" y="206"/>
                    </a:moveTo>
                    <a:lnTo>
                      <a:pt x="196" y="206"/>
                    </a:lnTo>
                    <a:lnTo>
                      <a:pt x="196" y="0"/>
                    </a:lnTo>
                    <a:lnTo>
                      <a:pt x="0" y="206"/>
                    </a:lnTo>
                    <a:close/>
                  </a:path>
                </a:pathLst>
              </a:custGeom>
              <a:solidFill>
                <a:srgbClr val="FFFFFF"/>
              </a:solidFill>
              <a:ln w="0">
                <a:solidFill>
                  <a:srgbClr val="FFFFFF"/>
                </a:solidFill>
                <a:prstDash val="solid"/>
                <a:round/>
                <a:headEnd/>
                <a:tailEnd/>
              </a:ln>
            </p:spPr>
            <p:txBody>
              <a:bodyPr/>
              <a:lstStyle/>
              <a:p>
                <a:endParaRPr lang="en-US" dirty="0"/>
              </a:p>
            </p:txBody>
          </p:sp>
          <p:sp>
            <p:nvSpPr>
              <p:cNvPr id="25" name="Freeform 9"/>
              <p:cNvSpPr>
                <a:spLocks/>
              </p:cNvSpPr>
              <p:nvPr/>
            </p:nvSpPr>
            <p:spPr bwMode="black">
              <a:xfrm>
                <a:off x="3360" y="3710"/>
                <a:ext cx="99" cy="103"/>
              </a:xfrm>
              <a:custGeom>
                <a:avLst/>
                <a:gdLst>
                  <a:gd name="T0" fmla="*/ 0 w 199"/>
                  <a:gd name="T1" fmla="*/ 103 h 206"/>
                  <a:gd name="T2" fmla="*/ 99 w 199"/>
                  <a:gd name="T3" fmla="*/ 103 h 206"/>
                  <a:gd name="T4" fmla="*/ 99 w 199"/>
                  <a:gd name="T5" fmla="*/ 0 h 206"/>
                  <a:gd name="T6" fmla="*/ 0 w 199"/>
                  <a:gd name="T7" fmla="*/ 103 h 206"/>
                  <a:gd name="T8" fmla="*/ 0 60000 65536"/>
                  <a:gd name="T9" fmla="*/ 0 60000 65536"/>
                  <a:gd name="T10" fmla="*/ 0 60000 65536"/>
                  <a:gd name="T11" fmla="*/ 0 60000 65536"/>
                  <a:gd name="T12" fmla="*/ 0 w 199"/>
                  <a:gd name="T13" fmla="*/ 0 h 206"/>
                  <a:gd name="T14" fmla="*/ 199 w 199"/>
                  <a:gd name="T15" fmla="*/ 206 h 206"/>
                </a:gdLst>
                <a:ahLst/>
                <a:cxnLst>
                  <a:cxn ang="T8">
                    <a:pos x="T0" y="T1"/>
                  </a:cxn>
                  <a:cxn ang="T9">
                    <a:pos x="T2" y="T3"/>
                  </a:cxn>
                  <a:cxn ang="T10">
                    <a:pos x="T4" y="T5"/>
                  </a:cxn>
                  <a:cxn ang="T11">
                    <a:pos x="T6" y="T7"/>
                  </a:cxn>
                </a:cxnLst>
                <a:rect l="T12" t="T13" r="T14" b="T15"/>
                <a:pathLst>
                  <a:path w="199" h="206">
                    <a:moveTo>
                      <a:pt x="0" y="206"/>
                    </a:moveTo>
                    <a:lnTo>
                      <a:pt x="199" y="206"/>
                    </a:lnTo>
                    <a:lnTo>
                      <a:pt x="199" y="0"/>
                    </a:lnTo>
                    <a:lnTo>
                      <a:pt x="0" y="206"/>
                    </a:lnTo>
                    <a:close/>
                  </a:path>
                </a:pathLst>
              </a:custGeom>
              <a:solidFill>
                <a:srgbClr val="FFFFFF"/>
              </a:solidFill>
              <a:ln w="0">
                <a:solidFill>
                  <a:srgbClr val="FFFFFF"/>
                </a:solidFill>
                <a:prstDash val="solid"/>
                <a:round/>
                <a:headEnd/>
                <a:tailEnd/>
              </a:ln>
            </p:spPr>
            <p:txBody>
              <a:bodyPr/>
              <a:lstStyle/>
              <a:p>
                <a:endParaRPr lang="en-US" dirty="0"/>
              </a:p>
            </p:txBody>
          </p:sp>
          <p:sp>
            <p:nvSpPr>
              <p:cNvPr id="26" name="Freeform 10"/>
              <p:cNvSpPr>
                <a:spLocks/>
              </p:cNvSpPr>
              <p:nvPr/>
            </p:nvSpPr>
            <p:spPr bwMode="black">
              <a:xfrm>
                <a:off x="3360" y="3813"/>
                <a:ext cx="99" cy="102"/>
              </a:xfrm>
              <a:custGeom>
                <a:avLst/>
                <a:gdLst>
                  <a:gd name="T0" fmla="*/ 0 w 199"/>
                  <a:gd name="T1" fmla="*/ 102 h 205"/>
                  <a:gd name="T2" fmla="*/ 99 w 199"/>
                  <a:gd name="T3" fmla="*/ 102 h 205"/>
                  <a:gd name="T4" fmla="*/ 99 w 199"/>
                  <a:gd name="T5" fmla="*/ 0 h 205"/>
                  <a:gd name="T6" fmla="*/ 0 w 199"/>
                  <a:gd name="T7" fmla="*/ 102 h 205"/>
                  <a:gd name="T8" fmla="*/ 0 60000 65536"/>
                  <a:gd name="T9" fmla="*/ 0 60000 65536"/>
                  <a:gd name="T10" fmla="*/ 0 60000 65536"/>
                  <a:gd name="T11" fmla="*/ 0 60000 65536"/>
                  <a:gd name="T12" fmla="*/ 0 w 199"/>
                  <a:gd name="T13" fmla="*/ 0 h 205"/>
                  <a:gd name="T14" fmla="*/ 199 w 199"/>
                  <a:gd name="T15" fmla="*/ 205 h 205"/>
                </a:gdLst>
                <a:ahLst/>
                <a:cxnLst>
                  <a:cxn ang="T8">
                    <a:pos x="T0" y="T1"/>
                  </a:cxn>
                  <a:cxn ang="T9">
                    <a:pos x="T2" y="T3"/>
                  </a:cxn>
                  <a:cxn ang="T10">
                    <a:pos x="T4" y="T5"/>
                  </a:cxn>
                  <a:cxn ang="T11">
                    <a:pos x="T6" y="T7"/>
                  </a:cxn>
                </a:cxnLst>
                <a:rect l="T12" t="T13" r="T14" b="T15"/>
                <a:pathLst>
                  <a:path w="199" h="205">
                    <a:moveTo>
                      <a:pt x="0" y="205"/>
                    </a:moveTo>
                    <a:lnTo>
                      <a:pt x="199" y="205"/>
                    </a:lnTo>
                    <a:lnTo>
                      <a:pt x="199" y="0"/>
                    </a:lnTo>
                    <a:lnTo>
                      <a:pt x="0" y="205"/>
                    </a:lnTo>
                    <a:close/>
                  </a:path>
                </a:pathLst>
              </a:custGeom>
              <a:solidFill>
                <a:srgbClr val="FFFFFF"/>
              </a:solidFill>
              <a:ln w="0">
                <a:solidFill>
                  <a:srgbClr val="FFFFFF"/>
                </a:solidFill>
                <a:prstDash val="solid"/>
                <a:round/>
                <a:headEnd/>
                <a:tailEnd/>
              </a:ln>
            </p:spPr>
            <p:txBody>
              <a:bodyPr/>
              <a:lstStyle/>
              <a:p>
                <a:endParaRPr lang="en-US" dirty="0"/>
              </a:p>
            </p:txBody>
          </p:sp>
          <p:sp>
            <p:nvSpPr>
              <p:cNvPr id="27" name="Freeform 11"/>
              <p:cNvSpPr>
                <a:spLocks/>
              </p:cNvSpPr>
              <p:nvPr/>
            </p:nvSpPr>
            <p:spPr bwMode="black">
              <a:xfrm>
                <a:off x="3459" y="3813"/>
                <a:ext cx="99" cy="102"/>
              </a:xfrm>
              <a:custGeom>
                <a:avLst/>
                <a:gdLst>
                  <a:gd name="T0" fmla="*/ 0 w 197"/>
                  <a:gd name="T1" fmla="*/ 102 h 205"/>
                  <a:gd name="T2" fmla="*/ 99 w 197"/>
                  <a:gd name="T3" fmla="*/ 102 h 205"/>
                  <a:gd name="T4" fmla="*/ 99 w 197"/>
                  <a:gd name="T5" fmla="*/ 0 h 205"/>
                  <a:gd name="T6" fmla="*/ 0 w 197"/>
                  <a:gd name="T7" fmla="*/ 102 h 205"/>
                  <a:gd name="T8" fmla="*/ 0 60000 65536"/>
                  <a:gd name="T9" fmla="*/ 0 60000 65536"/>
                  <a:gd name="T10" fmla="*/ 0 60000 65536"/>
                  <a:gd name="T11" fmla="*/ 0 60000 65536"/>
                  <a:gd name="T12" fmla="*/ 0 w 197"/>
                  <a:gd name="T13" fmla="*/ 0 h 205"/>
                  <a:gd name="T14" fmla="*/ 197 w 197"/>
                  <a:gd name="T15" fmla="*/ 205 h 205"/>
                </a:gdLst>
                <a:ahLst/>
                <a:cxnLst>
                  <a:cxn ang="T8">
                    <a:pos x="T0" y="T1"/>
                  </a:cxn>
                  <a:cxn ang="T9">
                    <a:pos x="T2" y="T3"/>
                  </a:cxn>
                  <a:cxn ang="T10">
                    <a:pos x="T4" y="T5"/>
                  </a:cxn>
                  <a:cxn ang="T11">
                    <a:pos x="T6" y="T7"/>
                  </a:cxn>
                </a:cxnLst>
                <a:rect l="T12" t="T13" r="T14" b="T15"/>
                <a:pathLst>
                  <a:path w="197" h="205">
                    <a:moveTo>
                      <a:pt x="0" y="205"/>
                    </a:moveTo>
                    <a:lnTo>
                      <a:pt x="197" y="205"/>
                    </a:lnTo>
                    <a:lnTo>
                      <a:pt x="197" y="0"/>
                    </a:lnTo>
                    <a:lnTo>
                      <a:pt x="0" y="205"/>
                    </a:lnTo>
                    <a:close/>
                  </a:path>
                </a:pathLst>
              </a:custGeom>
              <a:solidFill>
                <a:srgbClr val="FFFFFF"/>
              </a:solidFill>
              <a:ln w="0">
                <a:solidFill>
                  <a:srgbClr val="FFFFFF"/>
                </a:solidFill>
                <a:prstDash val="solid"/>
                <a:round/>
                <a:headEnd/>
                <a:tailEnd/>
              </a:ln>
            </p:spPr>
            <p:txBody>
              <a:bodyPr/>
              <a:lstStyle/>
              <a:p>
                <a:endParaRPr lang="en-US" dirty="0"/>
              </a:p>
            </p:txBody>
          </p:sp>
        </p:grpSp>
        <p:sp>
          <p:nvSpPr>
            <p:cNvPr id="20" name="Rectangle 12"/>
            <p:cNvSpPr>
              <a:spLocks noChangeArrowheads="1"/>
            </p:cNvSpPr>
            <p:nvPr/>
          </p:nvSpPr>
          <p:spPr bwMode="black">
            <a:xfrm>
              <a:off x="552" y="379"/>
              <a:ext cx="1800" cy="173"/>
            </a:xfrm>
            <a:prstGeom prst="rect">
              <a:avLst/>
            </a:prstGeom>
            <a:noFill/>
            <a:ln w="9525">
              <a:noFill/>
              <a:miter lim="800000"/>
              <a:headEnd/>
              <a:tailEnd/>
            </a:ln>
          </p:spPr>
          <p:txBody>
            <a:bodyPr wrap="none" lIns="0" tIns="0" rIns="0" bIns="0">
              <a:spAutoFit/>
            </a:bodyPr>
            <a:lstStyle/>
            <a:p>
              <a:pPr eaLnBrk="0" hangingPunct="0"/>
              <a:r>
                <a:rPr lang="en-US" sz="1800" i="1" dirty="0">
                  <a:solidFill>
                    <a:srgbClr val="FFFFFF"/>
                  </a:solidFill>
                  <a:latin typeface="Bookman Old Style" pitchFamily="18" charset="0"/>
                </a:rPr>
                <a:t>Environmental Services</a:t>
              </a:r>
              <a:endParaRPr lang="en-US" sz="2400" b="0" dirty="0">
                <a:latin typeface="Times New Roman"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58813" y="207697"/>
            <a:ext cx="7263791" cy="698400"/>
          </a:xfrm>
          <a:prstGeom prst="rect">
            <a:avLst/>
          </a:prstGeom>
          <a:noFill/>
          <a:ln w="9525">
            <a:noFill/>
            <a:miter lim="800000"/>
            <a:headEnd/>
            <a:tailEnd/>
          </a:ln>
          <a:effectLst/>
        </p:spPr>
        <p:txBody>
          <a:bodyPr wrap="none" lIns="82046" tIns="41023" rIns="82046" bIns="41023">
            <a:spAutoFit/>
          </a:bodyPr>
          <a:lstStyle/>
          <a:p>
            <a:pPr defTabSz="821132">
              <a:defRPr/>
            </a:pPr>
            <a:r>
              <a:rPr lang="en-US" sz="4000" b="1" dirty="0" smtClean="0">
                <a:solidFill>
                  <a:srgbClr val="CCFFFF"/>
                </a:solidFill>
                <a:effectLst>
                  <a:outerShdw blurRad="38100" dist="38100" dir="2700000" algn="tl">
                    <a:srgbClr val="000000"/>
                  </a:outerShdw>
                </a:effectLst>
                <a:latin typeface="Arial" charset="0"/>
              </a:rPr>
              <a:t>High Priority Capital Projects</a:t>
            </a:r>
            <a:endParaRPr lang="en-US" sz="4000" b="1" dirty="0">
              <a:solidFill>
                <a:srgbClr val="CCFFFF"/>
              </a:solidFill>
              <a:effectLst>
                <a:outerShdw blurRad="38100" dist="38100" dir="2700000" algn="tl">
                  <a:srgbClr val="000000"/>
                </a:outerShdw>
              </a:effectLst>
              <a:latin typeface="Arial" charset="0"/>
            </a:endParaRPr>
          </a:p>
        </p:txBody>
      </p:sp>
      <p:sp>
        <p:nvSpPr>
          <p:cNvPr id="6147" name="Line 3"/>
          <p:cNvSpPr>
            <a:spLocks noChangeShapeType="1"/>
          </p:cNvSpPr>
          <p:nvPr/>
        </p:nvSpPr>
        <p:spPr bwMode="auto">
          <a:xfrm>
            <a:off x="658813" y="970367"/>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512963" y="1320909"/>
            <a:ext cx="7864556" cy="4976495"/>
          </a:xfrm>
          <a:prstGeom prst="rect">
            <a:avLst/>
          </a:prstGeom>
          <a:noFill/>
          <a:ln w="9525">
            <a:noFill/>
            <a:miter lim="800000"/>
            <a:headEnd/>
            <a:tailEnd/>
          </a:ln>
          <a:effectLst/>
        </p:spPr>
        <p:txBody>
          <a:bodyPr wrap="square" lIns="82046" tIns="41023" rIns="82046" bIns="41023">
            <a:spAutoFit/>
          </a:bodyPr>
          <a:lstStyle/>
          <a:p>
            <a:pPr marL="407789" indent="-407789" defTabSz="821132">
              <a:buClr>
                <a:srgbClr val="CCFFFF"/>
              </a:buClr>
              <a:buFont typeface="Wingdings" pitchFamily="2" charset="2"/>
              <a:buChar char="n"/>
              <a:defRPr/>
            </a:pPr>
            <a:r>
              <a:rPr lang="en-US" sz="3200" b="1" dirty="0" smtClean="0">
                <a:solidFill>
                  <a:srgbClr val="CCFFFF"/>
                </a:solidFill>
                <a:effectLst>
                  <a:outerShdw blurRad="38100" dist="38100" dir="2700000" algn="tl">
                    <a:srgbClr val="000000"/>
                  </a:outerShdw>
                </a:effectLst>
                <a:latin typeface="Arial" charset="0"/>
              </a:rPr>
              <a:t>Rehabilitation/Replacement</a:t>
            </a:r>
          </a:p>
          <a:p>
            <a:pPr marL="727781" lvl="1" indent="-407789" defTabSz="821132">
              <a:spcBef>
                <a:spcPts val="1200"/>
              </a:spcBef>
              <a:buClr>
                <a:srgbClr val="CCFFFF"/>
              </a:buClr>
              <a:buFont typeface="Arial" pitchFamily="34" charset="0"/>
              <a:buChar char="-"/>
              <a:defRPr/>
            </a:pPr>
            <a:r>
              <a:rPr lang="en-US" sz="3000" b="1" dirty="0" smtClean="0">
                <a:solidFill>
                  <a:schemeClr val="bg1"/>
                </a:solidFill>
                <a:effectLst>
                  <a:outerShdw blurRad="38100" dist="38100" dir="2700000" algn="tl">
                    <a:srgbClr val="000000"/>
                  </a:outerShdw>
                </a:effectLst>
                <a:latin typeface="Arial" charset="0"/>
              </a:rPr>
              <a:t>High risk of delay based on condition assessment, failure mode, probability of failure occurrences, and severity of failure (public health, water quality, permit compliance, other impacts).</a:t>
            </a:r>
          </a:p>
          <a:p>
            <a:pPr marL="727781" lvl="1" indent="-407789" defTabSz="821132">
              <a:spcBef>
                <a:spcPts val="1200"/>
              </a:spcBef>
              <a:buClr>
                <a:srgbClr val="CCFFFF"/>
              </a:buClr>
              <a:buFont typeface="Arial" pitchFamily="34" charset="0"/>
              <a:buChar char="-"/>
              <a:defRPr/>
            </a:pPr>
            <a:r>
              <a:rPr lang="en-US" sz="3000" b="1" dirty="0" smtClean="0">
                <a:solidFill>
                  <a:schemeClr val="bg1"/>
                </a:solidFill>
                <a:effectLst>
                  <a:outerShdw blurRad="38100" dist="38100" dir="2700000" algn="tl">
                    <a:srgbClr val="000000"/>
                  </a:outerShdw>
                </a:effectLst>
                <a:latin typeface="Arial" charset="0"/>
              </a:rPr>
              <a:t>Opportunity to coordinate with other infrastructure projects.</a:t>
            </a:r>
          </a:p>
          <a:p>
            <a:pPr marL="727781" lvl="1" indent="-407789" defTabSz="821132">
              <a:buClr>
                <a:srgbClr val="CCFFFF"/>
              </a:buClr>
              <a:defRPr/>
            </a:pPr>
            <a:endParaRPr lang="en-US" sz="2800" b="1" dirty="0" smtClean="0">
              <a:solidFill>
                <a:schemeClr val="bg1"/>
              </a:solidFill>
              <a:effectLst>
                <a:outerShdw blurRad="38100" dist="38100" dir="2700000" algn="tl">
                  <a:srgbClr val="000000"/>
                </a:outerShdw>
              </a:effectLst>
              <a:latin typeface="Arial" charset="0"/>
            </a:endParaRPr>
          </a:p>
          <a:p>
            <a:pPr marL="727781" lvl="1" indent="-407789" defTabSz="821132">
              <a:buClr>
                <a:srgbClr val="CCFFFF"/>
              </a:buClr>
              <a:buFont typeface="Wingdings" pitchFamily="2" charset="2"/>
              <a:buChar char="n"/>
              <a:defRPr/>
            </a:pPr>
            <a:endParaRPr lang="en-US" sz="2800" b="1" dirty="0">
              <a:solidFill>
                <a:schemeClr val="bg1"/>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18474" y="207697"/>
            <a:ext cx="8345819" cy="698400"/>
          </a:xfrm>
          <a:prstGeom prst="rect">
            <a:avLst/>
          </a:prstGeom>
          <a:noFill/>
          <a:ln w="9525">
            <a:noFill/>
            <a:miter lim="800000"/>
            <a:headEnd/>
            <a:tailEnd/>
          </a:ln>
          <a:effectLst/>
        </p:spPr>
        <p:txBody>
          <a:bodyPr wrap="none" lIns="82046" tIns="41023" rIns="82046" bIns="41023">
            <a:spAutoFit/>
          </a:bodyPr>
          <a:lstStyle/>
          <a:p>
            <a:pPr defTabSz="821132">
              <a:defRPr/>
            </a:pPr>
            <a:r>
              <a:rPr lang="en-US" sz="4000" b="1" dirty="0" smtClean="0">
                <a:solidFill>
                  <a:srgbClr val="CCFFFF"/>
                </a:solidFill>
                <a:effectLst>
                  <a:outerShdw blurRad="38100" dist="38100" dir="2700000" algn="tl">
                    <a:srgbClr val="000000"/>
                  </a:outerShdw>
                </a:effectLst>
                <a:latin typeface="Arial" charset="0"/>
              </a:rPr>
              <a:t>High Priority Capital Projects </a:t>
            </a:r>
            <a:r>
              <a:rPr lang="en-US" sz="2400" b="1" dirty="0" smtClean="0">
                <a:solidFill>
                  <a:srgbClr val="CCFFFF"/>
                </a:solidFill>
                <a:effectLst>
                  <a:outerShdw blurRad="38100" dist="38100" dir="2700000" algn="tl">
                    <a:srgbClr val="000000"/>
                  </a:outerShdw>
                </a:effectLst>
                <a:latin typeface="Arial" charset="0"/>
              </a:rPr>
              <a:t>(cont.)</a:t>
            </a:r>
            <a:endParaRPr lang="en-US" sz="2400" b="1" dirty="0">
              <a:solidFill>
                <a:srgbClr val="CCFFFF"/>
              </a:solidFill>
              <a:effectLst>
                <a:outerShdw blurRad="38100" dist="38100" dir="2700000" algn="tl">
                  <a:srgbClr val="000000"/>
                </a:outerShdw>
              </a:effectLst>
              <a:latin typeface="Arial" charset="0"/>
            </a:endParaRPr>
          </a:p>
        </p:txBody>
      </p:sp>
      <p:sp>
        <p:nvSpPr>
          <p:cNvPr id="6147" name="Line 3"/>
          <p:cNvSpPr>
            <a:spLocks noChangeShapeType="1"/>
          </p:cNvSpPr>
          <p:nvPr/>
        </p:nvSpPr>
        <p:spPr bwMode="auto">
          <a:xfrm flipV="1">
            <a:off x="591578" y="941294"/>
            <a:ext cx="8296928" cy="29073"/>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512963" y="1320909"/>
            <a:ext cx="8241072" cy="2421949"/>
          </a:xfrm>
          <a:prstGeom prst="rect">
            <a:avLst/>
          </a:prstGeom>
          <a:noFill/>
          <a:ln w="9525">
            <a:noFill/>
            <a:miter lim="800000"/>
            <a:headEnd/>
            <a:tailEnd/>
          </a:ln>
          <a:effectLst/>
        </p:spPr>
        <p:txBody>
          <a:bodyPr wrap="square" lIns="82046" tIns="41023" rIns="82046" bIns="41023">
            <a:spAutoFit/>
          </a:bodyPr>
          <a:lstStyle/>
          <a:p>
            <a:pPr marL="407789" indent="-407789" defTabSz="821132">
              <a:buClr>
                <a:srgbClr val="CCFFFF"/>
              </a:buClr>
              <a:buFont typeface="Wingdings" pitchFamily="2" charset="2"/>
              <a:buChar char="n"/>
              <a:defRPr/>
            </a:pPr>
            <a:r>
              <a:rPr lang="en-US" sz="3200" b="1" dirty="0" smtClean="0">
                <a:solidFill>
                  <a:srgbClr val="CCFFFF"/>
                </a:solidFill>
                <a:effectLst>
                  <a:outerShdw blurRad="38100" dist="38100" dir="2700000" algn="tl">
                    <a:srgbClr val="000000"/>
                  </a:outerShdw>
                </a:effectLst>
                <a:latin typeface="Arial" charset="0"/>
              </a:rPr>
              <a:t>Quality Improvement</a:t>
            </a:r>
          </a:p>
          <a:p>
            <a:pPr marL="914309" lvl="1" indent="-457154">
              <a:buClr>
                <a:srgbClr val="CCFFFF"/>
              </a:buClr>
              <a:buFontTx/>
              <a:buChar char="-"/>
              <a:defRPr/>
            </a:pPr>
            <a:r>
              <a:rPr lang="en-US" sz="3000" b="1" dirty="0" smtClean="0">
                <a:solidFill>
                  <a:schemeClr val="bg1"/>
                </a:solidFill>
                <a:effectLst>
                  <a:outerShdw blurRad="38100" dist="38100" dir="2700000" algn="tl">
                    <a:srgbClr val="000000"/>
                  </a:outerShdw>
                </a:effectLst>
                <a:latin typeface="Arial" charset="0"/>
              </a:rPr>
              <a:t>Regulatory commitments</a:t>
            </a:r>
          </a:p>
          <a:p>
            <a:pPr marL="914309" lvl="1" indent="-457154">
              <a:buClr>
                <a:srgbClr val="CCFFFF"/>
              </a:buClr>
              <a:buFontTx/>
              <a:buChar char="-"/>
              <a:defRPr/>
            </a:pPr>
            <a:r>
              <a:rPr lang="en-US" sz="3000" b="1" dirty="0" smtClean="0">
                <a:solidFill>
                  <a:schemeClr val="bg1"/>
                </a:solidFill>
                <a:effectLst>
                  <a:outerShdw blurRad="38100" dist="38100" dir="2700000" algn="tl">
                    <a:srgbClr val="000000"/>
                  </a:outerShdw>
                </a:effectLst>
                <a:latin typeface="Arial" charset="0"/>
              </a:rPr>
              <a:t>Efficiency, effectiveness, and reliability improvements, such as energy conservation and dual forcemains.</a:t>
            </a:r>
          </a:p>
        </p:txBody>
      </p:sp>
      <p:sp>
        <p:nvSpPr>
          <p:cNvPr id="5" name="Text Box 4"/>
          <p:cNvSpPr txBox="1">
            <a:spLocks noChangeArrowheads="1"/>
          </p:cNvSpPr>
          <p:nvPr/>
        </p:nvSpPr>
        <p:spPr bwMode="auto">
          <a:xfrm>
            <a:off x="512963" y="4337536"/>
            <a:ext cx="8241072" cy="1498619"/>
          </a:xfrm>
          <a:prstGeom prst="rect">
            <a:avLst/>
          </a:prstGeom>
          <a:noFill/>
          <a:ln w="9525">
            <a:noFill/>
            <a:miter lim="800000"/>
            <a:headEnd/>
            <a:tailEnd/>
          </a:ln>
          <a:effectLst/>
        </p:spPr>
        <p:txBody>
          <a:bodyPr wrap="square" lIns="82046" tIns="41023" rIns="82046" bIns="41023">
            <a:spAutoFit/>
          </a:bodyPr>
          <a:lstStyle/>
          <a:p>
            <a:pPr marL="407789" indent="-407789" defTabSz="821132">
              <a:buClr>
                <a:srgbClr val="CCFFFF"/>
              </a:buClr>
              <a:buFont typeface="Wingdings" pitchFamily="2" charset="2"/>
              <a:buChar char="n"/>
              <a:defRPr/>
            </a:pPr>
            <a:r>
              <a:rPr lang="en-US" sz="3200" b="1" dirty="0" smtClean="0">
                <a:solidFill>
                  <a:srgbClr val="CCFFFF"/>
                </a:solidFill>
                <a:effectLst>
                  <a:outerShdw blurRad="38100" dist="38100" dir="2700000" algn="tl">
                    <a:srgbClr val="000000"/>
                  </a:outerShdw>
                </a:effectLst>
                <a:latin typeface="Arial" charset="0"/>
              </a:rPr>
              <a:t>Growth</a:t>
            </a:r>
          </a:p>
          <a:p>
            <a:pPr marL="914309" lvl="1" indent="-457154">
              <a:buClr>
                <a:srgbClr val="CCFFFF"/>
              </a:buClr>
              <a:buFontTx/>
              <a:buChar char="-"/>
              <a:defRPr/>
            </a:pPr>
            <a:r>
              <a:rPr lang="en-US" sz="3000" b="1" dirty="0" smtClean="0">
                <a:solidFill>
                  <a:schemeClr val="bg1"/>
                </a:solidFill>
                <a:effectLst>
                  <a:outerShdw blurRad="38100" dist="38100" dir="2700000" algn="tl">
                    <a:srgbClr val="000000"/>
                  </a:outerShdw>
                </a:effectLst>
                <a:latin typeface="Arial" charset="0"/>
              </a:rPr>
              <a:t>Support redevelopment</a:t>
            </a:r>
          </a:p>
          <a:p>
            <a:pPr marL="914309" lvl="1" indent="-457154">
              <a:buClr>
                <a:srgbClr val="CCFFFF"/>
              </a:buClr>
              <a:buFontTx/>
              <a:buChar char="-"/>
              <a:defRPr/>
            </a:pPr>
            <a:r>
              <a:rPr lang="en-US" sz="3000" b="1" dirty="0" smtClean="0">
                <a:solidFill>
                  <a:schemeClr val="bg1"/>
                </a:solidFill>
                <a:effectLst>
                  <a:outerShdw blurRad="38100" dist="38100" dir="2700000" algn="tl">
                    <a:srgbClr val="000000"/>
                  </a:outerShdw>
                </a:effectLst>
                <a:latin typeface="Arial" charset="0"/>
              </a:rPr>
              <a:t>Meet customer service commitments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1548388" y="2410120"/>
            <a:ext cx="5578554" cy="1313953"/>
          </a:xfrm>
          <a:prstGeom prst="rect">
            <a:avLst/>
          </a:prstGeom>
          <a:noFill/>
          <a:ln w="9525">
            <a:noFill/>
            <a:miter lim="800000"/>
            <a:headEnd/>
            <a:tailEnd/>
          </a:ln>
          <a:effectLst/>
        </p:spPr>
        <p:txBody>
          <a:bodyPr wrap="square" lIns="82046" tIns="41023" rIns="82046" bIns="41023">
            <a:spAutoFit/>
          </a:bodyPr>
          <a:lstStyle/>
          <a:p>
            <a:pPr marL="407789" indent="-407789" algn="ctr" defTabSz="821132">
              <a:buClr>
                <a:srgbClr val="FFFFCC"/>
              </a:buClr>
              <a:defRPr/>
            </a:pPr>
            <a:r>
              <a:rPr lang="en-US" sz="4000" b="1" dirty="0" smtClean="0">
                <a:solidFill>
                  <a:srgbClr val="FFFFCC"/>
                </a:solidFill>
                <a:effectLst>
                  <a:outerShdw blurRad="38100" dist="38100" dir="2700000" algn="tl">
                    <a:srgbClr val="000000"/>
                  </a:outerShdw>
                </a:effectLst>
                <a:latin typeface="Arial" charset="0"/>
              </a:rPr>
              <a:t> </a:t>
            </a:r>
            <a:r>
              <a:rPr lang="en-US" sz="8000" b="1" dirty="0" smtClean="0">
                <a:solidFill>
                  <a:srgbClr val="FFFFCC"/>
                </a:solidFill>
                <a:effectLst>
                  <a:outerShdw blurRad="38100" dist="38100" dir="2700000" algn="tl">
                    <a:srgbClr val="000000"/>
                  </a:outerShdw>
                </a:effectLst>
                <a:latin typeface="Arial" charset="0"/>
              </a:rPr>
              <a:t>Projects</a:t>
            </a:r>
            <a:endParaRPr lang="en-US" sz="8000" b="1" dirty="0">
              <a:solidFill>
                <a:srgbClr val="FFFFCC"/>
              </a:solidFill>
              <a:effectLst>
                <a:outerShdw blurRad="38100" dist="38100" dir="2700000" algn="tl">
                  <a:srgbClr val="000000"/>
                </a:outerShdw>
              </a:effectLst>
              <a:latin typeface="Arial" charset="0"/>
            </a:endParaRPr>
          </a:p>
        </p:txBody>
      </p:sp>
      <p:pic>
        <p:nvPicPr>
          <p:cNvPr id="3" name="Picture 15" descr="water drop"/>
          <p:cNvPicPr>
            <a:picLocks noChangeAspect="1" noChangeArrowheads="1"/>
          </p:cNvPicPr>
          <p:nvPr/>
        </p:nvPicPr>
        <p:blipFill>
          <a:blip r:embed="rId3" cstate="print">
            <a:lum bright="-30000"/>
          </a:blip>
          <a:srcRect t="3923" b="-6627"/>
          <a:stretch>
            <a:fillRect/>
          </a:stretch>
        </p:blipFill>
        <p:spPr bwMode="invGray">
          <a:xfrm>
            <a:off x="0" y="5285053"/>
            <a:ext cx="9144000" cy="1722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58814" y="194253"/>
            <a:ext cx="5651170" cy="744567"/>
          </a:xfrm>
          <a:prstGeom prst="rect">
            <a:avLst/>
          </a:prstGeom>
          <a:noFill/>
          <a:ln w="9525">
            <a:noFill/>
            <a:miter lim="800000"/>
            <a:headEnd/>
            <a:tailEnd/>
          </a:ln>
          <a:effectLst/>
        </p:spPr>
        <p:txBody>
          <a:bodyPr wrap="none" lIns="82046" tIns="41023" rIns="82046" bIns="41023">
            <a:spAutoFit/>
          </a:bodyPr>
          <a:lstStyle/>
          <a:p>
            <a:pPr defTabSz="821132">
              <a:defRPr/>
            </a:pPr>
            <a:r>
              <a:rPr lang="en-US" sz="4300" b="1" dirty="0" smtClean="0">
                <a:solidFill>
                  <a:srgbClr val="CCFFFF"/>
                </a:solidFill>
                <a:effectLst>
                  <a:outerShdw blurRad="38100" dist="38100" dir="2700000" algn="tl">
                    <a:srgbClr val="000000"/>
                  </a:outerShdw>
                </a:effectLst>
                <a:latin typeface="Arial" charset="0"/>
              </a:rPr>
              <a:t>Key Projects - Plants</a:t>
            </a:r>
            <a:endParaRPr lang="en-US" sz="4300" b="1" dirty="0">
              <a:solidFill>
                <a:srgbClr val="CCFFFF"/>
              </a:solidFill>
              <a:effectLst>
                <a:outerShdw blurRad="38100" dist="38100" dir="2700000" algn="tl">
                  <a:srgbClr val="000000"/>
                </a:outerShdw>
              </a:effectLst>
              <a:latin typeface="Arial" charset="0"/>
            </a:endParaRPr>
          </a:p>
        </p:txBody>
      </p:sp>
      <p:sp>
        <p:nvSpPr>
          <p:cNvPr id="6147" name="Line 3"/>
          <p:cNvSpPr>
            <a:spLocks noChangeShapeType="1"/>
          </p:cNvSpPr>
          <p:nvPr/>
        </p:nvSpPr>
        <p:spPr bwMode="auto">
          <a:xfrm>
            <a:off x="658813" y="970367"/>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647435" y="1226780"/>
            <a:ext cx="6735000" cy="4684107"/>
          </a:xfrm>
          <a:prstGeom prst="rect">
            <a:avLst/>
          </a:prstGeom>
          <a:noFill/>
          <a:ln w="9525">
            <a:noFill/>
            <a:miter lim="800000"/>
            <a:headEnd/>
            <a:tailEnd/>
          </a:ln>
          <a:effectLst/>
        </p:spPr>
        <p:txBody>
          <a:bodyPr wrap="square" lIns="82046" tIns="41023" rIns="82046" bIns="41023">
            <a:spAutoFit/>
          </a:bodyPr>
          <a:lstStyle/>
          <a:p>
            <a:pPr marL="407789" indent="-407789" defTabSz="821132">
              <a:buClr>
                <a:srgbClr val="FFFFCC"/>
              </a:buClr>
              <a:defRPr/>
            </a:pPr>
            <a:r>
              <a:rPr lang="en-US" sz="3200" b="1" dirty="0" smtClean="0">
                <a:solidFill>
                  <a:srgbClr val="CCFFFF"/>
                </a:solidFill>
                <a:effectLst>
                  <a:outerShdw blurRad="38100" dist="38100" dir="2700000" algn="tl">
                    <a:srgbClr val="000000"/>
                  </a:outerShdw>
                </a:effectLst>
                <a:latin typeface="Arial" charset="0"/>
              </a:rPr>
              <a:t>Blue Lake Plant</a:t>
            </a:r>
          </a:p>
          <a:p>
            <a:pPr marL="407789" indent="-407789" defTabSz="821132">
              <a:spcBef>
                <a:spcPts val="600"/>
              </a:spcBef>
              <a:buClr>
                <a:srgbClr val="FFFFCC"/>
              </a:buClr>
              <a:buFont typeface="Wingdings" pitchFamily="2" charset="2"/>
              <a:buChar char="n"/>
              <a:defRPr/>
            </a:pPr>
            <a:r>
              <a:rPr lang="en-US" sz="2800" b="1" dirty="0" smtClean="0">
                <a:solidFill>
                  <a:schemeClr val="bg1"/>
                </a:solidFill>
                <a:effectLst>
                  <a:outerShdw blurRad="38100" dist="38100" dir="2700000" algn="tl">
                    <a:srgbClr val="000000"/>
                  </a:outerShdw>
                </a:effectLst>
                <a:latin typeface="Arial" charset="0"/>
              </a:rPr>
              <a:t>Rehabilitation</a:t>
            </a:r>
          </a:p>
          <a:p>
            <a:pPr marL="407789" indent="-407789" defTabSz="821132">
              <a:buClr>
                <a:srgbClr val="FFFFCC"/>
              </a:buClr>
              <a:buFont typeface="Wingdings" pitchFamily="2" charset="2"/>
              <a:buChar char="n"/>
              <a:defRPr/>
            </a:pPr>
            <a:r>
              <a:rPr lang="en-US" sz="2800" b="1" dirty="0" smtClean="0">
                <a:solidFill>
                  <a:schemeClr val="bg1"/>
                </a:solidFill>
                <a:effectLst>
                  <a:outerShdw blurRad="38100" dist="38100" dir="2700000" algn="tl">
                    <a:srgbClr val="000000"/>
                  </a:outerShdw>
                </a:effectLst>
                <a:latin typeface="Arial" charset="0"/>
              </a:rPr>
              <a:t>Solids Processing/Energy</a:t>
            </a:r>
          </a:p>
          <a:p>
            <a:pPr marL="407789" indent="-407789" defTabSz="821132">
              <a:buClr>
                <a:srgbClr val="FFFFCC"/>
              </a:buClr>
              <a:defRPr/>
            </a:pPr>
            <a:endParaRPr lang="en-US" sz="2400" dirty="0" smtClean="0"/>
          </a:p>
          <a:p>
            <a:pPr marL="407789" indent="-407789" defTabSz="821132">
              <a:buClr>
                <a:srgbClr val="FFFFCC"/>
              </a:buClr>
              <a:defRPr/>
            </a:pPr>
            <a:r>
              <a:rPr lang="en-US" sz="3200" b="1" dirty="0" smtClean="0">
                <a:solidFill>
                  <a:srgbClr val="CCFFFF"/>
                </a:solidFill>
                <a:effectLst>
                  <a:outerShdw blurRad="38100" dist="38100" dir="2700000" algn="tl">
                    <a:srgbClr val="000000"/>
                  </a:outerShdw>
                </a:effectLst>
                <a:latin typeface="Arial" charset="0"/>
              </a:rPr>
              <a:t>Metropolitan Plant</a:t>
            </a:r>
            <a:endParaRPr lang="en-US" sz="3200" b="1" dirty="0">
              <a:solidFill>
                <a:srgbClr val="CCFFFF"/>
              </a:solidFill>
              <a:effectLst>
                <a:outerShdw blurRad="38100" dist="38100" dir="2700000" algn="tl">
                  <a:srgbClr val="000000"/>
                </a:outerShdw>
              </a:effectLst>
              <a:latin typeface="Arial" charset="0"/>
            </a:endParaRPr>
          </a:p>
          <a:p>
            <a:pPr marL="407789" indent="-407789" defTabSz="821132">
              <a:spcBef>
                <a:spcPts val="600"/>
              </a:spcBef>
              <a:buClr>
                <a:srgbClr val="FFFFCC"/>
              </a:buClr>
              <a:buFont typeface="Wingdings" pitchFamily="2" charset="2"/>
              <a:buChar char="n"/>
              <a:defRPr/>
            </a:pPr>
            <a:r>
              <a:rPr lang="en-US" sz="2800" b="1" dirty="0" smtClean="0">
                <a:solidFill>
                  <a:schemeClr val="bg1"/>
                </a:solidFill>
                <a:effectLst>
                  <a:outerShdw blurRad="38100" dist="38100" dir="2700000" algn="tl">
                    <a:srgbClr val="000000"/>
                  </a:outerShdw>
                </a:effectLst>
                <a:latin typeface="Arial" charset="0"/>
              </a:rPr>
              <a:t>Solids Processing</a:t>
            </a:r>
          </a:p>
          <a:p>
            <a:pPr marL="407789" indent="-407789" defTabSz="821132">
              <a:buClr>
                <a:srgbClr val="FFFFCC"/>
              </a:buClr>
              <a:buFont typeface="Wingdings" pitchFamily="2" charset="2"/>
              <a:buChar char="n"/>
              <a:defRPr/>
            </a:pPr>
            <a:r>
              <a:rPr lang="en-US" sz="2800" b="1" dirty="0" smtClean="0">
                <a:solidFill>
                  <a:schemeClr val="bg1"/>
                </a:solidFill>
                <a:effectLst>
                  <a:outerShdw blurRad="38100" dist="38100" dir="2700000" algn="tl">
                    <a:srgbClr val="000000"/>
                  </a:outerShdw>
                </a:effectLst>
                <a:latin typeface="Arial" charset="0"/>
              </a:rPr>
              <a:t>Rehabilitation</a:t>
            </a:r>
          </a:p>
          <a:p>
            <a:pPr marL="2647733" lvl="7" indent="-407789" defTabSz="821132">
              <a:buClr>
                <a:srgbClr val="FFFFCC"/>
              </a:buClr>
              <a:buFont typeface="Wingdings" pitchFamily="2" charset="2"/>
              <a:buChar char="n"/>
              <a:defRPr/>
            </a:pPr>
            <a:endParaRPr lang="en-US" sz="24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defRPr/>
            </a:pPr>
            <a:r>
              <a:rPr lang="en-US" sz="3200" b="1" dirty="0" smtClean="0">
                <a:solidFill>
                  <a:srgbClr val="CCFFFF"/>
                </a:solidFill>
                <a:effectLst>
                  <a:outerShdw blurRad="38100" dist="38100" dir="2700000" algn="tl">
                    <a:srgbClr val="000000"/>
                  </a:outerShdw>
                </a:effectLst>
                <a:latin typeface="Arial" charset="0"/>
              </a:rPr>
              <a:t>East Bethel Plant</a:t>
            </a:r>
          </a:p>
          <a:p>
            <a:pPr marL="407789" indent="-407789" defTabSz="821132">
              <a:spcBef>
                <a:spcPts val="600"/>
              </a:spcBef>
              <a:buClr>
                <a:srgbClr val="FFFFCC"/>
              </a:buClr>
              <a:buFont typeface="Wingdings" pitchFamily="2" charset="2"/>
              <a:buChar char="n"/>
              <a:defRPr/>
            </a:pPr>
            <a:r>
              <a:rPr lang="en-US" sz="2800" b="1" dirty="0" smtClean="0">
                <a:solidFill>
                  <a:schemeClr val="bg1"/>
                </a:solidFill>
                <a:effectLst>
                  <a:outerShdw blurRad="38100" dist="38100" dir="2700000" algn="tl">
                    <a:srgbClr val="000000"/>
                  </a:outerShdw>
                </a:effectLst>
                <a:latin typeface="Arial" charset="0"/>
              </a:rPr>
              <a:t>Water Reclamation Facility	</a:t>
            </a:r>
            <a:endParaRPr lang="en-US" sz="2800" b="1"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Blue Lake Wastewater Treatment Plant"/>
          <p:cNvPicPr>
            <a:picLocks noChangeAspect="1" noChangeArrowheads="1"/>
          </p:cNvPicPr>
          <p:nvPr/>
        </p:nvPicPr>
        <p:blipFill>
          <a:blip r:embed="rId2" cstate="print"/>
          <a:srcRect/>
          <a:stretch>
            <a:fillRect/>
          </a:stretch>
        </p:blipFill>
        <p:spPr bwMode="auto">
          <a:xfrm>
            <a:off x="425732" y="416859"/>
            <a:ext cx="8255035" cy="606014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etro Aerial 2008"/>
          <p:cNvPicPr>
            <a:picLocks noChangeAspect="1" noChangeArrowheads="1"/>
          </p:cNvPicPr>
          <p:nvPr/>
        </p:nvPicPr>
        <p:blipFill>
          <a:blip r:embed="rId2" cstate="print"/>
          <a:srcRect/>
          <a:stretch>
            <a:fillRect/>
          </a:stretch>
        </p:blipFill>
        <p:spPr bwMode="auto">
          <a:xfrm>
            <a:off x="871877" y="215153"/>
            <a:ext cx="7296301" cy="6427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58814" y="194253"/>
            <a:ext cx="7183641" cy="744567"/>
          </a:xfrm>
          <a:prstGeom prst="rect">
            <a:avLst/>
          </a:prstGeom>
          <a:noFill/>
          <a:ln w="9525">
            <a:noFill/>
            <a:miter lim="800000"/>
            <a:headEnd/>
            <a:tailEnd/>
          </a:ln>
          <a:effectLst/>
        </p:spPr>
        <p:txBody>
          <a:bodyPr wrap="none" lIns="82046" tIns="41023" rIns="82046" bIns="41023">
            <a:spAutoFit/>
          </a:bodyPr>
          <a:lstStyle/>
          <a:p>
            <a:pPr defTabSz="821132">
              <a:defRPr/>
            </a:pPr>
            <a:r>
              <a:rPr lang="en-US" sz="4300" b="1" dirty="0" smtClean="0">
                <a:solidFill>
                  <a:srgbClr val="CCFFFF"/>
                </a:solidFill>
                <a:effectLst>
                  <a:outerShdw blurRad="38100" dist="38100" dir="2700000" algn="tl">
                    <a:srgbClr val="000000"/>
                  </a:outerShdw>
                </a:effectLst>
                <a:latin typeface="Arial" charset="0"/>
              </a:rPr>
              <a:t>Key Projects - Interceptors</a:t>
            </a:r>
            <a:endParaRPr lang="en-US" sz="4300" b="1" dirty="0">
              <a:solidFill>
                <a:srgbClr val="CCFFFF"/>
              </a:solidFill>
              <a:effectLst>
                <a:outerShdw blurRad="38100" dist="38100" dir="2700000" algn="tl">
                  <a:srgbClr val="000000"/>
                </a:outerShdw>
              </a:effectLst>
              <a:latin typeface="Arial" charset="0"/>
            </a:endParaRPr>
          </a:p>
        </p:txBody>
      </p:sp>
      <p:sp>
        <p:nvSpPr>
          <p:cNvPr id="6147" name="Line 3"/>
          <p:cNvSpPr>
            <a:spLocks noChangeShapeType="1"/>
          </p:cNvSpPr>
          <p:nvPr/>
        </p:nvSpPr>
        <p:spPr bwMode="auto">
          <a:xfrm>
            <a:off x="658813" y="970367"/>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647434" y="1226780"/>
            <a:ext cx="7582165" cy="4991883"/>
          </a:xfrm>
          <a:prstGeom prst="rect">
            <a:avLst/>
          </a:prstGeom>
          <a:noFill/>
          <a:ln w="9525">
            <a:noFill/>
            <a:miter lim="800000"/>
            <a:headEnd/>
            <a:tailEnd/>
          </a:ln>
          <a:effectLst/>
        </p:spPr>
        <p:txBody>
          <a:bodyPr wrap="square" lIns="82046" tIns="41023" rIns="82046" bIns="41023">
            <a:spAutoFit/>
          </a:bodyPr>
          <a:lstStyle/>
          <a:p>
            <a:pPr marL="407789" indent="-407789" defTabSz="821132">
              <a:buClr>
                <a:srgbClr val="FFFFCC"/>
              </a:buClr>
              <a:defRPr/>
            </a:pPr>
            <a:r>
              <a:rPr lang="en-US" sz="3200" b="1" dirty="0" smtClean="0">
                <a:solidFill>
                  <a:srgbClr val="CCFFFF"/>
                </a:solidFill>
                <a:effectLst>
                  <a:outerShdw blurRad="38100" dist="38100" dir="2700000" algn="tl">
                    <a:srgbClr val="000000"/>
                  </a:outerShdw>
                </a:effectLst>
                <a:latin typeface="Arial" charset="0"/>
              </a:rPr>
              <a:t>Rehabilitation Projects</a:t>
            </a:r>
            <a:endParaRPr lang="en-US" sz="1200" b="1" dirty="0" smtClean="0">
              <a:solidFill>
                <a:srgbClr val="CCFFFF"/>
              </a:solidFill>
              <a:effectLst>
                <a:outerShdw blurRad="38100" dist="38100" dir="2700000" algn="tl">
                  <a:srgbClr val="000000"/>
                </a:outerShdw>
              </a:effectLst>
              <a:latin typeface="Arial" charset="0"/>
            </a:endParaRPr>
          </a:p>
          <a:p>
            <a:pPr marL="407789" indent="-407789" defTabSz="821132">
              <a:spcBef>
                <a:spcPts val="600"/>
              </a:spcBef>
              <a:buClr>
                <a:srgbClr val="FFFFCC"/>
              </a:buClr>
              <a:buFont typeface="Wingdings" pitchFamily="2" charset="2"/>
              <a:buChar char="n"/>
              <a:defRPr/>
            </a:pPr>
            <a:r>
              <a:rPr lang="en-US" sz="3000" b="1" dirty="0" smtClean="0">
                <a:solidFill>
                  <a:schemeClr val="bg1"/>
                </a:solidFill>
                <a:effectLst>
                  <a:outerShdw blurRad="38100" dist="38100" dir="2700000" algn="tl">
                    <a:srgbClr val="000000"/>
                  </a:outerShdw>
                </a:effectLst>
                <a:latin typeface="Arial" charset="0"/>
              </a:rPr>
              <a:t>South St. Paul Forcemain</a:t>
            </a:r>
          </a:p>
          <a:p>
            <a:pPr marL="407789" indent="-407789" defTabSz="821132">
              <a:buClr>
                <a:srgbClr val="FFFFCC"/>
              </a:buClr>
              <a:buFont typeface="Wingdings" pitchFamily="2" charset="2"/>
              <a:buChar char="n"/>
              <a:defRPr/>
            </a:pPr>
            <a:endParaRPr lang="en-US" sz="12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000" b="1" dirty="0" smtClean="0">
                <a:solidFill>
                  <a:schemeClr val="bg1"/>
                </a:solidFill>
                <a:effectLst>
                  <a:outerShdw blurRad="38100" dist="38100" dir="2700000" algn="tl">
                    <a:srgbClr val="000000"/>
                  </a:outerShdw>
                </a:effectLst>
                <a:latin typeface="Arial" charset="0"/>
              </a:rPr>
              <a:t>Hopkins Lift Station and Forcemain</a:t>
            </a:r>
          </a:p>
          <a:p>
            <a:pPr marL="407789" indent="-407789" defTabSz="821132">
              <a:buClr>
                <a:srgbClr val="FFFFCC"/>
              </a:buClr>
              <a:buFont typeface="Wingdings" pitchFamily="2" charset="2"/>
              <a:buChar char="n"/>
              <a:defRPr/>
            </a:pPr>
            <a:endParaRPr lang="en-US" sz="12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000" b="1" dirty="0" smtClean="0">
                <a:solidFill>
                  <a:schemeClr val="bg1"/>
                </a:solidFill>
                <a:effectLst>
                  <a:outerShdw blurRad="38100" dist="38100" dir="2700000" algn="tl">
                    <a:srgbClr val="000000"/>
                  </a:outerShdw>
                </a:effectLst>
                <a:latin typeface="Arial" charset="0"/>
              </a:rPr>
              <a:t>Minneapolis Interceptors</a:t>
            </a:r>
          </a:p>
          <a:p>
            <a:pPr marL="407789" indent="-407789" defTabSz="821132">
              <a:buClr>
                <a:srgbClr val="FFFFCC"/>
              </a:buClr>
              <a:buFont typeface="Wingdings" pitchFamily="2" charset="2"/>
              <a:buChar char="n"/>
              <a:defRPr/>
            </a:pPr>
            <a:endParaRPr lang="en-US" sz="12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000" b="1" dirty="0" smtClean="0">
                <a:solidFill>
                  <a:schemeClr val="bg1"/>
                </a:solidFill>
                <a:effectLst>
                  <a:outerShdw blurRad="38100" dist="38100" dir="2700000" algn="tl">
                    <a:srgbClr val="000000"/>
                  </a:outerShdw>
                </a:effectLst>
                <a:latin typeface="Arial" charset="0"/>
              </a:rPr>
              <a:t>Lake Minnetonka Area</a:t>
            </a:r>
          </a:p>
          <a:p>
            <a:pPr marL="407789" indent="-407789" defTabSz="821132">
              <a:buClr>
                <a:srgbClr val="FFFFCC"/>
              </a:buClr>
              <a:buFont typeface="Wingdings" pitchFamily="2" charset="2"/>
              <a:buChar char="n"/>
              <a:defRPr/>
            </a:pPr>
            <a:endParaRPr lang="en-US" sz="12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000" b="1" dirty="0" smtClean="0">
                <a:solidFill>
                  <a:schemeClr val="bg1"/>
                </a:solidFill>
                <a:effectLst>
                  <a:outerShdw blurRad="38100" dist="38100" dir="2700000" algn="tl">
                    <a:srgbClr val="000000"/>
                  </a:outerShdw>
                </a:effectLst>
                <a:latin typeface="Arial" charset="0"/>
              </a:rPr>
              <a:t>Meters</a:t>
            </a:r>
          </a:p>
          <a:p>
            <a:pPr marL="407789" indent="-407789" defTabSz="821132">
              <a:buClr>
                <a:srgbClr val="FFFFCC"/>
              </a:buClr>
              <a:buFont typeface="Wingdings" pitchFamily="2" charset="2"/>
              <a:buChar char="n"/>
              <a:defRPr/>
            </a:pPr>
            <a:endParaRPr lang="en-US" sz="12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000" b="1" dirty="0" smtClean="0">
                <a:solidFill>
                  <a:schemeClr val="bg1"/>
                </a:solidFill>
                <a:effectLst>
                  <a:outerShdw blurRad="38100" dist="38100" dir="2700000" algn="tl">
                    <a:srgbClr val="000000"/>
                  </a:outerShdw>
                </a:effectLst>
                <a:latin typeface="Arial" charset="0"/>
              </a:rPr>
              <a:t>Shakopee Interceptor</a:t>
            </a:r>
          </a:p>
          <a:p>
            <a:pPr marL="407789" indent="-407789" defTabSz="821132">
              <a:buClr>
                <a:srgbClr val="FFFFCC"/>
              </a:buClr>
              <a:buFont typeface="Wingdings" pitchFamily="2" charset="2"/>
              <a:buChar char="n"/>
              <a:defRPr/>
            </a:pPr>
            <a:endParaRPr lang="en-US" sz="12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000" b="1" dirty="0" smtClean="0">
                <a:solidFill>
                  <a:schemeClr val="bg1"/>
                </a:solidFill>
                <a:effectLst>
                  <a:outerShdw blurRad="38100" dist="38100" dir="2700000" algn="tl">
                    <a:srgbClr val="000000"/>
                  </a:outerShdw>
                </a:effectLst>
                <a:latin typeface="Arial" charset="0"/>
              </a:rPr>
              <a:t>Plymouth Forcemain 	</a:t>
            </a:r>
            <a:endParaRPr lang="en-US" sz="3000" b="1"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ystem.jpg"/>
          <p:cNvPicPr>
            <a:picLocks noChangeAspect="1"/>
          </p:cNvPicPr>
          <p:nvPr/>
        </p:nvPicPr>
        <p:blipFill>
          <a:blip r:embed="rId2" cstate="print"/>
          <a:stretch>
            <a:fillRect/>
          </a:stretch>
        </p:blipFill>
        <p:spPr>
          <a:xfrm>
            <a:off x="703892" y="85168"/>
            <a:ext cx="7803872" cy="6642202"/>
          </a:xfrm>
          <a:prstGeom prst="rect">
            <a:avLst/>
          </a:prstGeom>
        </p:spPr>
      </p:pic>
      <p:grpSp>
        <p:nvGrpSpPr>
          <p:cNvPr id="2" name="Group 11"/>
          <p:cNvGrpSpPr/>
          <p:nvPr/>
        </p:nvGrpSpPr>
        <p:grpSpPr>
          <a:xfrm>
            <a:off x="1712259" y="2810436"/>
            <a:ext cx="1898276" cy="1506148"/>
            <a:chOff x="1994647" y="2951629"/>
            <a:chExt cx="1703294" cy="1358231"/>
          </a:xfrm>
        </p:grpSpPr>
        <p:sp>
          <p:nvSpPr>
            <p:cNvPr id="10" name="Rectangle 9"/>
            <p:cNvSpPr/>
            <p:nvPr/>
          </p:nvSpPr>
          <p:spPr bwMode="auto">
            <a:xfrm>
              <a:off x="1994647" y="2951629"/>
              <a:ext cx="1703294" cy="1069041"/>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Rectangle 10"/>
            <p:cNvSpPr/>
            <p:nvPr/>
          </p:nvSpPr>
          <p:spPr bwMode="auto">
            <a:xfrm>
              <a:off x="1994647" y="4020748"/>
              <a:ext cx="775447" cy="289112"/>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13" name="TextBox 12"/>
          <p:cNvSpPr txBox="1"/>
          <p:nvPr/>
        </p:nvSpPr>
        <p:spPr>
          <a:xfrm>
            <a:off x="1042556" y="2810823"/>
            <a:ext cx="1338828" cy="230832"/>
          </a:xfrm>
          <a:prstGeom prst="rect">
            <a:avLst/>
          </a:prstGeom>
          <a:solidFill>
            <a:schemeClr val="tx1"/>
          </a:solidFill>
        </p:spPr>
        <p:txBody>
          <a:bodyPr wrap="none" rtlCol="0">
            <a:spAutoFit/>
          </a:bodyPr>
          <a:lstStyle/>
          <a:p>
            <a:pPr algn="ctr"/>
            <a:r>
              <a:rPr lang="en-US" sz="900" dirty="0" smtClean="0">
                <a:solidFill>
                  <a:srgbClr val="FFFFCC"/>
                </a:solidFill>
                <a:latin typeface="Arial" pitchFamily="34" charset="0"/>
                <a:cs typeface="Arial" pitchFamily="34" charset="0"/>
              </a:rPr>
              <a:t>Lake Minnetonka Area</a:t>
            </a:r>
            <a:endParaRPr lang="en-US" sz="900" dirty="0">
              <a:solidFill>
                <a:srgbClr val="FFFFCC"/>
              </a:solidFill>
              <a:latin typeface="Arial" pitchFamily="34" charset="0"/>
              <a:cs typeface="Arial" pitchFamily="34" charset="0"/>
            </a:endParaRPr>
          </a:p>
        </p:txBody>
      </p:sp>
      <p:sp>
        <p:nvSpPr>
          <p:cNvPr id="8" name="TextBox 7"/>
          <p:cNvSpPr txBox="1"/>
          <p:nvPr/>
        </p:nvSpPr>
        <p:spPr>
          <a:xfrm>
            <a:off x="6047465" y="4285726"/>
            <a:ext cx="774626" cy="369332"/>
          </a:xfrm>
          <a:prstGeom prst="rect">
            <a:avLst/>
          </a:prstGeom>
          <a:solidFill>
            <a:schemeClr val="tx1"/>
          </a:solidFill>
        </p:spPr>
        <p:txBody>
          <a:bodyPr wrap="square" rtlCol="0">
            <a:spAutoFit/>
          </a:bodyPr>
          <a:lstStyle/>
          <a:p>
            <a:pPr algn="ctr"/>
            <a:r>
              <a:rPr lang="en-US" sz="900" dirty="0" smtClean="0">
                <a:solidFill>
                  <a:srgbClr val="FFFFCC"/>
                </a:solidFill>
                <a:latin typeface="Arial" pitchFamily="34" charset="0"/>
                <a:cs typeface="Arial" pitchFamily="34" charset="0"/>
              </a:rPr>
              <a:t>So. St Paul </a:t>
            </a:r>
          </a:p>
          <a:p>
            <a:pPr algn="ctr"/>
            <a:r>
              <a:rPr lang="en-US" sz="900" dirty="0" smtClean="0">
                <a:solidFill>
                  <a:srgbClr val="FFFFCC"/>
                </a:solidFill>
                <a:latin typeface="Arial" pitchFamily="34" charset="0"/>
                <a:cs typeface="Arial" pitchFamily="34" charset="0"/>
              </a:rPr>
              <a:t> Forcemain</a:t>
            </a:r>
            <a:endParaRPr lang="en-US" sz="900" dirty="0">
              <a:solidFill>
                <a:srgbClr val="FFFFCC"/>
              </a:solidFill>
              <a:latin typeface="Arial" pitchFamily="34" charset="0"/>
              <a:cs typeface="Arial" pitchFamily="34" charset="0"/>
            </a:endParaRPr>
          </a:p>
        </p:txBody>
      </p:sp>
      <p:grpSp>
        <p:nvGrpSpPr>
          <p:cNvPr id="3" name="Group 13"/>
          <p:cNvGrpSpPr/>
          <p:nvPr/>
        </p:nvGrpSpPr>
        <p:grpSpPr>
          <a:xfrm>
            <a:off x="6136339" y="3611880"/>
            <a:ext cx="612520" cy="681990"/>
            <a:chOff x="6137910" y="3611880"/>
            <a:chExt cx="612520" cy="681990"/>
          </a:xfrm>
        </p:grpSpPr>
        <p:sp>
          <p:nvSpPr>
            <p:cNvPr id="9" name="Rectangle 8"/>
            <p:cNvSpPr/>
            <p:nvPr/>
          </p:nvSpPr>
          <p:spPr bwMode="auto">
            <a:xfrm>
              <a:off x="6137910" y="3611880"/>
              <a:ext cx="329564" cy="674370"/>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Rectangle 11"/>
            <p:cNvSpPr/>
            <p:nvPr/>
          </p:nvSpPr>
          <p:spPr bwMode="auto">
            <a:xfrm>
              <a:off x="6468490" y="4088130"/>
              <a:ext cx="281940" cy="205740"/>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20" name="Rectangle 19"/>
          <p:cNvSpPr/>
          <p:nvPr/>
        </p:nvSpPr>
        <p:spPr bwMode="auto">
          <a:xfrm>
            <a:off x="2706624" y="4706874"/>
            <a:ext cx="1074420" cy="226314"/>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 name="TextBox 20"/>
          <p:cNvSpPr txBox="1"/>
          <p:nvPr/>
        </p:nvSpPr>
        <p:spPr>
          <a:xfrm>
            <a:off x="2899952" y="4929051"/>
            <a:ext cx="751114" cy="369332"/>
          </a:xfrm>
          <a:prstGeom prst="rect">
            <a:avLst/>
          </a:prstGeom>
          <a:solidFill>
            <a:schemeClr val="tx1"/>
          </a:solidFill>
        </p:spPr>
        <p:txBody>
          <a:bodyPr wrap="square" rtlCol="0">
            <a:spAutoFit/>
          </a:bodyPr>
          <a:lstStyle/>
          <a:p>
            <a:pPr algn="ctr"/>
            <a:r>
              <a:rPr lang="en-US" sz="900" dirty="0" smtClean="0">
                <a:solidFill>
                  <a:srgbClr val="FFFFCC"/>
                </a:solidFill>
                <a:latin typeface="Arial" pitchFamily="34" charset="0"/>
                <a:cs typeface="Arial" pitchFamily="34" charset="0"/>
              </a:rPr>
              <a:t>Shakopee Interceptor</a:t>
            </a:r>
            <a:endParaRPr lang="en-US" sz="900" dirty="0">
              <a:solidFill>
                <a:srgbClr val="FFFFCC"/>
              </a:solidFill>
              <a:latin typeface="Arial" pitchFamily="34" charset="0"/>
              <a:cs typeface="Arial" pitchFamily="34" charset="0"/>
            </a:endParaRPr>
          </a:p>
        </p:txBody>
      </p:sp>
      <p:sp>
        <p:nvSpPr>
          <p:cNvPr id="18" name="Rectangle 17"/>
          <p:cNvSpPr/>
          <p:nvPr/>
        </p:nvSpPr>
        <p:spPr bwMode="auto">
          <a:xfrm rot="16200000" flipH="1">
            <a:off x="3949882" y="3329397"/>
            <a:ext cx="695598" cy="130629"/>
          </a:xfrm>
          <a:prstGeom prst="rect">
            <a:avLst/>
          </a:prstGeom>
          <a:solidFill>
            <a:schemeClr val="accent1">
              <a:alpha val="40000"/>
            </a:schemeClr>
          </a:solidFill>
          <a:ln w="9525" cap="flat" cmpd="sng" algn="ctr">
            <a:noFill/>
            <a:prstDash val="solid"/>
            <a:round/>
            <a:headEnd type="none" w="med" len="med"/>
            <a:tailEnd type="none" w="med" len="med"/>
          </a:ln>
          <a:effectLst/>
          <a:scene3d>
            <a:camera prst="orthographicFront">
              <a:rot lat="8400000" lon="3000000" rev="90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TextBox 21"/>
          <p:cNvSpPr txBox="1"/>
          <p:nvPr/>
        </p:nvSpPr>
        <p:spPr>
          <a:xfrm>
            <a:off x="3656964" y="3541247"/>
            <a:ext cx="787669" cy="507831"/>
          </a:xfrm>
          <a:prstGeom prst="rect">
            <a:avLst/>
          </a:prstGeom>
          <a:solidFill>
            <a:schemeClr val="tx1"/>
          </a:solidFill>
        </p:spPr>
        <p:txBody>
          <a:bodyPr wrap="square" rtlCol="0">
            <a:spAutoFit/>
          </a:bodyPr>
          <a:lstStyle/>
          <a:p>
            <a:pPr algn="ctr"/>
            <a:r>
              <a:rPr lang="en-US" sz="900" dirty="0" smtClean="0">
                <a:solidFill>
                  <a:srgbClr val="FFFFCC"/>
                </a:solidFill>
                <a:latin typeface="Arial" pitchFamily="34" charset="0"/>
                <a:cs typeface="Arial" pitchFamily="34" charset="0"/>
              </a:rPr>
              <a:t>Hopkins Lift Station &amp; Forcemain</a:t>
            </a:r>
            <a:endParaRPr lang="en-US" sz="900" dirty="0">
              <a:solidFill>
                <a:srgbClr val="FFFFCC"/>
              </a:solidFill>
              <a:latin typeface="Arial" pitchFamily="34" charset="0"/>
              <a:cs typeface="Arial" pitchFamily="34" charset="0"/>
            </a:endParaRPr>
          </a:p>
        </p:txBody>
      </p:sp>
      <p:sp>
        <p:nvSpPr>
          <p:cNvPr id="23" name="Rectangle 22"/>
          <p:cNvSpPr/>
          <p:nvPr/>
        </p:nvSpPr>
        <p:spPr bwMode="auto">
          <a:xfrm>
            <a:off x="4211783" y="2961228"/>
            <a:ext cx="543097" cy="125566"/>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TextBox 23"/>
          <p:cNvSpPr txBox="1"/>
          <p:nvPr/>
        </p:nvSpPr>
        <p:spPr>
          <a:xfrm>
            <a:off x="3707707" y="2594809"/>
            <a:ext cx="787669" cy="369332"/>
          </a:xfrm>
          <a:prstGeom prst="rect">
            <a:avLst/>
          </a:prstGeom>
          <a:solidFill>
            <a:schemeClr val="tx1"/>
          </a:solidFill>
        </p:spPr>
        <p:txBody>
          <a:bodyPr wrap="square" rtlCol="0">
            <a:spAutoFit/>
          </a:bodyPr>
          <a:lstStyle/>
          <a:p>
            <a:pPr algn="ctr"/>
            <a:r>
              <a:rPr lang="en-US" sz="900" dirty="0" smtClean="0">
                <a:solidFill>
                  <a:srgbClr val="FFFFCC"/>
                </a:solidFill>
                <a:latin typeface="Arial" pitchFamily="34" charset="0"/>
                <a:cs typeface="Arial" pitchFamily="34" charset="0"/>
              </a:rPr>
              <a:t>Plymouth Forcemain</a:t>
            </a:r>
            <a:endParaRPr lang="en-US" sz="900" dirty="0">
              <a:solidFill>
                <a:srgbClr val="FFFFCC"/>
              </a:solidFill>
              <a:latin typeface="Arial" pitchFamily="34" charset="0"/>
              <a:cs typeface="Arial" pitchFamily="34" charset="0"/>
            </a:endParaRPr>
          </a:p>
        </p:txBody>
      </p:sp>
      <p:sp>
        <p:nvSpPr>
          <p:cNvPr id="25" name="Rectangle 24"/>
          <p:cNvSpPr/>
          <p:nvPr/>
        </p:nvSpPr>
        <p:spPr bwMode="auto">
          <a:xfrm>
            <a:off x="4498942" y="3102893"/>
            <a:ext cx="1009126" cy="637047"/>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6" name="TextBox 25"/>
          <p:cNvSpPr txBox="1"/>
          <p:nvPr/>
        </p:nvSpPr>
        <p:spPr>
          <a:xfrm>
            <a:off x="4572001" y="3733685"/>
            <a:ext cx="879730" cy="369332"/>
          </a:xfrm>
          <a:prstGeom prst="rect">
            <a:avLst/>
          </a:prstGeom>
          <a:solidFill>
            <a:schemeClr val="tx1"/>
          </a:solidFill>
        </p:spPr>
        <p:txBody>
          <a:bodyPr wrap="square" rtlCol="0">
            <a:spAutoFit/>
          </a:bodyPr>
          <a:lstStyle/>
          <a:p>
            <a:pPr algn="ctr"/>
            <a:r>
              <a:rPr lang="en-US" sz="900" dirty="0" smtClean="0">
                <a:solidFill>
                  <a:srgbClr val="FFFFCC"/>
                </a:solidFill>
                <a:latin typeface="Arial" pitchFamily="34" charset="0"/>
                <a:cs typeface="Arial" pitchFamily="34" charset="0"/>
              </a:rPr>
              <a:t>Minneapolis Interceptors</a:t>
            </a:r>
            <a:endParaRPr lang="en-US" sz="900" dirty="0">
              <a:solidFill>
                <a:srgbClr val="FFFFCC"/>
              </a:solidFill>
              <a:latin typeface="Arial" pitchFamily="34" charset="0"/>
              <a:cs typeface="Arial" pitchFamily="34" charset="0"/>
            </a:endParaRPr>
          </a:p>
        </p:txBody>
      </p:sp>
      <p:sp>
        <p:nvSpPr>
          <p:cNvPr id="27" name="Rectangle 26"/>
          <p:cNvSpPr/>
          <p:nvPr/>
        </p:nvSpPr>
        <p:spPr bwMode="auto">
          <a:xfrm>
            <a:off x="4781123" y="2570980"/>
            <a:ext cx="479751" cy="534169"/>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58814" y="194253"/>
            <a:ext cx="7183641" cy="744567"/>
          </a:xfrm>
          <a:prstGeom prst="rect">
            <a:avLst/>
          </a:prstGeom>
          <a:noFill/>
          <a:ln w="9525">
            <a:noFill/>
            <a:miter lim="800000"/>
            <a:headEnd/>
            <a:tailEnd/>
          </a:ln>
          <a:effectLst/>
        </p:spPr>
        <p:txBody>
          <a:bodyPr wrap="none" lIns="82046" tIns="41023" rIns="82046" bIns="41023">
            <a:spAutoFit/>
          </a:bodyPr>
          <a:lstStyle/>
          <a:p>
            <a:pPr defTabSz="821132">
              <a:defRPr/>
            </a:pPr>
            <a:r>
              <a:rPr lang="en-US" sz="4300" b="1" dirty="0" smtClean="0">
                <a:solidFill>
                  <a:srgbClr val="CCFFFF"/>
                </a:solidFill>
                <a:effectLst>
                  <a:outerShdw blurRad="38100" dist="38100" dir="2700000" algn="tl">
                    <a:srgbClr val="000000"/>
                  </a:outerShdw>
                </a:effectLst>
                <a:latin typeface="Arial" charset="0"/>
              </a:rPr>
              <a:t>Key Projects - Interceptors</a:t>
            </a:r>
            <a:endParaRPr lang="en-US" sz="4300" b="1" dirty="0">
              <a:solidFill>
                <a:srgbClr val="CCFFFF"/>
              </a:solidFill>
              <a:effectLst>
                <a:outerShdw blurRad="38100" dist="38100" dir="2700000" algn="tl">
                  <a:srgbClr val="000000"/>
                </a:outerShdw>
              </a:effectLst>
              <a:latin typeface="Arial" charset="0"/>
            </a:endParaRPr>
          </a:p>
        </p:txBody>
      </p:sp>
      <p:sp>
        <p:nvSpPr>
          <p:cNvPr id="6147" name="Line 3"/>
          <p:cNvSpPr>
            <a:spLocks noChangeShapeType="1"/>
          </p:cNvSpPr>
          <p:nvPr/>
        </p:nvSpPr>
        <p:spPr bwMode="auto">
          <a:xfrm>
            <a:off x="658813" y="970367"/>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647434" y="1226780"/>
            <a:ext cx="7582165" cy="3129835"/>
          </a:xfrm>
          <a:prstGeom prst="rect">
            <a:avLst/>
          </a:prstGeom>
          <a:noFill/>
          <a:ln w="9525">
            <a:noFill/>
            <a:miter lim="800000"/>
            <a:headEnd/>
            <a:tailEnd/>
          </a:ln>
          <a:effectLst/>
        </p:spPr>
        <p:txBody>
          <a:bodyPr wrap="square" lIns="82046" tIns="41023" rIns="82046" bIns="41023">
            <a:spAutoFit/>
          </a:bodyPr>
          <a:lstStyle/>
          <a:p>
            <a:pPr marL="407789" indent="-407789" defTabSz="821132">
              <a:spcAft>
                <a:spcPts val="1200"/>
              </a:spcAft>
              <a:buClr>
                <a:srgbClr val="FFFFCC"/>
              </a:buClr>
              <a:defRPr/>
            </a:pPr>
            <a:r>
              <a:rPr lang="en-US" sz="3200" b="1" dirty="0" smtClean="0">
                <a:solidFill>
                  <a:srgbClr val="CCFFFF"/>
                </a:solidFill>
                <a:effectLst>
                  <a:outerShdw blurRad="38100" dist="38100" dir="2700000" algn="tl">
                    <a:srgbClr val="000000"/>
                  </a:outerShdw>
                </a:effectLst>
                <a:latin typeface="Arial" charset="0"/>
              </a:rPr>
              <a:t>Capacity/Growth Projects</a:t>
            </a:r>
            <a:endParaRPr lang="en-US" sz="1200" b="1" dirty="0" smtClean="0">
              <a:solidFill>
                <a:srgbClr val="CCFFFF"/>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000" b="1" dirty="0" smtClean="0">
                <a:solidFill>
                  <a:schemeClr val="bg1"/>
                </a:solidFill>
                <a:effectLst>
                  <a:outerShdw blurRad="38100" dist="38100" dir="2700000" algn="tl">
                    <a:srgbClr val="000000"/>
                  </a:outerShdw>
                </a:effectLst>
                <a:latin typeface="Arial" charset="0"/>
              </a:rPr>
              <a:t>Richfield/Edina/Bloomington</a:t>
            </a:r>
          </a:p>
          <a:p>
            <a:pPr marL="407789" indent="-407789" defTabSz="821132">
              <a:buClr>
                <a:srgbClr val="FFFFCC"/>
              </a:buClr>
              <a:buFont typeface="Wingdings" pitchFamily="2" charset="2"/>
              <a:buChar char="n"/>
              <a:defRPr/>
            </a:pPr>
            <a:endParaRPr lang="en-US" sz="12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000" b="1" dirty="0" smtClean="0">
                <a:solidFill>
                  <a:schemeClr val="bg1"/>
                </a:solidFill>
                <a:effectLst>
                  <a:outerShdw blurRad="38100" dist="38100" dir="2700000" algn="tl">
                    <a:srgbClr val="000000"/>
                  </a:outerShdw>
                </a:effectLst>
                <a:latin typeface="Arial" charset="0"/>
              </a:rPr>
              <a:t>Golden Valley/St. Louis Park</a:t>
            </a:r>
          </a:p>
          <a:p>
            <a:pPr marL="407789" indent="-407789" defTabSz="821132">
              <a:buClr>
                <a:srgbClr val="FFFFCC"/>
              </a:buClr>
              <a:buFont typeface="Wingdings" pitchFamily="2" charset="2"/>
              <a:buChar char="n"/>
              <a:defRPr/>
            </a:pPr>
            <a:endParaRPr lang="en-US" sz="12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000" b="1" dirty="0" smtClean="0">
                <a:solidFill>
                  <a:schemeClr val="bg1"/>
                </a:solidFill>
                <a:effectLst>
                  <a:outerShdw blurRad="38100" dist="38100" dir="2700000" algn="tl">
                    <a:srgbClr val="000000"/>
                  </a:outerShdw>
                </a:effectLst>
                <a:latin typeface="Arial" charset="0"/>
              </a:rPr>
              <a:t>Carver </a:t>
            </a:r>
          </a:p>
          <a:p>
            <a:pPr marL="407789" indent="-407789" defTabSz="821132">
              <a:buClr>
                <a:srgbClr val="FFFFCC"/>
              </a:buClr>
              <a:buFont typeface="Wingdings" pitchFamily="2" charset="2"/>
              <a:buChar char="n"/>
              <a:defRPr/>
            </a:pPr>
            <a:endParaRPr lang="en-US" sz="12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000" b="1" dirty="0" smtClean="0">
                <a:solidFill>
                  <a:schemeClr val="bg1"/>
                </a:solidFill>
                <a:effectLst>
                  <a:outerShdw blurRad="38100" dist="38100" dir="2700000" algn="tl">
                    <a:srgbClr val="000000"/>
                  </a:outerShdw>
                </a:effectLst>
                <a:latin typeface="Arial" charset="0"/>
              </a:rPr>
              <a:t>Elko-New Market	</a:t>
            </a:r>
            <a:endParaRPr lang="en-US" sz="3000" b="1"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ystem.jpg"/>
          <p:cNvPicPr>
            <a:picLocks noChangeAspect="1"/>
          </p:cNvPicPr>
          <p:nvPr/>
        </p:nvPicPr>
        <p:blipFill>
          <a:blip r:embed="rId2" cstate="print"/>
          <a:stretch>
            <a:fillRect/>
          </a:stretch>
        </p:blipFill>
        <p:spPr>
          <a:xfrm>
            <a:off x="703892" y="85168"/>
            <a:ext cx="7803872" cy="6642202"/>
          </a:xfrm>
          <a:prstGeom prst="rect">
            <a:avLst/>
          </a:prstGeom>
        </p:spPr>
      </p:pic>
      <p:sp>
        <p:nvSpPr>
          <p:cNvPr id="15" name="Rectangle 14"/>
          <p:cNvSpPr/>
          <p:nvPr/>
        </p:nvSpPr>
        <p:spPr bwMode="auto">
          <a:xfrm>
            <a:off x="4408550" y="6268211"/>
            <a:ext cx="620649" cy="453771"/>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a:off x="3708195" y="6113041"/>
            <a:ext cx="703093" cy="369332"/>
          </a:xfrm>
          <a:prstGeom prst="rect">
            <a:avLst/>
          </a:prstGeom>
          <a:solidFill>
            <a:schemeClr val="tx1"/>
          </a:solidFill>
        </p:spPr>
        <p:txBody>
          <a:bodyPr wrap="square" rtlCol="0">
            <a:spAutoFit/>
          </a:bodyPr>
          <a:lstStyle/>
          <a:p>
            <a:pPr algn="ctr"/>
            <a:r>
              <a:rPr lang="en-US" sz="900" dirty="0" smtClean="0">
                <a:solidFill>
                  <a:srgbClr val="FFFFCC"/>
                </a:solidFill>
                <a:latin typeface="Arial" pitchFamily="34" charset="0"/>
                <a:cs typeface="Arial" pitchFamily="34" charset="0"/>
              </a:rPr>
              <a:t>Elko-New Market</a:t>
            </a:r>
            <a:endParaRPr lang="en-US" sz="900" dirty="0">
              <a:solidFill>
                <a:srgbClr val="FFFFCC"/>
              </a:solidFill>
              <a:latin typeface="Arial" pitchFamily="34" charset="0"/>
              <a:cs typeface="Arial" pitchFamily="34" charset="0"/>
            </a:endParaRPr>
          </a:p>
        </p:txBody>
      </p:sp>
      <p:sp>
        <p:nvSpPr>
          <p:cNvPr id="20" name="Rectangle 19"/>
          <p:cNvSpPr/>
          <p:nvPr/>
        </p:nvSpPr>
        <p:spPr bwMode="auto">
          <a:xfrm>
            <a:off x="2530928" y="4844033"/>
            <a:ext cx="372291" cy="136181"/>
          </a:xfrm>
          <a:prstGeom prst="rect">
            <a:avLst/>
          </a:prstGeom>
          <a:solidFill>
            <a:schemeClr val="accent1">
              <a:alpha val="40000"/>
            </a:schemeClr>
          </a:solidFill>
          <a:ln w="9525" cap="flat" cmpd="sng" algn="ctr">
            <a:noFill/>
            <a:prstDash val="solid"/>
            <a:round/>
            <a:headEnd type="none" w="med" len="med"/>
            <a:tailEnd type="none" w="med" len="med"/>
          </a:ln>
          <a:effectLst/>
          <a:scene3d>
            <a:camera prst="orthographicFront">
              <a:rot lat="0" lon="0" rev="30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TextBox 20"/>
          <p:cNvSpPr txBox="1"/>
          <p:nvPr/>
        </p:nvSpPr>
        <p:spPr>
          <a:xfrm>
            <a:off x="1796141" y="4915988"/>
            <a:ext cx="751114" cy="369332"/>
          </a:xfrm>
          <a:prstGeom prst="rect">
            <a:avLst/>
          </a:prstGeom>
          <a:solidFill>
            <a:schemeClr val="tx1"/>
          </a:solidFill>
        </p:spPr>
        <p:txBody>
          <a:bodyPr wrap="square" rtlCol="0">
            <a:spAutoFit/>
          </a:bodyPr>
          <a:lstStyle/>
          <a:p>
            <a:pPr algn="ctr"/>
            <a:r>
              <a:rPr lang="en-US" sz="900" dirty="0" smtClean="0">
                <a:solidFill>
                  <a:srgbClr val="FFFFCC"/>
                </a:solidFill>
                <a:latin typeface="Arial" pitchFamily="34" charset="0"/>
                <a:cs typeface="Arial" pitchFamily="34" charset="0"/>
              </a:rPr>
              <a:t>Carver Interceptor</a:t>
            </a:r>
            <a:endParaRPr lang="en-US" sz="900" dirty="0">
              <a:solidFill>
                <a:srgbClr val="FFFFCC"/>
              </a:solidFill>
              <a:latin typeface="Arial" pitchFamily="34" charset="0"/>
              <a:cs typeface="Arial" pitchFamily="34" charset="0"/>
            </a:endParaRPr>
          </a:p>
        </p:txBody>
      </p:sp>
      <p:sp>
        <p:nvSpPr>
          <p:cNvPr id="16" name="Rectangle 15"/>
          <p:cNvSpPr/>
          <p:nvPr/>
        </p:nvSpPr>
        <p:spPr bwMode="auto">
          <a:xfrm>
            <a:off x="4363453" y="3834063"/>
            <a:ext cx="786063" cy="653716"/>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TextBox 18"/>
          <p:cNvSpPr txBox="1"/>
          <p:nvPr/>
        </p:nvSpPr>
        <p:spPr>
          <a:xfrm>
            <a:off x="3948246" y="4489394"/>
            <a:ext cx="1652452" cy="230832"/>
          </a:xfrm>
          <a:prstGeom prst="rect">
            <a:avLst/>
          </a:prstGeom>
          <a:solidFill>
            <a:schemeClr val="tx1"/>
          </a:solidFill>
        </p:spPr>
        <p:txBody>
          <a:bodyPr wrap="square" rtlCol="0">
            <a:spAutoFit/>
          </a:bodyPr>
          <a:lstStyle/>
          <a:p>
            <a:pPr algn="ctr"/>
            <a:r>
              <a:rPr lang="en-US" sz="900" dirty="0" smtClean="0">
                <a:solidFill>
                  <a:srgbClr val="FFFFCC"/>
                </a:solidFill>
                <a:latin typeface="Arial" pitchFamily="34" charset="0"/>
                <a:cs typeface="Arial" pitchFamily="34" charset="0"/>
              </a:rPr>
              <a:t>Richfield/Edina/Bloomington</a:t>
            </a:r>
            <a:endParaRPr lang="en-US" sz="900" dirty="0">
              <a:solidFill>
                <a:srgbClr val="FFFFCC"/>
              </a:solidFill>
              <a:latin typeface="Arial" pitchFamily="34" charset="0"/>
              <a:cs typeface="Arial" pitchFamily="34" charset="0"/>
            </a:endParaRPr>
          </a:p>
        </p:txBody>
      </p:sp>
      <p:sp>
        <p:nvSpPr>
          <p:cNvPr id="23" name="Rectangle 22"/>
          <p:cNvSpPr/>
          <p:nvPr/>
        </p:nvSpPr>
        <p:spPr bwMode="auto">
          <a:xfrm>
            <a:off x="3954781" y="2808514"/>
            <a:ext cx="555170" cy="369026"/>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3765368" y="3173113"/>
            <a:ext cx="980107" cy="369332"/>
          </a:xfrm>
          <a:prstGeom prst="rect">
            <a:avLst/>
          </a:prstGeom>
          <a:solidFill>
            <a:schemeClr val="tx1"/>
          </a:solidFill>
        </p:spPr>
        <p:txBody>
          <a:bodyPr wrap="square" rtlCol="0">
            <a:spAutoFit/>
          </a:bodyPr>
          <a:lstStyle/>
          <a:p>
            <a:pPr algn="ctr"/>
            <a:r>
              <a:rPr lang="en-US" sz="900" dirty="0" smtClean="0">
                <a:solidFill>
                  <a:srgbClr val="FFFFCC"/>
                </a:solidFill>
                <a:latin typeface="Arial" pitchFamily="34" charset="0"/>
                <a:cs typeface="Arial" pitchFamily="34" charset="0"/>
              </a:rPr>
              <a:t>Golden Valley St Louis Park</a:t>
            </a:r>
            <a:endParaRPr lang="en-US" sz="900" dirty="0">
              <a:solidFill>
                <a:srgbClr val="FFFF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58815" y="194252"/>
            <a:ext cx="6948000" cy="821511"/>
          </a:xfrm>
          <a:prstGeom prst="rect">
            <a:avLst/>
          </a:prstGeom>
          <a:noFill/>
          <a:ln w="9525">
            <a:noFill/>
            <a:miter lim="800000"/>
            <a:headEnd/>
            <a:tailEnd/>
          </a:ln>
          <a:effectLst/>
        </p:spPr>
        <p:txBody>
          <a:bodyPr wrap="none" lIns="82046" tIns="41023" rIns="82046" bIns="41023">
            <a:spAutoFit/>
          </a:bodyPr>
          <a:lstStyle/>
          <a:p>
            <a:pPr defTabSz="821132">
              <a:defRPr/>
            </a:pPr>
            <a:r>
              <a:rPr lang="en-US" sz="4800" b="1" dirty="0" smtClean="0">
                <a:solidFill>
                  <a:srgbClr val="CCFFFF"/>
                </a:solidFill>
                <a:effectLst>
                  <a:outerShdw blurRad="38100" dist="38100" dir="2700000" algn="tl">
                    <a:srgbClr val="000000"/>
                  </a:outerShdw>
                </a:effectLst>
                <a:latin typeface="Arial" charset="0"/>
              </a:rPr>
              <a:t>Outline of Presentation</a:t>
            </a:r>
            <a:endParaRPr lang="en-US" sz="4800" b="1" dirty="0">
              <a:solidFill>
                <a:srgbClr val="CCFFFF"/>
              </a:solidFill>
              <a:effectLst>
                <a:outerShdw blurRad="38100" dist="38100" dir="2700000" algn="tl">
                  <a:srgbClr val="000000"/>
                </a:outerShdw>
              </a:effectLst>
              <a:latin typeface="Arial" charset="0"/>
            </a:endParaRPr>
          </a:p>
        </p:txBody>
      </p:sp>
      <p:sp>
        <p:nvSpPr>
          <p:cNvPr id="6147" name="Line 3"/>
          <p:cNvSpPr>
            <a:spLocks noChangeShapeType="1"/>
          </p:cNvSpPr>
          <p:nvPr/>
        </p:nvSpPr>
        <p:spPr bwMode="auto">
          <a:xfrm>
            <a:off x="658813" y="930026"/>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1118082" y="1307462"/>
            <a:ext cx="5578554" cy="4330164"/>
          </a:xfrm>
          <a:prstGeom prst="rect">
            <a:avLst/>
          </a:prstGeom>
          <a:noFill/>
          <a:ln w="9525">
            <a:noFill/>
            <a:miter lim="800000"/>
            <a:headEnd/>
            <a:tailEnd/>
          </a:ln>
          <a:effectLst/>
        </p:spPr>
        <p:txBody>
          <a:bodyPr wrap="square" lIns="82046" tIns="41023" rIns="82046" bIns="41023">
            <a:spAutoFit/>
          </a:bodyPr>
          <a:lstStyle/>
          <a:p>
            <a:pPr marL="407789" indent="-407789" defTabSz="821132">
              <a:buClr>
                <a:srgbClr val="FFFFCC"/>
              </a:buClr>
              <a:buFont typeface="Wingdings" pitchFamily="2" charset="2"/>
              <a:buChar char="n"/>
              <a:defRPr/>
            </a:pPr>
            <a:r>
              <a:rPr lang="en-US" sz="4000" b="1" dirty="0" smtClean="0">
                <a:solidFill>
                  <a:srgbClr val="FFFFCC"/>
                </a:solidFill>
                <a:effectLst>
                  <a:outerShdw blurRad="38100" dist="38100" dir="2700000" algn="tl">
                    <a:srgbClr val="000000"/>
                  </a:outerShdw>
                </a:effectLst>
                <a:latin typeface="Arial" charset="0"/>
              </a:rPr>
              <a:t> </a:t>
            </a:r>
            <a:r>
              <a:rPr lang="en-US" sz="5400" b="1" dirty="0" smtClean="0">
                <a:solidFill>
                  <a:srgbClr val="FFFFCC"/>
                </a:solidFill>
                <a:effectLst>
                  <a:outerShdw blurRad="38100" dist="38100" dir="2700000" algn="tl">
                    <a:srgbClr val="000000"/>
                  </a:outerShdw>
                </a:effectLst>
                <a:latin typeface="Arial" charset="0"/>
              </a:rPr>
              <a:t>Policy</a:t>
            </a:r>
            <a:endParaRPr lang="en-US" sz="5400" b="1" dirty="0">
              <a:solidFill>
                <a:srgbClr val="FFFFCC"/>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endParaRPr lang="en-US" sz="2000" dirty="0">
              <a:solidFill>
                <a:srgbClr val="FFFFCC"/>
              </a:solidFill>
            </a:endParaRPr>
          </a:p>
          <a:p>
            <a:pPr marL="407789" indent="-407789" defTabSz="821132">
              <a:buClr>
                <a:srgbClr val="FFFFCC"/>
              </a:buClr>
              <a:buFont typeface="Wingdings" pitchFamily="2" charset="2"/>
              <a:buChar char="n"/>
              <a:defRPr/>
            </a:pPr>
            <a:r>
              <a:rPr lang="en-US" sz="4000" b="1" dirty="0" smtClean="0">
                <a:solidFill>
                  <a:srgbClr val="FFFFCC"/>
                </a:solidFill>
                <a:effectLst>
                  <a:outerShdw blurRad="38100" dist="38100" dir="2700000" algn="tl">
                    <a:srgbClr val="000000"/>
                  </a:outerShdw>
                </a:effectLst>
                <a:latin typeface="Arial" charset="0"/>
              </a:rPr>
              <a:t> </a:t>
            </a:r>
            <a:r>
              <a:rPr lang="en-US" sz="5400" b="1" dirty="0" smtClean="0">
                <a:solidFill>
                  <a:srgbClr val="FFFFCC"/>
                </a:solidFill>
                <a:effectLst>
                  <a:outerShdw blurRad="38100" dist="38100" dir="2700000" algn="tl">
                    <a:srgbClr val="000000"/>
                  </a:outerShdw>
                </a:effectLst>
                <a:latin typeface="Arial" charset="0"/>
              </a:rPr>
              <a:t>Program</a:t>
            </a:r>
            <a:endParaRPr lang="en-US" sz="5400" b="1" dirty="0">
              <a:solidFill>
                <a:srgbClr val="FFFFCC"/>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endParaRPr lang="en-US" sz="2000" b="1" dirty="0">
              <a:solidFill>
                <a:srgbClr val="FFFFCC"/>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4000" b="1" dirty="0" smtClean="0">
                <a:solidFill>
                  <a:srgbClr val="FFFFCC"/>
                </a:solidFill>
                <a:effectLst>
                  <a:outerShdw blurRad="38100" dist="38100" dir="2700000" algn="tl">
                    <a:srgbClr val="000000"/>
                  </a:outerShdw>
                </a:effectLst>
                <a:latin typeface="Arial" charset="0"/>
              </a:rPr>
              <a:t> </a:t>
            </a:r>
            <a:r>
              <a:rPr lang="en-US" sz="5400" b="1" dirty="0" smtClean="0">
                <a:solidFill>
                  <a:srgbClr val="FFFFCC"/>
                </a:solidFill>
                <a:effectLst>
                  <a:outerShdw blurRad="38100" dist="38100" dir="2700000" algn="tl">
                    <a:srgbClr val="000000"/>
                  </a:outerShdw>
                </a:effectLst>
                <a:latin typeface="Arial" charset="0"/>
              </a:rPr>
              <a:t>Projects</a:t>
            </a:r>
          </a:p>
          <a:p>
            <a:pPr marL="407789" indent="-407789" defTabSz="821132">
              <a:buClr>
                <a:srgbClr val="FFFFCC"/>
              </a:buClr>
              <a:buFont typeface="Wingdings" pitchFamily="2" charset="2"/>
              <a:buChar char="n"/>
              <a:defRPr/>
            </a:pPr>
            <a:endParaRPr lang="en-US" sz="2000" b="1" dirty="0" smtClean="0">
              <a:solidFill>
                <a:srgbClr val="FFFFCC"/>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4000" b="1" dirty="0" smtClean="0">
                <a:solidFill>
                  <a:srgbClr val="FFFFCC"/>
                </a:solidFill>
                <a:effectLst>
                  <a:outerShdw blurRad="38100" dist="38100" dir="2700000" algn="tl">
                    <a:srgbClr val="000000"/>
                  </a:outerShdw>
                </a:effectLst>
                <a:latin typeface="Arial" charset="0"/>
              </a:rPr>
              <a:t> </a:t>
            </a:r>
            <a:r>
              <a:rPr lang="en-US" sz="5400" b="1" dirty="0" smtClean="0">
                <a:solidFill>
                  <a:srgbClr val="FFFFCC"/>
                </a:solidFill>
                <a:effectLst>
                  <a:outerShdw blurRad="38100" dist="38100" dir="2700000" algn="tl">
                    <a:srgbClr val="000000"/>
                  </a:outerShdw>
                </a:effectLst>
                <a:latin typeface="Arial" charset="0"/>
              </a:rPr>
              <a:t>Process</a:t>
            </a:r>
            <a:endParaRPr lang="en-US" sz="5400" b="1" dirty="0">
              <a:solidFill>
                <a:srgbClr val="FFFFCC"/>
              </a:solidFill>
              <a:latin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1548388" y="2410120"/>
            <a:ext cx="5578554" cy="1313953"/>
          </a:xfrm>
          <a:prstGeom prst="rect">
            <a:avLst/>
          </a:prstGeom>
          <a:noFill/>
          <a:ln w="9525">
            <a:noFill/>
            <a:miter lim="800000"/>
            <a:headEnd/>
            <a:tailEnd/>
          </a:ln>
          <a:effectLst/>
        </p:spPr>
        <p:txBody>
          <a:bodyPr wrap="square" lIns="82046" tIns="41023" rIns="82046" bIns="41023">
            <a:spAutoFit/>
          </a:bodyPr>
          <a:lstStyle/>
          <a:p>
            <a:pPr marL="407789" indent="-407789" algn="ctr" defTabSz="821132">
              <a:buClr>
                <a:srgbClr val="FFFFCC"/>
              </a:buClr>
              <a:defRPr/>
            </a:pPr>
            <a:r>
              <a:rPr lang="en-US" sz="4000" b="1" dirty="0" smtClean="0">
                <a:solidFill>
                  <a:srgbClr val="FFFFCC"/>
                </a:solidFill>
                <a:effectLst>
                  <a:outerShdw blurRad="38100" dist="38100" dir="2700000" algn="tl">
                    <a:srgbClr val="000000"/>
                  </a:outerShdw>
                </a:effectLst>
                <a:latin typeface="Arial" charset="0"/>
              </a:rPr>
              <a:t> </a:t>
            </a:r>
            <a:r>
              <a:rPr lang="en-US" sz="8000" b="1" dirty="0" smtClean="0">
                <a:solidFill>
                  <a:srgbClr val="FFFFCC"/>
                </a:solidFill>
                <a:effectLst>
                  <a:outerShdw blurRad="38100" dist="38100" dir="2700000" algn="tl">
                    <a:srgbClr val="000000"/>
                  </a:outerShdw>
                </a:effectLst>
                <a:latin typeface="Arial" charset="0"/>
              </a:rPr>
              <a:t>Process</a:t>
            </a:r>
            <a:endParaRPr lang="en-US" sz="8000" b="1" dirty="0">
              <a:solidFill>
                <a:srgbClr val="FFFFCC"/>
              </a:solidFill>
              <a:effectLst>
                <a:outerShdw blurRad="38100" dist="38100" dir="2700000" algn="tl">
                  <a:srgbClr val="000000"/>
                </a:outerShdw>
              </a:effectLst>
              <a:latin typeface="Arial" charset="0"/>
            </a:endParaRPr>
          </a:p>
        </p:txBody>
      </p:sp>
      <p:pic>
        <p:nvPicPr>
          <p:cNvPr id="3" name="Picture 15" descr="water drop"/>
          <p:cNvPicPr>
            <a:picLocks noChangeAspect="1" noChangeArrowheads="1"/>
          </p:cNvPicPr>
          <p:nvPr/>
        </p:nvPicPr>
        <p:blipFill>
          <a:blip r:embed="rId3" cstate="print">
            <a:lum bright="-30000"/>
          </a:blip>
          <a:srcRect t="3923" b="-6627"/>
          <a:stretch>
            <a:fillRect/>
          </a:stretch>
        </p:blipFill>
        <p:spPr bwMode="invGray">
          <a:xfrm>
            <a:off x="0" y="5285053"/>
            <a:ext cx="9144000" cy="1722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58815" y="207699"/>
            <a:ext cx="3015834" cy="744567"/>
          </a:xfrm>
          <a:prstGeom prst="rect">
            <a:avLst/>
          </a:prstGeom>
          <a:noFill/>
          <a:ln w="9525">
            <a:noFill/>
            <a:miter lim="800000"/>
            <a:headEnd/>
            <a:tailEnd/>
          </a:ln>
          <a:effectLst/>
        </p:spPr>
        <p:txBody>
          <a:bodyPr wrap="none" lIns="82046" tIns="41023" rIns="82046" bIns="41023">
            <a:spAutoFit/>
          </a:bodyPr>
          <a:lstStyle/>
          <a:p>
            <a:pPr defTabSz="821132">
              <a:defRPr/>
            </a:pPr>
            <a:r>
              <a:rPr lang="en-US" sz="4300" b="1" dirty="0">
                <a:solidFill>
                  <a:srgbClr val="CCFFFF"/>
                </a:solidFill>
                <a:effectLst>
                  <a:outerShdw blurRad="38100" dist="38100" dir="2700000" algn="tl">
                    <a:srgbClr val="000000"/>
                  </a:outerShdw>
                </a:effectLst>
                <a:latin typeface="Arial" charset="0"/>
              </a:rPr>
              <a:t>Definitions</a:t>
            </a:r>
          </a:p>
        </p:txBody>
      </p:sp>
      <p:sp>
        <p:nvSpPr>
          <p:cNvPr id="6147" name="Line 3"/>
          <p:cNvSpPr>
            <a:spLocks noChangeShapeType="1"/>
          </p:cNvSpPr>
          <p:nvPr/>
        </p:nvSpPr>
        <p:spPr bwMode="auto">
          <a:xfrm>
            <a:off x="658813" y="930026"/>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512964" y="1199886"/>
            <a:ext cx="8335367" cy="4514830"/>
          </a:xfrm>
          <a:prstGeom prst="rect">
            <a:avLst/>
          </a:prstGeom>
          <a:noFill/>
          <a:ln w="9525">
            <a:noFill/>
            <a:miter lim="800000"/>
            <a:headEnd/>
            <a:tailEnd/>
          </a:ln>
          <a:effectLst/>
        </p:spPr>
        <p:txBody>
          <a:bodyPr lIns="82046" tIns="41023" rIns="82046" bIns="41023">
            <a:spAutoFit/>
          </a:bodyPr>
          <a:lstStyle/>
          <a:p>
            <a:pPr marL="407789" indent="-407789" defTabSz="821132">
              <a:buClr>
                <a:srgbClr val="FFFFCC"/>
              </a:buClr>
              <a:buFont typeface="Wingdings" pitchFamily="2" charset="2"/>
              <a:buChar char="n"/>
              <a:defRPr/>
            </a:pPr>
            <a:r>
              <a:rPr lang="en-US" sz="3600" b="1" dirty="0">
                <a:solidFill>
                  <a:schemeClr val="bg1"/>
                </a:solidFill>
                <a:effectLst>
                  <a:outerShdw blurRad="38100" dist="38100" dir="2700000" algn="tl">
                    <a:srgbClr val="000000"/>
                  </a:outerShdw>
                </a:effectLst>
                <a:latin typeface="Arial" charset="0"/>
              </a:rPr>
              <a:t>Capital Improvement Program (CIP)  </a:t>
            </a:r>
          </a:p>
          <a:p>
            <a:pPr marL="407789" indent="-407789" defTabSz="821132">
              <a:buClr>
                <a:srgbClr val="FFFFCC"/>
              </a:buClr>
              <a:defRPr/>
            </a:pPr>
            <a:r>
              <a:rPr lang="en-US" sz="3600" b="1" dirty="0">
                <a:solidFill>
                  <a:schemeClr val="bg1"/>
                </a:solidFill>
                <a:effectLst>
                  <a:outerShdw blurRad="38100" dist="38100" dir="2700000" algn="tl">
                    <a:srgbClr val="000000"/>
                  </a:outerShdw>
                </a:effectLst>
                <a:latin typeface="Arial" charset="0"/>
              </a:rPr>
              <a:t> 		6-Year Plan</a:t>
            </a:r>
          </a:p>
          <a:p>
            <a:pPr marL="407789" indent="-407789" defTabSz="821132">
              <a:buClr>
                <a:srgbClr val="FFFFCC"/>
              </a:buClr>
              <a:buFont typeface="Wingdings" pitchFamily="2" charset="2"/>
              <a:buChar char="n"/>
              <a:defRPr/>
            </a:pPr>
            <a:endParaRPr lang="en-US" sz="3600" dirty="0"/>
          </a:p>
          <a:p>
            <a:pPr marL="407789" indent="-407789" defTabSz="821132">
              <a:buClr>
                <a:srgbClr val="FFFFCC"/>
              </a:buClr>
              <a:buFont typeface="Wingdings" pitchFamily="2" charset="2"/>
              <a:buChar char="n"/>
              <a:defRPr/>
            </a:pPr>
            <a:r>
              <a:rPr lang="en-US" sz="3600" b="1" dirty="0">
                <a:solidFill>
                  <a:schemeClr val="bg1"/>
                </a:solidFill>
                <a:effectLst>
                  <a:outerShdw blurRad="38100" dist="38100" dir="2700000" algn="tl">
                    <a:srgbClr val="000000"/>
                  </a:outerShdw>
                </a:effectLst>
                <a:latin typeface="Arial" charset="0"/>
              </a:rPr>
              <a:t>Authorized Capital Program </a:t>
            </a:r>
          </a:p>
          <a:p>
            <a:pPr marL="407789" indent="-407789" defTabSz="821132">
              <a:buClr>
                <a:srgbClr val="FFFFCC"/>
              </a:buClr>
              <a:defRPr/>
            </a:pPr>
            <a:r>
              <a:rPr lang="en-US" sz="3600" b="1" dirty="0">
                <a:solidFill>
                  <a:schemeClr val="bg1"/>
                </a:solidFill>
                <a:effectLst>
                  <a:outerShdw blurRad="38100" dist="38100" dir="2700000" algn="tl">
                    <a:srgbClr val="000000"/>
                  </a:outerShdw>
                </a:effectLst>
                <a:latin typeface="Arial" charset="0"/>
              </a:rPr>
              <a:t>		Multi-Year Authorization</a:t>
            </a:r>
          </a:p>
          <a:p>
            <a:pPr marL="407789" indent="-407789" defTabSz="821132">
              <a:buClr>
                <a:srgbClr val="FFFFCC"/>
              </a:buClr>
              <a:buFont typeface="Wingdings" pitchFamily="2" charset="2"/>
              <a:buChar char="n"/>
              <a:defRPr/>
            </a:pPr>
            <a:endParaRPr lang="en-US" sz="3600" b="1" dirty="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600" b="1" dirty="0">
                <a:solidFill>
                  <a:schemeClr val="bg1"/>
                </a:solidFill>
                <a:effectLst>
                  <a:outerShdw blurRad="38100" dist="38100" dir="2700000" algn="tl">
                    <a:srgbClr val="000000"/>
                  </a:outerShdw>
                </a:effectLst>
                <a:latin typeface="Arial" charset="0"/>
              </a:rPr>
              <a:t>Capital Budget</a:t>
            </a:r>
          </a:p>
          <a:p>
            <a:pPr marL="407789" indent="-407789" defTabSz="821132">
              <a:buClr>
                <a:srgbClr val="FFFFCC"/>
              </a:buClr>
              <a:defRPr/>
            </a:pPr>
            <a:r>
              <a:rPr lang="en-US" sz="3600" b="1" dirty="0">
                <a:solidFill>
                  <a:schemeClr val="bg1"/>
                </a:solidFill>
                <a:effectLst>
                  <a:outerShdw blurRad="38100" dist="38100" dir="2700000" algn="tl">
                    <a:srgbClr val="000000"/>
                  </a:outerShdw>
                </a:effectLst>
                <a:latin typeface="Arial" charset="0"/>
              </a:rPr>
              <a:t>		Annual Appropriation  </a:t>
            </a:r>
            <a:endParaRPr lang="en-US" sz="3600" b="1"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5"/>
          <p:cNvGraphicFramePr>
            <a:graphicFrameLocks noGrp="1" noChangeAspect="1"/>
          </p:cNvGraphicFramePr>
          <p:nvPr>
            <p:ph/>
          </p:nvPr>
        </p:nvGraphicFramePr>
        <p:xfrm>
          <a:off x="773906" y="950498"/>
          <a:ext cx="8141494" cy="5883409"/>
        </p:xfrm>
        <a:graphic>
          <a:graphicData uri="http://schemas.openxmlformats.org/drawingml/2006/chart">
            <c:chart xmlns:c="http://schemas.openxmlformats.org/drawingml/2006/chart" xmlns:r="http://schemas.openxmlformats.org/officeDocument/2006/relationships" r:id="rId3"/>
          </a:graphicData>
        </a:graphic>
      </p:graphicFrame>
      <p:sp>
        <p:nvSpPr>
          <p:cNvPr id="257026" name="Text Box 2"/>
          <p:cNvSpPr txBox="1">
            <a:spLocks noChangeArrowheads="1"/>
          </p:cNvSpPr>
          <p:nvPr/>
        </p:nvSpPr>
        <p:spPr bwMode="auto">
          <a:xfrm>
            <a:off x="640953" y="0"/>
            <a:ext cx="8041265" cy="744575"/>
          </a:xfrm>
          <a:prstGeom prst="rect">
            <a:avLst/>
          </a:prstGeom>
          <a:noFill/>
          <a:ln w="9525">
            <a:noFill/>
            <a:miter lim="800000"/>
            <a:headEnd/>
            <a:tailEnd/>
          </a:ln>
          <a:effectLst/>
        </p:spPr>
        <p:txBody>
          <a:bodyPr wrap="none" lIns="82054" tIns="41027" rIns="82054" bIns="41027">
            <a:spAutoFit/>
          </a:bodyPr>
          <a:lstStyle/>
          <a:p>
            <a:pPr defTabSz="821214">
              <a:defRPr/>
            </a:pPr>
            <a:r>
              <a:rPr lang="en-US" sz="4300" b="1" dirty="0">
                <a:solidFill>
                  <a:srgbClr val="CCFFFF"/>
                </a:solidFill>
                <a:effectLst>
                  <a:outerShdw blurRad="38100" dist="38100" dir="2700000" algn="tl">
                    <a:srgbClr val="000000"/>
                  </a:outerShdw>
                </a:effectLst>
                <a:latin typeface="Arial" charset="0"/>
              </a:rPr>
              <a:t>Capital Improvement Program</a:t>
            </a:r>
          </a:p>
        </p:txBody>
      </p:sp>
      <p:sp>
        <p:nvSpPr>
          <p:cNvPr id="12291" name="Line 3"/>
          <p:cNvSpPr>
            <a:spLocks noChangeShapeType="1"/>
          </p:cNvSpPr>
          <p:nvPr/>
        </p:nvSpPr>
        <p:spPr bwMode="auto">
          <a:xfrm>
            <a:off x="684609" y="739511"/>
            <a:ext cx="8001000" cy="0"/>
          </a:xfrm>
          <a:prstGeom prst="line">
            <a:avLst/>
          </a:prstGeom>
          <a:noFill/>
          <a:ln w="63500">
            <a:solidFill>
              <a:srgbClr val="CCFFFF"/>
            </a:solidFill>
            <a:round/>
            <a:headEnd/>
            <a:tailEnd/>
          </a:ln>
        </p:spPr>
        <p:txBody>
          <a:bodyPr wrap="none" lIns="64008" tIns="32004" rIns="64008" bIns="32004" anchor="ctr"/>
          <a:lstStyle/>
          <a:p>
            <a:endParaRPr lang="en-US" dirty="0"/>
          </a:p>
        </p:txBody>
      </p:sp>
      <p:sp>
        <p:nvSpPr>
          <p:cNvPr id="257028" name="Text Box 4"/>
          <p:cNvSpPr txBox="1">
            <a:spLocks noChangeArrowheads="1"/>
          </p:cNvSpPr>
          <p:nvPr/>
        </p:nvSpPr>
        <p:spPr bwMode="auto">
          <a:xfrm>
            <a:off x="579437" y="769284"/>
            <a:ext cx="6216662" cy="544520"/>
          </a:xfrm>
          <a:prstGeom prst="rect">
            <a:avLst/>
          </a:prstGeom>
          <a:noFill/>
          <a:ln w="9525">
            <a:noFill/>
            <a:miter lim="800000"/>
            <a:headEnd/>
            <a:tailEnd/>
          </a:ln>
          <a:effectLst/>
        </p:spPr>
        <p:txBody>
          <a:bodyPr wrap="none" lIns="82054" tIns="41027" rIns="82054" bIns="41027">
            <a:spAutoFit/>
          </a:bodyPr>
          <a:lstStyle/>
          <a:p>
            <a:pPr defTabSz="821214">
              <a:defRPr/>
            </a:pPr>
            <a:r>
              <a:rPr lang="en-US" sz="3000" b="1" i="1" dirty="0">
                <a:solidFill>
                  <a:srgbClr val="FFFF00"/>
                </a:solidFill>
                <a:effectLst>
                  <a:outerShdw blurRad="38100" dist="38100" dir="2700000" algn="tl">
                    <a:srgbClr val="000000"/>
                  </a:outerShdw>
                </a:effectLst>
                <a:latin typeface="Arial" charset="0"/>
              </a:rPr>
              <a:t>Expenditures by Year ($ millions)</a:t>
            </a:r>
          </a:p>
        </p:txBody>
      </p:sp>
      <p:sp>
        <p:nvSpPr>
          <p:cNvPr id="257030" name="Text Box 6"/>
          <p:cNvSpPr txBox="1">
            <a:spLocks noChangeArrowheads="1"/>
          </p:cNvSpPr>
          <p:nvPr/>
        </p:nvSpPr>
        <p:spPr bwMode="auto">
          <a:xfrm>
            <a:off x="6049367" y="2251604"/>
            <a:ext cx="2201664" cy="1098518"/>
          </a:xfrm>
          <a:prstGeom prst="rect">
            <a:avLst/>
          </a:prstGeom>
          <a:noFill/>
          <a:ln w="9525">
            <a:noFill/>
            <a:miter lim="800000"/>
            <a:headEnd/>
            <a:tailEnd/>
          </a:ln>
          <a:effectLst/>
        </p:spPr>
        <p:txBody>
          <a:bodyPr lIns="82054" tIns="41027" rIns="82054" bIns="41027">
            <a:spAutoFit/>
          </a:bodyPr>
          <a:lstStyle/>
          <a:p>
            <a:pPr algn="ctr" defTabSz="821214">
              <a:defRPr/>
            </a:pPr>
            <a:r>
              <a:rPr lang="en-US" sz="2200" b="1" dirty="0" smtClean="0">
                <a:solidFill>
                  <a:srgbClr val="CCFFFF"/>
                </a:solidFill>
                <a:effectLst>
                  <a:outerShdw blurRad="38100" dist="38100" dir="2700000" algn="tl">
                    <a:srgbClr val="000000"/>
                  </a:outerShdw>
                </a:effectLst>
                <a:latin typeface="Arial" charset="0"/>
              </a:rPr>
              <a:t>2011-2016 </a:t>
            </a:r>
            <a:r>
              <a:rPr lang="en-US" sz="2200" b="1" dirty="0">
                <a:solidFill>
                  <a:srgbClr val="CCFFFF"/>
                </a:solidFill>
                <a:effectLst>
                  <a:outerShdw blurRad="38100" dist="38100" dir="2700000" algn="tl">
                    <a:srgbClr val="000000"/>
                  </a:outerShdw>
                </a:effectLst>
                <a:latin typeface="Arial" charset="0"/>
              </a:rPr>
              <a:t>Total = </a:t>
            </a:r>
            <a:r>
              <a:rPr lang="en-US" sz="2200" b="1" dirty="0" smtClean="0">
                <a:solidFill>
                  <a:srgbClr val="CCFFFF"/>
                </a:solidFill>
                <a:effectLst>
                  <a:outerShdw blurRad="38100" dist="38100" dir="2700000" algn="tl">
                    <a:srgbClr val="000000"/>
                  </a:outerShdw>
                </a:effectLst>
                <a:latin typeface="Arial" charset="0"/>
              </a:rPr>
              <a:t>$579 </a:t>
            </a:r>
            <a:r>
              <a:rPr lang="en-US" sz="2200" b="1" dirty="0">
                <a:solidFill>
                  <a:srgbClr val="CCFFFF"/>
                </a:solidFill>
                <a:effectLst>
                  <a:outerShdw blurRad="38100" dist="38100" dir="2700000" algn="tl">
                    <a:srgbClr val="000000"/>
                  </a:outerShdw>
                </a:effectLst>
                <a:latin typeface="Arial" charset="0"/>
              </a:rPr>
              <a:t>Million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p:nvPr>
        </p:nvGraphicFramePr>
        <p:xfrm>
          <a:off x="645460" y="0"/>
          <a:ext cx="8068234" cy="6481482"/>
        </p:xfrm>
        <a:graphic>
          <a:graphicData uri="http://schemas.openxmlformats.org/drawingml/2006/chart">
            <c:chart xmlns:c="http://schemas.openxmlformats.org/drawingml/2006/chart" xmlns:r="http://schemas.openxmlformats.org/officeDocument/2006/relationships" r:id="rId3"/>
          </a:graphicData>
        </a:graphic>
      </p:graphicFrame>
      <p:sp>
        <p:nvSpPr>
          <p:cNvPr id="257026" name="Text Box 2"/>
          <p:cNvSpPr txBox="1">
            <a:spLocks noChangeArrowheads="1"/>
          </p:cNvSpPr>
          <p:nvPr/>
        </p:nvSpPr>
        <p:spPr bwMode="auto">
          <a:xfrm>
            <a:off x="640953" y="0"/>
            <a:ext cx="8041265" cy="744575"/>
          </a:xfrm>
          <a:prstGeom prst="rect">
            <a:avLst/>
          </a:prstGeom>
          <a:noFill/>
          <a:ln w="9525">
            <a:noFill/>
            <a:miter lim="800000"/>
            <a:headEnd/>
            <a:tailEnd/>
          </a:ln>
          <a:effectLst/>
        </p:spPr>
        <p:txBody>
          <a:bodyPr wrap="none" lIns="82054" tIns="41027" rIns="82054" bIns="41027">
            <a:spAutoFit/>
          </a:bodyPr>
          <a:lstStyle/>
          <a:p>
            <a:pPr defTabSz="821214">
              <a:defRPr/>
            </a:pPr>
            <a:r>
              <a:rPr lang="en-US" sz="4300" b="1" dirty="0">
                <a:solidFill>
                  <a:srgbClr val="CCFFFF"/>
                </a:solidFill>
                <a:effectLst>
                  <a:outerShdw blurRad="38100" dist="38100" dir="2700000" algn="tl">
                    <a:srgbClr val="000000"/>
                  </a:outerShdw>
                </a:effectLst>
                <a:latin typeface="Arial" charset="0"/>
              </a:rPr>
              <a:t>Capital Improvement Program</a:t>
            </a:r>
          </a:p>
        </p:txBody>
      </p:sp>
      <p:sp>
        <p:nvSpPr>
          <p:cNvPr id="12291" name="Line 3"/>
          <p:cNvSpPr>
            <a:spLocks noChangeShapeType="1"/>
          </p:cNvSpPr>
          <p:nvPr/>
        </p:nvSpPr>
        <p:spPr bwMode="auto">
          <a:xfrm>
            <a:off x="684609" y="739511"/>
            <a:ext cx="8001000" cy="0"/>
          </a:xfrm>
          <a:prstGeom prst="line">
            <a:avLst/>
          </a:prstGeom>
          <a:noFill/>
          <a:ln w="63500">
            <a:solidFill>
              <a:srgbClr val="CCFFFF"/>
            </a:solidFill>
            <a:round/>
            <a:headEnd/>
            <a:tailEnd/>
          </a:ln>
        </p:spPr>
        <p:txBody>
          <a:bodyPr wrap="none" lIns="64008" tIns="32004" rIns="64008" bIns="32004" anchor="ctr"/>
          <a:lstStyle/>
          <a:p>
            <a:endParaRPr lang="en-US" dirty="0"/>
          </a:p>
        </p:txBody>
      </p:sp>
      <p:sp>
        <p:nvSpPr>
          <p:cNvPr id="257028" name="Text Box 4"/>
          <p:cNvSpPr txBox="1">
            <a:spLocks noChangeArrowheads="1"/>
          </p:cNvSpPr>
          <p:nvPr/>
        </p:nvSpPr>
        <p:spPr bwMode="auto">
          <a:xfrm>
            <a:off x="727355" y="746398"/>
            <a:ext cx="7005725" cy="544520"/>
          </a:xfrm>
          <a:prstGeom prst="rect">
            <a:avLst/>
          </a:prstGeom>
          <a:noFill/>
          <a:ln w="9525">
            <a:noFill/>
            <a:miter lim="800000"/>
            <a:headEnd/>
            <a:tailEnd/>
          </a:ln>
          <a:effectLst/>
        </p:spPr>
        <p:txBody>
          <a:bodyPr wrap="none" lIns="82054" tIns="41027" rIns="82054" bIns="41027">
            <a:spAutoFit/>
          </a:bodyPr>
          <a:lstStyle/>
          <a:p>
            <a:pPr defTabSz="821214">
              <a:defRPr/>
            </a:pPr>
            <a:r>
              <a:rPr lang="en-US" sz="3000" b="1" i="1" dirty="0" smtClean="0">
                <a:solidFill>
                  <a:srgbClr val="FFFF00"/>
                </a:solidFill>
                <a:effectLst>
                  <a:outerShdw blurRad="38100" dist="38100" dir="2700000" algn="tl">
                    <a:srgbClr val="000000"/>
                  </a:outerShdw>
                </a:effectLst>
                <a:latin typeface="Arial" charset="0"/>
              </a:rPr>
              <a:t>Cost Breakdown by Project Objective</a:t>
            </a:r>
            <a:endParaRPr lang="en-US" sz="3000" b="1" i="1" dirty="0">
              <a:solidFill>
                <a:srgbClr val="FFFF00"/>
              </a:solidFill>
              <a:effectLst>
                <a:outerShdw blurRad="38100" dist="38100" dir="2700000" algn="tl">
                  <a:srgbClr val="000000"/>
                </a:outerShdw>
              </a:effectLst>
              <a:latin typeface="Arial" charset="0"/>
            </a:endParaRPr>
          </a:p>
        </p:txBody>
      </p:sp>
      <p:sp>
        <p:nvSpPr>
          <p:cNvPr id="257030" name="Text Box 6"/>
          <p:cNvSpPr txBox="1">
            <a:spLocks noChangeArrowheads="1"/>
          </p:cNvSpPr>
          <p:nvPr/>
        </p:nvSpPr>
        <p:spPr bwMode="auto">
          <a:xfrm>
            <a:off x="5768789" y="5162263"/>
            <a:ext cx="2925996" cy="1375517"/>
          </a:xfrm>
          <a:prstGeom prst="rect">
            <a:avLst/>
          </a:prstGeom>
          <a:noFill/>
          <a:ln w="9525">
            <a:noFill/>
            <a:miter lim="800000"/>
            <a:headEnd/>
            <a:tailEnd/>
          </a:ln>
          <a:effectLst/>
        </p:spPr>
        <p:txBody>
          <a:bodyPr wrap="square" lIns="82054" tIns="41027" rIns="82054" bIns="41027">
            <a:spAutoFit/>
          </a:bodyPr>
          <a:lstStyle/>
          <a:p>
            <a:pPr algn="ctr" defTabSz="821214">
              <a:defRPr/>
            </a:pPr>
            <a:r>
              <a:rPr lang="en-US" sz="2800" b="1" dirty="0" smtClean="0">
                <a:solidFill>
                  <a:srgbClr val="CCFFFF"/>
                </a:solidFill>
                <a:effectLst>
                  <a:outerShdw blurRad="38100" dist="38100" dir="2700000" algn="tl">
                    <a:srgbClr val="000000"/>
                  </a:outerShdw>
                </a:effectLst>
                <a:latin typeface="Arial" charset="0"/>
              </a:rPr>
              <a:t>Total Program</a:t>
            </a:r>
          </a:p>
          <a:p>
            <a:pPr algn="ctr" defTabSz="821214">
              <a:defRPr/>
            </a:pPr>
            <a:r>
              <a:rPr lang="en-US" sz="2800" b="1" dirty="0" smtClean="0">
                <a:solidFill>
                  <a:srgbClr val="CCFFFF"/>
                </a:solidFill>
                <a:effectLst>
                  <a:outerShdw blurRad="38100" dist="38100" dir="2700000" algn="tl">
                    <a:srgbClr val="000000"/>
                  </a:outerShdw>
                </a:effectLst>
                <a:latin typeface="Arial" charset="0"/>
              </a:rPr>
              <a:t>2011 - 2016 </a:t>
            </a:r>
          </a:p>
          <a:p>
            <a:pPr algn="ctr" defTabSz="821214">
              <a:defRPr/>
            </a:pPr>
            <a:r>
              <a:rPr lang="en-US" sz="2800" b="1" dirty="0" smtClean="0">
                <a:solidFill>
                  <a:srgbClr val="CCFFFF"/>
                </a:solidFill>
                <a:effectLst>
                  <a:outerShdw blurRad="38100" dist="38100" dir="2700000" algn="tl">
                    <a:srgbClr val="000000"/>
                  </a:outerShdw>
                </a:effectLst>
                <a:latin typeface="Arial" charset="0"/>
              </a:rPr>
              <a:t>$579 </a:t>
            </a:r>
            <a:r>
              <a:rPr lang="en-US" sz="2800" b="1" dirty="0">
                <a:solidFill>
                  <a:srgbClr val="CCFFFF"/>
                </a:solidFill>
                <a:effectLst>
                  <a:outerShdw blurRad="38100" dist="38100" dir="2700000" algn="tl">
                    <a:srgbClr val="000000"/>
                  </a:outerShdw>
                </a:effectLst>
                <a:latin typeface="Arial" charset="0"/>
              </a:rPr>
              <a:t>Million</a:t>
            </a:r>
          </a:p>
        </p:txBody>
      </p:sp>
      <p:sp>
        <p:nvSpPr>
          <p:cNvPr id="8" name="TextBox 7"/>
          <p:cNvSpPr txBox="1"/>
          <p:nvPr/>
        </p:nvSpPr>
        <p:spPr>
          <a:xfrm>
            <a:off x="3442450" y="1922929"/>
            <a:ext cx="2474258"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Preserve</a:t>
            </a:r>
          </a:p>
          <a:p>
            <a:pPr algn="ctr"/>
            <a:r>
              <a:rPr lang="en-US" sz="2000" b="1" dirty="0" smtClean="0">
                <a:latin typeface="Arial" pitchFamily="34" charset="0"/>
                <a:cs typeface="Arial" pitchFamily="34" charset="0"/>
              </a:rPr>
              <a:t>62%</a:t>
            </a:r>
            <a:endParaRPr lang="en-US" sz="2000" b="1" dirty="0">
              <a:latin typeface="Arial" pitchFamily="34" charset="0"/>
              <a:cs typeface="Arial" pitchFamily="34" charset="0"/>
            </a:endParaRPr>
          </a:p>
        </p:txBody>
      </p:sp>
      <p:sp>
        <p:nvSpPr>
          <p:cNvPr id="11" name="TextBox 10"/>
          <p:cNvSpPr txBox="1"/>
          <p:nvPr/>
        </p:nvSpPr>
        <p:spPr>
          <a:xfrm>
            <a:off x="4608867" y="3429000"/>
            <a:ext cx="1832274"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Expand</a:t>
            </a:r>
          </a:p>
          <a:p>
            <a:pPr algn="ctr"/>
            <a:r>
              <a:rPr lang="en-US" sz="2000" b="1" dirty="0" smtClean="0">
                <a:latin typeface="Arial" pitchFamily="34" charset="0"/>
                <a:cs typeface="Arial" pitchFamily="34" charset="0"/>
              </a:rPr>
              <a:t>32%</a:t>
            </a:r>
          </a:p>
        </p:txBody>
      </p:sp>
      <p:sp>
        <p:nvSpPr>
          <p:cNvPr id="12" name="TextBox 11"/>
          <p:cNvSpPr txBox="1"/>
          <p:nvPr/>
        </p:nvSpPr>
        <p:spPr>
          <a:xfrm>
            <a:off x="1291449" y="3402106"/>
            <a:ext cx="2110657" cy="400110"/>
          </a:xfrm>
          <a:prstGeom prst="rect">
            <a:avLst/>
          </a:prstGeom>
          <a:noFill/>
          <a:scene3d>
            <a:camera prst="isometricOffAxis1Right">
              <a:rot lat="1200000" lon="19800000" rev="0"/>
            </a:camera>
            <a:lightRig rig="threePt" dir="t"/>
          </a:scene3d>
        </p:spPr>
        <p:txBody>
          <a:bodyPr wrap="square" rtlCol="0">
            <a:spAutoFit/>
          </a:bodyPr>
          <a:lstStyle/>
          <a:p>
            <a:pPr algn="ctr"/>
            <a:r>
              <a:rPr lang="en-US" sz="2000" b="1" dirty="0" smtClean="0">
                <a:latin typeface="Arial" pitchFamily="34" charset="0"/>
                <a:cs typeface="Arial" pitchFamily="34" charset="0"/>
              </a:rPr>
              <a:t>Improve 6%</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p:nvPr>
        </p:nvGraphicFramePr>
        <p:xfrm>
          <a:off x="645460" y="0"/>
          <a:ext cx="8068234" cy="6481482"/>
        </p:xfrm>
        <a:graphic>
          <a:graphicData uri="http://schemas.openxmlformats.org/drawingml/2006/chart">
            <c:chart xmlns:c="http://schemas.openxmlformats.org/drawingml/2006/chart" xmlns:r="http://schemas.openxmlformats.org/officeDocument/2006/relationships" r:id="rId3"/>
          </a:graphicData>
        </a:graphic>
      </p:graphicFrame>
      <p:sp>
        <p:nvSpPr>
          <p:cNvPr id="257026" name="Text Box 2"/>
          <p:cNvSpPr txBox="1">
            <a:spLocks noChangeArrowheads="1"/>
          </p:cNvSpPr>
          <p:nvPr/>
        </p:nvSpPr>
        <p:spPr bwMode="auto">
          <a:xfrm>
            <a:off x="640953" y="0"/>
            <a:ext cx="8041265" cy="744575"/>
          </a:xfrm>
          <a:prstGeom prst="rect">
            <a:avLst/>
          </a:prstGeom>
          <a:noFill/>
          <a:ln w="9525">
            <a:noFill/>
            <a:miter lim="800000"/>
            <a:headEnd/>
            <a:tailEnd/>
          </a:ln>
          <a:effectLst/>
        </p:spPr>
        <p:txBody>
          <a:bodyPr wrap="none" lIns="82054" tIns="41027" rIns="82054" bIns="41027">
            <a:spAutoFit/>
          </a:bodyPr>
          <a:lstStyle/>
          <a:p>
            <a:pPr defTabSz="821214">
              <a:defRPr/>
            </a:pPr>
            <a:r>
              <a:rPr lang="en-US" sz="4300" b="1" dirty="0">
                <a:solidFill>
                  <a:srgbClr val="CCFFFF"/>
                </a:solidFill>
                <a:effectLst>
                  <a:outerShdw blurRad="38100" dist="38100" dir="2700000" algn="tl">
                    <a:srgbClr val="000000"/>
                  </a:outerShdw>
                </a:effectLst>
                <a:latin typeface="Arial" charset="0"/>
              </a:rPr>
              <a:t>Capital Improvement Program</a:t>
            </a:r>
          </a:p>
        </p:txBody>
      </p:sp>
      <p:sp>
        <p:nvSpPr>
          <p:cNvPr id="12291" name="Line 3"/>
          <p:cNvSpPr>
            <a:spLocks noChangeShapeType="1"/>
          </p:cNvSpPr>
          <p:nvPr/>
        </p:nvSpPr>
        <p:spPr bwMode="auto">
          <a:xfrm>
            <a:off x="684609" y="739511"/>
            <a:ext cx="8001000" cy="0"/>
          </a:xfrm>
          <a:prstGeom prst="line">
            <a:avLst/>
          </a:prstGeom>
          <a:noFill/>
          <a:ln w="63500">
            <a:solidFill>
              <a:srgbClr val="CCFFFF"/>
            </a:solidFill>
            <a:round/>
            <a:headEnd/>
            <a:tailEnd/>
          </a:ln>
        </p:spPr>
        <p:txBody>
          <a:bodyPr wrap="none" lIns="64008" tIns="32004" rIns="64008" bIns="32004" anchor="ctr"/>
          <a:lstStyle/>
          <a:p>
            <a:endParaRPr lang="en-US" dirty="0"/>
          </a:p>
        </p:txBody>
      </p:sp>
      <p:sp>
        <p:nvSpPr>
          <p:cNvPr id="257028" name="Text Box 4"/>
          <p:cNvSpPr txBox="1">
            <a:spLocks noChangeArrowheads="1"/>
          </p:cNvSpPr>
          <p:nvPr/>
        </p:nvSpPr>
        <p:spPr bwMode="auto">
          <a:xfrm>
            <a:off x="727355" y="746398"/>
            <a:ext cx="3411792" cy="544520"/>
          </a:xfrm>
          <a:prstGeom prst="rect">
            <a:avLst/>
          </a:prstGeom>
          <a:noFill/>
          <a:ln w="9525">
            <a:noFill/>
            <a:miter lim="800000"/>
            <a:headEnd/>
            <a:tailEnd/>
          </a:ln>
          <a:effectLst/>
        </p:spPr>
        <p:txBody>
          <a:bodyPr wrap="none" lIns="82054" tIns="41027" rIns="82054" bIns="41027">
            <a:spAutoFit/>
          </a:bodyPr>
          <a:lstStyle/>
          <a:p>
            <a:pPr defTabSz="821214">
              <a:defRPr/>
            </a:pPr>
            <a:r>
              <a:rPr lang="en-US" sz="3000" b="1" i="1" dirty="0" smtClean="0">
                <a:solidFill>
                  <a:srgbClr val="FFFF00"/>
                </a:solidFill>
                <a:effectLst>
                  <a:outerShdw blurRad="38100" dist="38100" dir="2700000" algn="tl">
                    <a:srgbClr val="000000"/>
                  </a:outerShdw>
                </a:effectLst>
                <a:latin typeface="Arial" charset="0"/>
              </a:rPr>
              <a:t>Uses by Category</a:t>
            </a:r>
            <a:endParaRPr lang="en-US" sz="3000" b="1" i="1" dirty="0">
              <a:solidFill>
                <a:srgbClr val="FFFF00"/>
              </a:solidFill>
              <a:effectLst>
                <a:outerShdw blurRad="38100" dist="38100" dir="2700000" algn="tl">
                  <a:srgbClr val="000000"/>
                </a:outerShdw>
              </a:effectLst>
              <a:latin typeface="Arial" charset="0"/>
            </a:endParaRPr>
          </a:p>
        </p:txBody>
      </p:sp>
      <p:sp>
        <p:nvSpPr>
          <p:cNvPr id="257030" name="Text Box 6"/>
          <p:cNvSpPr txBox="1">
            <a:spLocks noChangeArrowheads="1"/>
          </p:cNvSpPr>
          <p:nvPr/>
        </p:nvSpPr>
        <p:spPr bwMode="auto">
          <a:xfrm>
            <a:off x="5768789" y="5162263"/>
            <a:ext cx="2925996" cy="1375517"/>
          </a:xfrm>
          <a:prstGeom prst="rect">
            <a:avLst/>
          </a:prstGeom>
          <a:noFill/>
          <a:ln w="9525">
            <a:noFill/>
            <a:miter lim="800000"/>
            <a:headEnd/>
            <a:tailEnd/>
          </a:ln>
          <a:effectLst/>
        </p:spPr>
        <p:txBody>
          <a:bodyPr wrap="square" lIns="82054" tIns="41027" rIns="82054" bIns="41027">
            <a:spAutoFit/>
          </a:bodyPr>
          <a:lstStyle/>
          <a:p>
            <a:pPr algn="ctr" defTabSz="821214">
              <a:defRPr/>
            </a:pPr>
            <a:r>
              <a:rPr lang="en-US" sz="2800" b="1" dirty="0" smtClean="0">
                <a:solidFill>
                  <a:srgbClr val="CCFFFF"/>
                </a:solidFill>
                <a:effectLst>
                  <a:outerShdw blurRad="38100" dist="38100" dir="2700000" algn="tl">
                    <a:srgbClr val="000000"/>
                  </a:outerShdw>
                </a:effectLst>
                <a:latin typeface="Arial" charset="0"/>
              </a:rPr>
              <a:t>Total Program</a:t>
            </a:r>
          </a:p>
          <a:p>
            <a:pPr algn="ctr" defTabSz="821214">
              <a:defRPr/>
            </a:pPr>
            <a:r>
              <a:rPr lang="en-US" sz="2800" b="1" dirty="0" smtClean="0">
                <a:solidFill>
                  <a:srgbClr val="CCFFFF"/>
                </a:solidFill>
                <a:effectLst>
                  <a:outerShdw blurRad="38100" dist="38100" dir="2700000" algn="tl">
                    <a:srgbClr val="000000"/>
                  </a:outerShdw>
                </a:effectLst>
                <a:latin typeface="Arial" charset="0"/>
              </a:rPr>
              <a:t>2011 - 2016 </a:t>
            </a:r>
          </a:p>
          <a:p>
            <a:pPr algn="ctr" defTabSz="821214">
              <a:defRPr/>
            </a:pPr>
            <a:r>
              <a:rPr lang="en-US" sz="2800" b="1" dirty="0" smtClean="0">
                <a:solidFill>
                  <a:srgbClr val="CCFFFF"/>
                </a:solidFill>
                <a:effectLst>
                  <a:outerShdw blurRad="38100" dist="38100" dir="2700000" algn="tl">
                    <a:srgbClr val="000000"/>
                  </a:outerShdw>
                </a:effectLst>
                <a:latin typeface="Arial" charset="0"/>
              </a:rPr>
              <a:t>$579 </a:t>
            </a:r>
            <a:r>
              <a:rPr lang="en-US" sz="2800" b="1" dirty="0">
                <a:solidFill>
                  <a:srgbClr val="CCFFFF"/>
                </a:solidFill>
                <a:effectLst>
                  <a:outerShdw blurRad="38100" dist="38100" dir="2700000" algn="tl">
                    <a:srgbClr val="000000"/>
                  </a:outerShdw>
                </a:effectLst>
                <a:latin typeface="Arial" charset="0"/>
              </a:rPr>
              <a:t>Million</a:t>
            </a:r>
          </a:p>
        </p:txBody>
      </p:sp>
      <p:sp>
        <p:nvSpPr>
          <p:cNvPr id="8" name="TextBox 7"/>
          <p:cNvSpPr txBox="1"/>
          <p:nvPr/>
        </p:nvSpPr>
        <p:spPr>
          <a:xfrm>
            <a:off x="3407725" y="1922929"/>
            <a:ext cx="2474258" cy="707886"/>
          </a:xfrm>
          <a:prstGeom prst="rect">
            <a:avLst/>
          </a:prstGeom>
          <a:noFill/>
        </p:spPr>
        <p:txBody>
          <a:bodyPr wrap="square" rtlCol="0">
            <a:spAutoFit/>
          </a:bodyPr>
          <a:lstStyle/>
          <a:p>
            <a:pPr algn="ctr"/>
            <a:r>
              <a:rPr lang="en-US" sz="2000" b="1" i="1" dirty="0" smtClean="0">
                <a:latin typeface="Arial" pitchFamily="34" charset="0"/>
                <a:cs typeface="Arial" pitchFamily="34" charset="0"/>
              </a:rPr>
              <a:t>Interceptors</a:t>
            </a:r>
          </a:p>
          <a:p>
            <a:pPr algn="ctr"/>
            <a:r>
              <a:rPr lang="en-US" sz="2000" b="1" i="1" dirty="0" smtClean="0">
                <a:latin typeface="Arial" pitchFamily="34" charset="0"/>
                <a:cs typeface="Arial" pitchFamily="34" charset="0"/>
              </a:rPr>
              <a:t>61%</a:t>
            </a:r>
            <a:endParaRPr lang="en-US" sz="2000" b="1" i="1" dirty="0">
              <a:latin typeface="Arial" pitchFamily="34" charset="0"/>
              <a:cs typeface="Arial" pitchFamily="34" charset="0"/>
            </a:endParaRPr>
          </a:p>
        </p:txBody>
      </p:sp>
      <p:sp>
        <p:nvSpPr>
          <p:cNvPr id="11" name="TextBox 10"/>
          <p:cNvSpPr txBox="1"/>
          <p:nvPr/>
        </p:nvSpPr>
        <p:spPr>
          <a:xfrm>
            <a:off x="4597291" y="3463725"/>
            <a:ext cx="2405391"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Treatment Plants</a:t>
            </a:r>
          </a:p>
          <a:p>
            <a:pPr algn="ctr"/>
            <a:r>
              <a:rPr lang="en-US" sz="2000" b="1" dirty="0" smtClean="0">
                <a:latin typeface="Arial" pitchFamily="34" charset="0"/>
                <a:cs typeface="Arial" pitchFamily="34" charset="0"/>
              </a:rPr>
              <a:t>34%</a:t>
            </a:r>
          </a:p>
        </p:txBody>
      </p:sp>
      <p:sp>
        <p:nvSpPr>
          <p:cNvPr id="12" name="TextBox 11"/>
          <p:cNvSpPr txBox="1"/>
          <p:nvPr/>
        </p:nvSpPr>
        <p:spPr>
          <a:xfrm>
            <a:off x="1291449" y="3390531"/>
            <a:ext cx="2110657" cy="400110"/>
          </a:xfrm>
          <a:prstGeom prst="rect">
            <a:avLst/>
          </a:prstGeom>
          <a:noFill/>
          <a:scene3d>
            <a:camera prst="isometricOffAxis1Right">
              <a:rot lat="1080000" lon="19200000" rev="0"/>
            </a:camera>
            <a:lightRig rig="threePt" dir="t"/>
          </a:scene3d>
        </p:spPr>
        <p:txBody>
          <a:bodyPr wrap="square" rtlCol="0">
            <a:spAutoFit/>
          </a:bodyPr>
          <a:lstStyle/>
          <a:p>
            <a:pPr algn="ctr"/>
            <a:r>
              <a:rPr lang="en-US" sz="2000" b="1" dirty="0" smtClean="0">
                <a:latin typeface="Arial" pitchFamily="34" charset="0"/>
                <a:cs typeface="Arial" pitchFamily="34" charset="0"/>
              </a:rPr>
              <a:t>Rural Areas 5%</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58815" y="207699"/>
            <a:ext cx="7036550" cy="744567"/>
          </a:xfrm>
          <a:prstGeom prst="rect">
            <a:avLst/>
          </a:prstGeom>
          <a:noFill/>
          <a:ln w="9525">
            <a:noFill/>
            <a:miter lim="800000"/>
            <a:headEnd/>
            <a:tailEnd/>
          </a:ln>
          <a:effectLst/>
        </p:spPr>
        <p:txBody>
          <a:bodyPr wrap="none" lIns="82046" tIns="41023" rIns="82046" bIns="41023">
            <a:spAutoFit/>
          </a:bodyPr>
          <a:lstStyle/>
          <a:p>
            <a:pPr defTabSz="821132">
              <a:defRPr/>
            </a:pPr>
            <a:r>
              <a:rPr lang="en-US" sz="4300" b="1" dirty="0" smtClean="0">
                <a:solidFill>
                  <a:srgbClr val="CCFFFF"/>
                </a:solidFill>
                <a:effectLst>
                  <a:outerShdw blurRad="38100" dist="38100" dir="2700000" algn="tl">
                    <a:srgbClr val="000000"/>
                  </a:outerShdw>
                </a:effectLst>
                <a:latin typeface="Arial" charset="0"/>
              </a:rPr>
              <a:t>Annual Council Approvals</a:t>
            </a:r>
            <a:endParaRPr lang="en-US" sz="4300" b="1" dirty="0">
              <a:solidFill>
                <a:srgbClr val="CCFFFF"/>
              </a:solidFill>
              <a:effectLst>
                <a:outerShdw blurRad="38100" dist="38100" dir="2700000" algn="tl">
                  <a:srgbClr val="000000"/>
                </a:outerShdw>
              </a:effectLst>
              <a:latin typeface="Arial" charset="0"/>
            </a:endParaRPr>
          </a:p>
        </p:txBody>
      </p:sp>
      <p:sp>
        <p:nvSpPr>
          <p:cNvPr id="6147" name="Line 3"/>
          <p:cNvSpPr>
            <a:spLocks noChangeShapeType="1"/>
          </p:cNvSpPr>
          <p:nvPr/>
        </p:nvSpPr>
        <p:spPr bwMode="auto">
          <a:xfrm>
            <a:off x="658813" y="930026"/>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566752" y="1199886"/>
            <a:ext cx="8052812" cy="5007272"/>
          </a:xfrm>
          <a:prstGeom prst="rect">
            <a:avLst/>
          </a:prstGeom>
          <a:noFill/>
          <a:ln w="9525">
            <a:noFill/>
            <a:miter lim="800000"/>
            <a:headEnd/>
            <a:tailEnd/>
          </a:ln>
          <a:effectLst/>
        </p:spPr>
        <p:txBody>
          <a:bodyPr wrap="square" lIns="82046" tIns="41023" rIns="82046" bIns="41023">
            <a:spAutoFit/>
          </a:bodyPr>
          <a:lstStyle/>
          <a:p>
            <a:pPr marL="407789" indent="-407789" defTabSz="821132">
              <a:buClr>
                <a:srgbClr val="FFFFCC"/>
              </a:buClr>
              <a:buFont typeface="Wingdings" pitchFamily="2" charset="2"/>
              <a:buChar char="n"/>
              <a:defRPr/>
            </a:pPr>
            <a:r>
              <a:rPr lang="en-US" sz="3200" b="1" dirty="0">
                <a:solidFill>
                  <a:schemeClr val="bg1"/>
                </a:solidFill>
                <a:effectLst>
                  <a:outerShdw blurRad="38100" dist="38100" dir="2700000" algn="tl">
                    <a:srgbClr val="000000"/>
                  </a:outerShdw>
                </a:effectLst>
                <a:latin typeface="Arial" charset="0"/>
              </a:rPr>
              <a:t>Capital Improvement Program (CIP) </a:t>
            </a:r>
            <a:r>
              <a:rPr lang="en-US" sz="3600" b="1" dirty="0">
                <a:solidFill>
                  <a:schemeClr val="bg1"/>
                </a:solidFill>
                <a:effectLst>
                  <a:outerShdw blurRad="38100" dist="38100" dir="2700000" algn="tl">
                    <a:srgbClr val="000000"/>
                  </a:outerShdw>
                </a:effectLst>
                <a:latin typeface="Arial" charset="0"/>
              </a:rPr>
              <a:t> </a:t>
            </a:r>
          </a:p>
          <a:p>
            <a:pPr marL="727781" lvl="1" indent="-407789" defTabSz="821132">
              <a:buClr>
                <a:srgbClr val="FFFFCC"/>
              </a:buClr>
              <a:buFont typeface="Arial" pitchFamily="34" charset="0"/>
              <a:buChar char="-"/>
              <a:defRPr/>
            </a:pPr>
            <a:r>
              <a:rPr lang="en-US" sz="2400" b="1" dirty="0" smtClean="0">
                <a:solidFill>
                  <a:schemeClr val="bg1"/>
                </a:solidFill>
                <a:effectLst>
                  <a:outerShdw blurRad="38100" dist="38100" dir="2700000" algn="tl">
                    <a:srgbClr val="000000"/>
                  </a:outerShdw>
                </a:effectLst>
                <a:latin typeface="Arial" charset="0"/>
              </a:rPr>
              <a:t>Adopts the MCES 6-Year CIP as part of the Metropolitan Council Unified CIP</a:t>
            </a:r>
          </a:p>
          <a:p>
            <a:pPr marL="407789" indent="-407789" defTabSz="821132">
              <a:buClr>
                <a:srgbClr val="FFFFCC"/>
              </a:buClr>
              <a:defRPr/>
            </a:pPr>
            <a:endParaRPr lang="en-US" sz="2000" dirty="0" smtClean="0"/>
          </a:p>
          <a:p>
            <a:pPr marL="407789" indent="-407789" defTabSz="821132">
              <a:buClr>
                <a:srgbClr val="FFFFCC"/>
              </a:buClr>
              <a:buFont typeface="Wingdings" pitchFamily="2" charset="2"/>
              <a:buChar char="n"/>
              <a:defRPr/>
            </a:pPr>
            <a:r>
              <a:rPr lang="en-US" sz="3200" b="1" dirty="0" smtClean="0">
                <a:solidFill>
                  <a:schemeClr val="bg1"/>
                </a:solidFill>
                <a:effectLst>
                  <a:outerShdw blurRad="38100" dist="38100" dir="2700000" algn="tl">
                    <a:srgbClr val="000000"/>
                  </a:outerShdw>
                </a:effectLst>
                <a:latin typeface="Arial" charset="0"/>
              </a:rPr>
              <a:t>Authorized </a:t>
            </a:r>
            <a:r>
              <a:rPr lang="en-US" sz="3200" b="1" dirty="0">
                <a:solidFill>
                  <a:schemeClr val="bg1"/>
                </a:solidFill>
                <a:effectLst>
                  <a:outerShdw blurRad="38100" dist="38100" dir="2700000" algn="tl">
                    <a:srgbClr val="000000"/>
                  </a:outerShdw>
                </a:effectLst>
                <a:latin typeface="Arial" charset="0"/>
              </a:rPr>
              <a:t>Capital Program </a:t>
            </a:r>
          </a:p>
          <a:p>
            <a:pPr marL="727781" lvl="1" indent="-407789" defTabSz="821132">
              <a:buClr>
                <a:srgbClr val="FFFFCC"/>
              </a:buClr>
              <a:buFont typeface="Arial" pitchFamily="34" charset="0"/>
              <a:buChar char="-"/>
              <a:defRPr/>
            </a:pPr>
            <a:r>
              <a:rPr lang="en-US" sz="2400" b="1" dirty="0" smtClean="0">
                <a:solidFill>
                  <a:schemeClr val="bg1"/>
                </a:solidFill>
                <a:effectLst>
                  <a:outerShdw blurRad="38100" dist="38100" dir="2700000" algn="tl">
                    <a:srgbClr val="000000"/>
                  </a:outerShdw>
                </a:effectLst>
                <a:latin typeface="Arial" charset="0"/>
              </a:rPr>
              <a:t>Authorizes the projects/programs, their budget, and phase (Preliminary Engineering, Design, or Construction)</a:t>
            </a:r>
            <a:endParaRPr lang="en-US" sz="2400" b="1" dirty="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endParaRPr lang="en-US" sz="2000" b="1" dirty="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200" b="1" dirty="0">
                <a:solidFill>
                  <a:schemeClr val="bg1"/>
                </a:solidFill>
                <a:effectLst>
                  <a:outerShdw blurRad="38100" dist="38100" dir="2700000" algn="tl">
                    <a:srgbClr val="000000"/>
                  </a:outerShdw>
                </a:effectLst>
                <a:latin typeface="Arial" charset="0"/>
              </a:rPr>
              <a:t>Capital Budget</a:t>
            </a:r>
          </a:p>
          <a:p>
            <a:pPr marL="727781" lvl="1" indent="-407789" defTabSz="821132">
              <a:buClr>
                <a:srgbClr val="FFFFCC"/>
              </a:buClr>
              <a:buFont typeface="Arial" pitchFamily="34" charset="0"/>
              <a:buChar char="-"/>
              <a:defRPr/>
            </a:pPr>
            <a:r>
              <a:rPr lang="en-US" sz="2400" b="1" dirty="0" smtClean="0">
                <a:solidFill>
                  <a:schemeClr val="bg1"/>
                </a:solidFill>
                <a:effectLst>
                  <a:outerShdw blurRad="38100" dist="38100" dir="2700000" algn="tl">
                    <a:srgbClr val="000000"/>
                  </a:outerShdw>
                </a:effectLst>
                <a:latin typeface="Arial" charset="0"/>
              </a:rPr>
              <a:t>Authorizes the anticipated cash flows of the projects/programs for the year</a:t>
            </a:r>
            <a:endParaRPr lang="en-US" sz="2400" b="1"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Line 3"/>
          <p:cNvSpPr>
            <a:spLocks noChangeShapeType="1"/>
          </p:cNvSpPr>
          <p:nvPr/>
        </p:nvSpPr>
        <p:spPr bwMode="auto">
          <a:xfrm>
            <a:off x="658813" y="930026"/>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566752" y="1132651"/>
            <a:ext cx="8052812" cy="5191938"/>
          </a:xfrm>
          <a:prstGeom prst="rect">
            <a:avLst/>
          </a:prstGeom>
          <a:noFill/>
          <a:ln w="9525">
            <a:noFill/>
            <a:miter lim="800000"/>
            <a:headEnd/>
            <a:tailEnd/>
          </a:ln>
          <a:effectLst/>
        </p:spPr>
        <p:txBody>
          <a:bodyPr wrap="square" lIns="82046" tIns="41023" rIns="82046" bIns="41023">
            <a:spAutoFit/>
          </a:bodyPr>
          <a:lstStyle/>
          <a:p>
            <a:pPr marL="407789" indent="-407789" defTabSz="821132">
              <a:buClr>
                <a:srgbClr val="FFFFCC"/>
              </a:buClr>
              <a:buFont typeface="Wingdings" pitchFamily="2" charset="2"/>
              <a:buChar char="n"/>
              <a:defRPr/>
            </a:pPr>
            <a:r>
              <a:rPr lang="en-US" sz="2400" b="1" dirty="0" smtClean="0">
                <a:solidFill>
                  <a:schemeClr val="bg1"/>
                </a:solidFill>
                <a:effectLst>
                  <a:outerShdw blurRad="38100" dist="38100" dir="2700000" algn="tl">
                    <a:srgbClr val="000000"/>
                  </a:outerShdw>
                </a:effectLst>
                <a:latin typeface="Arial" charset="0"/>
              </a:rPr>
              <a:t>Preliminary Engineering Phase  </a:t>
            </a:r>
            <a:endParaRPr lang="en-US" sz="2400" b="1" dirty="0">
              <a:solidFill>
                <a:schemeClr val="bg1"/>
              </a:solidFill>
              <a:effectLst>
                <a:outerShdw blurRad="38100" dist="38100" dir="2700000" algn="tl">
                  <a:srgbClr val="000000"/>
                </a:outerShdw>
              </a:effectLst>
              <a:latin typeface="Arial" charset="0"/>
            </a:endParaRPr>
          </a:p>
          <a:p>
            <a:pPr marL="727781" lvl="1" indent="-407789" defTabSz="821132">
              <a:buClr>
                <a:srgbClr val="FFFFCC"/>
              </a:buClr>
              <a:buFont typeface="Arial" pitchFamily="34" charset="0"/>
              <a:buChar char="-"/>
              <a:defRPr/>
            </a:pPr>
            <a:r>
              <a:rPr lang="en-US" sz="2000" b="1" dirty="0" smtClean="0">
                <a:solidFill>
                  <a:schemeClr val="bg1"/>
                </a:solidFill>
                <a:effectLst>
                  <a:outerShdw blurRad="38100" dist="38100" dir="2700000" algn="tl">
                    <a:srgbClr val="000000"/>
                  </a:outerShdw>
                </a:effectLst>
                <a:latin typeface="Arial" charset="0"/>
              </a:rPr>
              <a:t>This phase is initially authorized in the Capital Program to develop a plan to address an identified need.</a:t>
            </a:r>
          </a:p>
          <a:p>
            <a:pPr marL="407789" indent="-407789" defTabSz="821132">
              <a:buClr>
                <a:srgbClr val="FFFFCC"/>
              </a:buClr>
              <a:buFont typeface="Arial" pitchFamily="34" charset="0"/>
              <a:buChar char="-"/>
              <a:defRPr/>
            </a:pPr>
            <a:endParaRPr lang="en-US" sz="2000" dirty="0" smtClean="0"/>
          </a:p>
          <a:p>
            <a:pPr marL="407789" indent="-407789" defTabSz="821132">
              <a:buClr>
                <a:srgbClr val="FFFFCC"/>
              </a:buClr>
              <a:buFont typeface="Wingdings" pitchFamily="2" charset="2"/>
              <a:buChar char="n"/>
              <a:defRPr/>
            </a:pPr>
            <a:r>
              <a:rPr lang="en-US" sz="2400" b="1" dirty="0" smtClean="0">
                <a:solidFill>
                  <a:schemeClr val="bg1"/>
                </a:solidFill>
                <a:effectLst>
                  <a:outerShdw blurRad="38100" dist="38100" dir="2700000" algn="tl">
                    <a:srgbClr val="000000"/>
                  </a:outerShdw>
                </a:effectLst>
                <a:latin typeface="Arial" charset="0"/>
              </a:rPr>
              <a:t>Design Phase </a:t>
            </a:r>
            <a:endParaRPr lang="en-US" sz="2400" b="1" dirty="0">
              <a:solidFill>
                <a:schemeClr val="bg1"/>
              </a:solidFill>
              <a:effectLst>
                <a:outerShdw blurRad="38100" dist="38100" dir="2700000" algn="tl">
                  <a:srgbClr val="000000"/>
                </a:outerShdw>
              </a:effectLst>
              <a:latin typeface="Arial" charset="0"/>
            </a:endParaRPr>
          </a:p>
          <a:p>
            <a:pPr marL="727781" lvl="1" indent="-407789" defTabSz="821132">
              <a:buClr>
                <a:srgbClr val="FFFFCC"/>
              </a:buClr>
              <a:buFont typeface="Arial" pitchFamily="34" charset="0"/>
              <a:buChar char="-"/>
              <a:defRPr/>
            </a:pPr>
            <a:r>
              <a:rPr lang="en-US" sz="2000" b="1" dirty="0" smtClean="0">
                <a:solidFill>
                  <a:schemeClr val="bg1"/>
                </a:solidFill>
                <a:effectLst>
                  <a:outerShdw blurRad="38100" dist="38100" dir="2700000" algn="tl">
                    <a:srgbClr val="000000"/>
                  </a:outerShdw>
                </a:effectLst>
                <a:latin typeface="Arial" charset="0"/>
              </a:rPr>
              <a:t>Authorized by the Metropolitan Council following their approval of the project’s Facility Plan or preliminary engineering study. Depending upon the project, the authorization at this stage may include both the project’s design and construction phases including their funding.</a:t>
            </a:r>
          </a:p>
          <a:p>
            <a:pPr marL="407789" indent="-407789" defTabSz="821132">
              <a:buClr>
                <a:srgbClr val="FFFFCC"/>
              </a:buClr>
              <a:buFont typeface="Arial" pitchFamily="34" charset="0"/>
              <a:buChar char="-"/>
              <a:defRPr/>
            </a:pPr>
            <a:endParaRPr lang="en-US" sz="2000" b="1" dirty="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2400" b="1" dirty="0" smtClean="0">
                <a:solidFill>
                  <a:schemeClr val="bg1"/>
                </a:solidFill>
                <a:effectLst>
                  <a:outerShdw blurRad="38100" dist="38100" dir="2700000" algn="tl">
                    <a:srgbClr val="000000"/>
                  </a:outerShdw>
                </a:effectLst>
                <a:latin typeface="Arial" charset="0"/>
              </a:rPr>
              <a:t>Construction Phase</a:t>
            </a:r>
            <a:endParaRPr lang="en-US" sz="2400" b="1" dirty="0">
              <a:solidFill>
                <a:schemeClr val="bg1"/>
              </a:solidFill>
              <a:effectLst>
                <a:outerShdw blurRad="38100" dist="38100" dir="2700000" algn="tl">
                  <a:srgbClr val="000000"/>
                </a:outerShdw>
              </a:effectLst>
              <a:latin typeface="Arial" charset="0"/>
            </a:endParaRPr>
          </a:p>
          <a:p>
            <a:pPr marL="727781" lvl="1" indent="-407789" defTabSz="821132">
              <a:buClr>
                <a:srgbClr val="FFFFCC"/>
              </a:buClr>
              <a:buFont typeface="Arial" pitchFamily="34" charset="0"/>
              <a:buChar char="-"/>
              <a:defRPr/>
            </a:pPr>
            <a:r>
              <a:rPr lang="en-US" sz="2000" b="1" dirty="0" smtClean="0">
                <a:solidFill>
                  <a:schemeClr val="bg1"/>
                </a:solidFill>
                <a:effectLst>
                  <a:outerShdw blurRad="38100" dist="38100" dir="2700000" algn="tl">
                    <a:srgbClr val="000000"/>
                  </a:outerShdw>
                </a:effectLst>
                <a:latin typeface="Arial" charset="0"/>
              </a:rPr>
              <a:t>If not already provided, authorization and funding is provided for the construction phase by the Metropolitan Council following the preparation of the project’s design (plans and specifications). </a:t>
            </a:r>
            <a:endParaRPr lang="en-US" sz="2000" b="1" dirty="0">
              <a:solidFill>
                <a:schemeClr val="bg1"/>
              </a:solidFill>
              <a:latin typeface="Arial" charset="0"/>
            </a:endParaRPr>
          </a:p>
        </p:txBody>
      </p:sp>
      <p:sp>
        <p:nvSpPr>
          <p:cNvPr id="5" name="Text Box 2"/>
          <p:cNvSpPr txBox="1">
            <a:spLocks noChangeArrowheads="1"/>
          </p:cNvSpPr>
          <p:nvPr/>
        </p:nvSpPr>
        <p:spPr bwMode="auto">
          <a:xfrm>
            <a:off x="658815" y="207699"/>
            <a:ext cx="7270396" cy="698400"/>
          </a:xfrm>
          <a:prstGeom prst="rect">
            <a:avLst/>
          </a:prstGeom>
          <a:noFill/>
          <a:ln w="9525">
            <a:noFill/>
            <a:miter lim="800000"/>
            <a:headEnd/>
            <a:tailEnd/>
          </a:ln>
          <a:effectLst/>
        </p:spPr>
        <p:txBody>
          <a:bodyPr wrap="none" lIns="82046" tIns="41023" rIns="82046" bIns="41023">
            <a:spAutoFit/>
          </a:bodyPr>
          <a:lstStyle/>
          <a:p>
            <a:pPr defTabSz="821132">
              <a:defRPr/>
            </a:pPr>
            <a:r>
              <a:rPr lang="en-US" sz="4000" b="1" dirty="0" smtClean="0">
                <a:solidFill>
                  <a:srgbClr val="CCFFFF"/>
                </a:solidFill>
                <a:effectLst>
                  <a:outerShdw blurRad="38100" dist="38100" dir="2700000" algn="tl">
                    <a:srgbClr val="000000"/>
                  </a:outerShdw>
                </a:effectLst>
                <a:latin typeface="Arial" charset="0"/>
              </a:rPr>
              <a:t>Project Authorization Phases</a:t>
            </a:r>
            <a:endParaRPr lang="en-US" sz="4000" b="1" dirty="0">
              <a:solidFill>
                <a:srgbClr val="CCFFFF"/>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Line 3"/>
          <p:cNvSpPr>
            <a:spLocks noChangeShapeType="1"/>
          </p:cNvSpPr>
          <p:nvPr/>
        </p:nvSpPr>
        <p:spPr bwMode="auto">
          <a:xfrm>
            <a:off x="658813" y="930026"/>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687775" y="1240227"/>
            <a:ext cx="8039366" cy="4761051"/>
          </a:xfrm>
          <a:prstGeom prst="rect">
            <a:avLst/>
          </a:prstGeom>
          <a:noFill/>
          <a:ln w="9525">
            <a:noFill/>
            <a:miter lim="800000"/>
            <a:headEnd/>
            <a:tailEnd/>
          </a:ln>
          <a:effectLst/>
        </p:spPr>
        <p:txBody>
          <a:bodyPr wrap="square" lIns="82046" tIns="41023" rIns="82046" bIns="41023">
            <a:spAutoFit/>
          </a:bodyPr>
          <a:lstStyle/>
          <a:p>
            <a:pPr marL="407789" indent="-407789" defTabSz="821132">
              <a:buClr>
                <a:srgbClr val="FFFFCC"/>
              </a:buClr>
              <a:buFont typeface="Wingdings" pitchFamily="2" charset="2"/>
              <a:buChar char="n"/>
              <a:defRPr/>
            </a:pPr>
            <a:r>
              <a:rPr lang="en-US" sz="3200" b="1" dirty="0" smtClean="0">
                <a:solidFill>
                  <a:schemeClr val="bg1"/>
                </a:solidFill>
                <a:effectLst>
                  <a:outerShdw blurRad="38100" dist="38100" dir="2700000" algn="tl">
                    <a:srgbClr val="000000"/>
                  </a:outerShdw>
                </a:effectLst>
                <a:latin typeface="Arial" charset="0"/>
              </a:rPr>
              <a:t>Professional Services Contracts</a:t>
            </a:r>
            <a:endParaRPr lang="en-US" sz="3200" b="1" dirty="0">
              <a:solidFill>
                <a:schemeClr val="bg1"/>
              </a:solidFill>
              <a:effectLst>
                <a:outerShdw blurRad="38100" dist="38100" dir="2700000" algn="tl">
                  <a:srgbClr val="000000"/>
                </a:outerShdw>
              </a:effectLst>
              <a:latin typeface="Arial" charset="0"/>
            </a:endParaRPr>
          </a:p>
          <a:p>
            <a:pPr marL="727781" lvl="1" indent="-407789" defTabSz="821132">
              <a:buClr>
                <a:srgbClr val="FFFFCC"/>
              </a:buClr>
              <a:buFont typeface="Arial" pitchFamily="34" charset="0"/>
              <a:buChar char="-"/>
              <a:defRPr/>
            </a:pPr>
            <a:r>
              <a:rPr lang="en-US" sz="2800" b="1" dirty="0" smtClean="0">
                <a:solidFill>
                  <a:schemeClr val="bg1"/>
                </a:solidFill>
                <a:effectLst>
                  <a:outerShdw blurRad="38100" dist="38100" dir="2700000" algn="tl">
                    <a:srgbClr val="000000"/>
                  </a:outerShdw>
                </a:effectLst>
                <a:latin typeface="Arial" charset="0"/>
              </a:rPr>
              <a:t>Awards contracts (&gt;$250,000)</a:t>
            </a:r>
          </a:p>
          <a:p>
            <a:pPr marL="407789" indent="-407789" defTabSz="821132">
              <a:buClr>
                <a:srgbClr val="FFFFCC"/>
              </a:buClr>
              <a:defRPr/>
            </a:pPr>
            <a:endParaRPr lang="en-US" sz="2000" dirty="0" smtClean="0"/>
          </a:p>
          <a:p>
            <a:pPr marL="407789" indent="-407789" defTabSz="821132">
              <a:buClr>
                <a:srgbClr val="FFFFCC"/>
              </a:buClr>
              <a:buFont typeface="Wingdings" pitchFamily="2" charset="2"/>
              <a:buChar char="n"/>
              <a:defRPr/>
            </a:pPr>
            <a:r>
              <a:rPr lang="en-US" sz="3200" b="1" dirty="0" smtClean="0">
                <a:solidFill>
                  <a:schemeClr val="bg1"/>
                </a:solidFill>
                <a:effectLst>
                  <a:outerShdw blurRad="38100" dist="38100" dir="2700000" algn="tl">
                    <a:srgbClr val="000000"/>
                  </a:outerShdw>
                </a:effectLst>
                <a:latin typeface="Arial" charset="0"/>
              </a:rPr>
              <a:t>Preliminary Engineering Phase  </a:t>
            </a:r>
          </a:p>
          <a:p>
            <a:pPr marL="727781" lvl="1" indent="-407789" defTabSz="821132">
              <a:buClr>
                <a:srgbClr val="FFFFCC"/>
              </a:buClr>
              <a:buFont typeface="Arial" pitchFamily="34" charset="0"/>
              <a:buChar char="-"/>
              <a:defRPr/>
            </a:pPr>
            <a:r>
              <a:rPr lang="en-US" sz="2800" b="1" dirty="0" smtClean="0">
                <a:solidFill>
                  <a:schemeClr val="bg1"/>
                </a:solidFill>
                <a:effectLst>
                  <a:outerShdw blurRad="38100" dist="38100" dir="2700000" algn="tl">
                    <a:srgbClr val="000000"/>
                  </a:outerShdw>
                </a:effectLst>
                <a:latin typeface="Arial" charset="0"/>
              </a:rPr>
              <a:t>Approves Facility Plans and/or Preliminary Engineering Reports</a:t>
            </a:r>
          </a:p>
          <a:p>
            <a:pPr marL="407789" indent="-407789" defTabSz="821132">
              <a:buClr>
                <a:srgbClr val="FFFFCC"/>
              </a:buClr>
              <a:buFont typeface="Arial" pitchFamily="34" charset="0"/>
              <a:buChar char="-"/>
              <a:defRPr/>
            </a:pPr>
            <a:endParaRPr lang="en-US" sz="2000" b="1" dirty="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200" b="1" dirty="0" smtClean="0">
                <a:solidFill>
                  <a:schemeClr val="bg1"/>
                </a:solidFill>
                <a:effectLst>
                  <a:outerShdw blurRad="38100" dist="38100" dir="2700000" algn="tl">
                    <a:srgbClr val="000000"/>
                  </a:outerShdw>
                </a:effectLst>
                <a:latin typeface="Arial" charset="0"/>
              </a:rPr>
              <a:t>Construction Phase</a:t>
            </a:r>
            <a:endParaRPr lang="en-US" sz="3200" b="1" dirty="0">
              <a:solidFill>
                <a:schemeClr val="bg1"/>
              </a:solidFill>
              <a:effectLst>
                <a:outerShdw blurRad="38100" dist="38100" dir="2700000" algn="tl">
                  <a:srgbClr val="000000"/>
                </a:outerShdw>
              </a:effectLst>
              <a:latin typeface="Arial" charset="0"/>
            </a:endParaRPr>
          </a:p>
          <a:p>
            <a:pPr marL="727781" lvl="1" indent="-407789" defTabSz="821132">
              <a:buClr>
                <a:srgbClr val="FFFFCC"/>
              </a:buClr>
              <a:buFont typeface="Arial" pitchFamily="34" charset="0"/>
              <a:buChar char="-"/>
              <a:defRPr/>
            </a:pPr>
            <a:r>
              <a:rPr lang="en-US" sz="2800" b="1" dirty="0" smtClean="0">
                <a:solidFill>
                  <a:schemeClr val="bg1"/>
                </a:solidFill>
                <a:effectLst>
                  <a:outerShdw blurRad="38100" dist="38100" dir="2700000" algn="tl">
                    <a:srgbClr val="000000"/>
                  </a:outerShdw>
                </a:effectLst>
                <a:latin typeface="Arial" charset="0"/>
              </a:rPr>
              <a:t>Awards construction contracts (&gt;$1 M)</a:t>
            </a:r>
          </a:p>
          <a:p>
            <a:pPr marL="727781" lvl="1" indent="-407789" defTabSz="821132">
              <a:buClr>
                <a:srgbClr val="FFFFCC"/>
              </a:buClr>
              <a:buFont typeface="Arial" pitchFamily="34" charset="0"/>
              <a:buChar char="-"/>
              <a:defRPr/>
            </a:pPr>
            <a:r>
              <a:rPr lang="en-US" sz="2800" b="1" dirty="0" smtClean="0">
                <a:solidFill>
                  <a:schemeClr val="bg1"/>
                </a:solidFill>
                <a:effectLst>
                  <a:outerShdw blurRad="38100" dist="38100" dir="2700000" algn="tl">
                    <a:srgbClr val="000000"/>
                  </a:outerShdw>
                </a:effectLst>
                <a:latin typeface="Arial" charset="0"/>
              </a:rPr>
              <a:t>Authorizes increase in the 5% delegated change order authority, if needed</a:t>
            </a:r>
            <a:endParaRPr lang="en-US" sz="2800" b="1" dirty="0">
              <a:solidFill>
                <a:schemeClr val="bg1"/>
              </a:solidFill>
              <a:latin typeface="Arial" charset="0"/>
            </a:endParaRPr>
          </a:p>
        </p:txBody>
      </p:sp>
      <p:sp>
        <p:nvSpPr>
          <p:cNvPr id="5" name="Text Box 2"/>
          <p:cNvSpPr txBox="1">
            <a:spLocks noChangeArrowheads="1"/>
          </p:cNvSpPr>
          <p:nvPr/>
        </p:nvSpPr>
        <p:spPr bwMode="auto">
          <a:xfrm>
            <a:off x="658815" y="328722"/>
            <a:ext cx="7458525" cy="575290"/>
          </a:xfrm>
          <a:prstGeom prst="rect">
            <a:avLst/>
          </a:prstGeom>
          <a:noFill/>
          <a:ln w="9525">
            <a:noFill/>
            <a:miter lim="800000"/>
            <a:headEnd/>
            <a:tailEnd/>
          </a:ln>
          <a:effectLst/>
        </p:spPr>
        <p:txBody>
          <a:bodyPr wrap="none" lIns="82046" tIns="41023" rIns="82046" bIns="41023">
            <a:spAutoFit/>
          </a:bodyPr>
          <a:lstStyle/>
          <a:p>
            <a:pPr defTabSz="821132">
              <a:defRPr/>
            </a:pPr>
            <a:r>
              <a:rPr lang="en-US" sz="3200" b="1" dirty="0" smtClean="0">
                <a:solidFill>
                  <a:srgbClr val="CCFFFF"/>
                </a:solidFill>
                <a:effectLst>
                  <a:outerShdw blurRad="38100" dist="38100" dir="2700000" algn="tl">
                    <a:srgbClr val="000000"/>
                  </a:outerShdw>
                </a:effectLst>
                <a:latin typeface="Arial" charset="0"/>
              </a:rPr>
              <a:t>Other Capital Project Council Actions</a:t>
            </a:r>
            <a:endParaRPr lang="en-US" sz="3200" b="1" dirty="0">
              <a:solidFill>
                <a:srgbClr val="CCFFFF"/>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58815" y="207699"/>
            <a:ext cx="6447863" cy="744567"/>
          </a:xfrm>
          <a:prstGeom prst="rect">
            <a:avLst/>
          </a:prstGeom>
          <a:noFill/>
          <a:ln w="9525">
            <a:noFill/>
            <a:miter lim="800000"/>
            <a:headEnd/>
            <a:tailEnd/>
          </a:ln>
          <a:effectLst/>
        </p:spPr>
        <p:txBody>
          <a:bodyPr wrap="none" lIns="82046" tIns="41023" rIns="82046" bIns="41023">
            <a:spAutoFit/>
          </a:bodyPr>
          <a:lstStyle/>
          <a:p>
            <a:pPr defTabSz="821132">
              <a:defRPr/>
            </a:pPr>
            <a:r>
              <a:rPr lang="en-US" sz="4300" b="1" dirty="0" smtClean="0">
                <a:solidFill>
                  <a:srgbClr val="CCFFFF"/>
                </a:solidFill>
                <a:effectLst>
                  <a:outerShdw blurRad="38100" dist="38100" dir="2700000" algn="tl">
                    <a:srgbClr val="000000"/>
                  </a:outerShdw>
                </a:effectLst>
                <a:latin typeface="Arial" charset="0"/>
              </a:rPr>
              <a:t>Capital Project Controls</a:t>
            </a:r>
            <a:endParaRPr lang="en-US" sz="4300" b="1" dirty="0">
              <a:solidFill>
                <a:srgbClr val="CCFFFF"/>
              </a:solidFill>
              <a:effectLst>
                <a:outerShdw blurRad="38100" dist="38100" dir="2700000" algn="tl">
                  <a:srgbClr val="000000"/>
                </a:outerShdw>
              </a:effectLst>
              <a:latin typeface="Arial" charset="0"/>
            </a:endParaRPr>
          </a:p>
        </p:txBody>
      </p:sp>
      <p:sp>
        <p:nvSpPr>
          <p:cNvPr id="6147" name="Line 3"/>
          <p:cNvSpPr>
            <a:spLocks noChangeShapeType="1"/>
          </p:cNvSpPr>
          <p:nvPr/>
        </p:nvSpPr>
        <p:spPr bwMode="auto">
          <a:xfrm>
            <a:off x="658813" y="930026"/>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512964" y="1199886"/>
            <a:ext cx="8335367" cy="3960832"/>
          </a:xfrm>
          <a:prstGeom prst="rect">
            <a:avLst/>
          </a:prstGeom>
          <a:noFill/>
          <a:ln w="9525">
            <a:noFill/>
            <a:miter lim="800000"/>
            <a:headEnd/>
            <a:tailEnd/>
          </a:ln>
          <a:effectLst/>
        </p:spPr>
        <p:txBody>
          <a:bodyPr lIns="82046" tIns="41023" rIns="82046" bIns="41023">
            <a:spAutoFit/>
          </a:bodyPr>
          <a:lstStyle/>
          <a:p>
            <a:pPr marL="407789" indent="-407789" defTabSz="821132">
              <a:buClr>
                <a:srgbClr val="FFFFCC"/>
              </a:buClr>
              <a:buFont typeface="Wingdings" pitchFamily="2" charset="2"/>
              <a:buChar char="n"/>
              <a:defRPr/>
            </a:pPr>
            <a:r>
              <a:rPr lang="en-US" sz="3600" b="1" dirty="0" smtClean="0">
                <a:solidFill>
                  <a:schemeClr val="bg1"/>
                </a:solidFill>
                <a:effectLst>
                  <a:outerShdw blurRad="38100" dist="38100" dir="2700000" algn="tl">
                    <a:srgbClr val="000000"/>
                  </a:outerShdw>
                </a:effectLst>
                <a:latin typeface="Arial" charset="0"/>
              </a:rPr>
              <a:t> Capital Project Delivery Analysis </a:t>
            </a:r>
          </a:p>
          <a:p>
            <a:pPr marL="407789" indent="-407789" defTabSz="821132">
              <a:buClr>
                <a:srgbClr val="FFFFCC"/>
              </a:buClr>
              <a:buFont typeface="Wingdings" pitchFamily="2" charset="2"/>
              <a:buChar char="n"/>
              <a:defRPr/>
            </a:pPr>
            <a:endParaRPr lang="en-US" sz="36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600" b="1" dirty="0" smtClean="0">
                <a:solidFill>
                  <a:schemeClr val="bg1"/>
                </a:solidFill>
                <a:effectLst>
                  <a:outerShdw blurRad="38100" dist="38100" dir="2700000" algn="tl">
                    <a:srgbClr val="000000"/>
                  </a:outerShdw>
                </a:effectLst>
                <a:latin typeface="Arial" charset="0"/>
              </a:rPr>
              <a:t> Design Guidelines</a:t>
            </a:r>
          </a:p>
          <a:p>
            <a:pPr marL="407789" indent="-407789" defTabSz="821132">
              <a:buClr>
                <a:srgbClr val="FFFFCC"/>
              </a:buClr>
              <a:buFont typeface="Wingdings" pitchFamily="2" charset="2"/>
              <a:buChar char="n"/>
              <a:defRPr/>
            </a:pPr>
            <a:endParaRPr lang="en-US" sz="3600" dirty="0"/>
          </a:p>
          <a:p>
            <a:pPr marL="407789" indent="-407789" defTabSz="821132">
              <a:buClr>
                <a:srgbClr val="FFFFCC"/>
              </a:buClr>
              <a:buFont typeface="Wingdings" pitchFamily="2" charset="2"/>
              <a:buChar char="n"/>
              <a:defRPr/>
            </a:pPr>
            <a:r>
              <a:rPr lang="en-US" sz="3600" b="1" dirty="0" smtClean="0">
                <a:solidFill>
                  <a:schemeClr val="bg1"/>
                </a:solidFill>
                <a:effectLst>
                  <a:outerShdw blurRad="38100" dist="38100" dir="2700000" algn="tl">
                    <a:srgbClr val="000000"/>
                  </a:outerShdw>
                </a:effectLst>
                <a:latin typeface="Arial" charset="0"/>
              </a:rPr>
              <a:t> Quality Assurance</a:t>
            </a:r>
          </a:p>
          <a:p>
            <a:pPr marL="407789" indent="-407789" defTabSz="821132">
              <a:buClr>
                <a:srgbClr val="FFFFCC"/>
              </a:buClr>
              <a:buFont typeface="Wingdings" pitchFamily="2" charset="2"/>
              <a:buChar char="n"/>
              <a:defRPr/>
            </a:pPr>
            <a:endParaRPr lang="en-US" sz="3600" b="1" dirty="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3600" b="1" dirty="0" smtClean="0">
                <a:solidFill>
                  <a:schemeClr val="bg1"/>
                </a:solidFill>
                <a:effectLst>
                  <a:outerShdw blurRad="38100" dist="38100" dir="2700000" algn="tl">
                    <a:srgbClr val="000000"/>
                  </a:outerShdw>
                </a:effectLst>
                <a:latin typeface="Arial" charset="0"/>
              </a:rPr>
              <a:t> Work Instructions </a:t>
            </a:r>
            <a:endParaRPr lang="en-US" sz="3600" b="1"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58814" y="194253"/>
            <a:ext cx="6326035" cy="744567"/>
          </a:xfrm>
          <a:prstGeom prst="rect">
            <a:avLst/>
          </a:prstGeom>
          <a:noFill/>
          <a:ln w="9525">
            <a:noFill/>
            <a:miter lim="800000"/>
            <a:headEnd/>
            <a:tailEnd/>
          </a:ln>
          <a:effectLst/>
        </p:spPr>
        <p:txBody>
          <a:bodyPr wrap="none" lIns="82046" tIns="41023" rIns="82046" bIns="41023">
            <a:spAutoFit/>
          </a:bodyPr>
          <a:lstStyle/>
          <a:p>
            <a:pPr defTabSz="821132">
              <a:defRPr/>
            </a:pPr>
            <a:r>
              <a:rPr lang="en-US" sz="4300" b="1" dirty="0" smtClean="0">
                <a:solidFill>
                  <a:srgbClr val="CCFFFF"/>
                </a:solidFill>
                <a:effectLst>
                  <a:outerShdw blurRad="38100" dist="38100" dir="2700000" algn="tl">
                    <a:srgbClr val="000000"/>
                  </a:outerShdw>
                </a:effectLst>
                <a:latin typeface="Arial" charset="0"/>
              </a:rPr>
              <a:t>Capital Project Delivery</a:t>
            </a:r>
            <a:endParaRPr lang="en-US" sz="4300" b="1" dirty="0">
              <a:solidFill>
                <a:srgbClr val="CCFFFF"/>
              </a:solidFill>
              <a:effectLst>
                <a:outerShdw blurRad="38100" dist="38100" dir="2700000" algn="tl">
                  <a:srgbClr val="000000"/>
                </a:outerShdw>
              </a:effectLst>
              <a:latin typeface="Arial" charset="0"/>
            </a:endParaRPr>
          </a:p>
        </p:txBody>
      </p:sp>
      <p:sp>
        <p:nvSpPr>
          <p:cNvPr id="6147" name="Line 3"/>
          <p:cNvSpPr>
            <a:spLocks noChangeShapeType="1"/>
          </p:cNvSpPr>
          <p:nvPr/>
        </p:nvSpPr>
        <p:spPr bwMode="auto">
          <a:xfrm>
            <a:off x="658813" y="970367"/>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512964" y="1226780"/>
            <a:ext cx="8335367" cy="5284271"/>
          </a:xfrm>
          <a:prstGeom prst="rect">
            <a:avLst/>
          </a:prstGeom>
          <a:noFill/>
          <a:ln w="9525">
            <a:noFill/>
            <a:miter lim="800000"/>
            <a:headEnd/>
            <a:tailEnd/>
          </a:ln>
          <a:effectLst/>
        </p:spPr>
        <p:txBody>
          <a:bodyPr lIns="82046" tIns="41023" rIns="82046" bIns="41023">
            <a:spAutoFit/>
          </a:bodyPr>
          <a:lstStyle/>
          <a:p>
            <a:pPr marL="407789" indent="-407789" defTabSz="821132">
              <a:buClr>
                <a:srgbClr val="FFFFCC"/>
              </a:buClr>
              <a:defRPr/>
            </a:pPr>
            <a:r>
              <a:rPr lang="en-US" sz="2800" b="1" dirty="0" smtClean="0">
                <a:solidFill>
                  <a:srgbClr val="CCFFFF"/>
                </a:solidFill>
                <a:effectLst>
                  <a:outerShdw blurRad="38100" dist="38100" dir="2700000" algn="tl">
                    <a:srgbClr val="000000"/>
                  </a:outerShdw>
                </a:effectLst>
                <a:latin typeface="Arial" charset="0"/>
              </a:rPr>
              <a:t>Design-Bid-Build</a:t>
            </a:r>
          </a:p>
          <a:p>
            <a:pPr marL="407789" indent="-407789" defTabSz="821132">
              <a:spcBef>
                <a:spcPts val="600"/>
              </a:spcBef>
              <a:buClr>
                <a:srgbClr val="FFFFCC"/>
              </a:buClr>
              <a:buFont typeface="Wingdings" pitchFamily="2" charset="2"/>
              <a:buChar char="n"/>
              <a:defRPr/>
            </a:pPr>
            <a:r>
              <a:rPr lang="en-US" sz="2400" b="1" dirty="0" smtClean="0">
                <a:solidFill>
                  <a:schemeClr val="bg1"/>
                </a:solidFill>
                <a:effectLst>
                  <a:outerShdw blurRad="38100" dist="38100" dir="2700000" algn="tl">
                    <a:srgbClr val="000000"/>
                  </a:outerShdw>
                </a:effectLst>
                <a:latin typeface="Arial" charset="0"/>
              </a:rPr>
              <a:t>Plans, Specifications, and Contract Documents</a:t>
            </a:r>
          </a:p>
          <a:p>
            <a:pPr marL="407789" indent="-407789" defTabSz="821132">
              <a:buClr>
                <a:srgbClr val="FFFFCC"/>
              </a:buClr>
              <a:buFont typeface="Wingdings" pitchFamily="2" charset="2"/>
              <a:buChar char="n"/>
              <a:defRPr/>
            </a:pPr>
            <a:r>
              <a:rPr lang="en-US" sz="2400" b="1" dirty="0" smtClean="0">
                <a:solidFill>
                  <a:schemeClr val="bg1"/>
                </a:solidFill>
                <a:effectLst>
                  <a:outerShdw blurRad="38100" dist="38100" dir="2700000" algn="tl">
                    <a:srgbClr val="000000"/>
                  </a:outerShdw>
                </a:effectLst>
                <a:latin typeface="Arial" charset="0"/>
              </a:rPr>
              <a:t>Prequalification of Construction Contractors and Sub-contractors for Critical Work</a:t>
            </a:r>
          </a:p>
          <a:p>
            <a:pPr marL="407789" indent="-407789" defTabSz="821132">
              <a:buClr>
                <a:srgbClr val="FFFFCC"/>
              </a:buClr>
              <a:buFont typeface="Wingdings" pitchFamily="2" charset="2"/>
              <a:buChar char="n"/>
              <a:defRPr/>
            </a:pPr>
            <a:r>
              <a:rPr lang="en-US" sz="2400" b="1" dirty="0" smtClean="0">
                <a:solidFill>
                  <a:schemeClr val="bg1"/>
                </a:solidFill>
                <a:effectLst>
                  <a:outerShdw blurRad="38100" dist="38100" dir="2700000" algn="tl">
                    <a:srgbClr val="000000"/>
                  </a:outerShdw>
                </a:effectLst>
                <a:latin typeface="Arial" charset="0"/>
              </a:rPr>
              <a:t>Sealed Competitive Bids</a:t>
            </a:r>
          </a:p>
          <a:p>
            <a:pPr marL="407789" indent="-407789" defTabSz="821132">
              <a:buClr>
                <a:srgbClr val="FFFFCC"/>
              </a:buClr>
              <a:buFont typeface="Wingdings" pitchFamily="2" charset="2"/>
              <a:buChar char="n"/>
              <a:defRPr/>
            </a:pPr>
            <a:r>
              <a:rPr lang="en-US" sz="2400" b="1" dirty="0" smtClean="0">
                <a:solidFill>
                  <a:schemeClr val="bg1"/>
                </a:solidFill>
                <a:effectLst>
                  <a:outerShdw blurRad="38100" dist="38100" dir="2700000" algn="tl">
                    <a:srgbClr val="000000"/>
                  </a:outerShdw>
                </a:effectLst>
                <a:latin typeface="Arial" charset="0"/>
              </a:rPr>
              <a:t>Best Value Construction Procurement Option</a:t>
            </a:r>
          </a:p>
          <a:p>
            <a:pPr marL="407789" indent="-407789" defTabSz="821132">
              <a:buClr>
                <a:srgbClr val="FFFFCC"/>
              </a:buClr>
              <a:buFont typeface="Wingdings" pitchFamily="2" charset="2"/>
              <a:buChar char="n"/>
              <a:defRPr/>
            </a:pPr>
            <a:endParaRPr lang="en-US" sz="2400" dirty="0" smtClean="0"/>
          </a:p>
          <a:p>
            <a:pPr marL="407789" indent="-407789" defTabSz="821132">
              <a:buClr>
                <a:srgbClr val="FFFFCC"/>
              </a:buClr>
              <a:defRPr/>
            </a:pPr>
            <a:r>
              <a:rPr lang="en-US" sz="2800" b="1" dirty="0" smtClean="0">
                <a:solidFill>
                  <a:srgbClr val="CCFFFF"/>
                </a:solidFill>
                <a:effectLst>
                  <a:outerShdw blurRad="38100" dist="38100" dir="2700000" algn="tl">
                    <a:srgbClr val="000000"/>
                  </a:outerShdw>
                </a:effectLst>
                <a:latin typeface="Arial" charset="0"/>
              </a:rPr>
              <a:t>Design-Build</a:t>
            </a:r>
            <a:endParaRPr lang="en-US" sz="2800" b="1" dirty="0">
              <a:solidFill>
                <a:srgbClr val="CCFFFF"/>
              </a:solidFill>
              <a:effectLst>
                <a:outerShdw blurRad="38100" dist="38100" dir="2700000" algn="tl">
                  <a:srgbClr val="000000"/>
                </a:outerShdw>
              </a:effectLst>
              <a:latin typeface="Arial" charset="0"/>
            </a:endParaRPr>
          </a:p>
          <a:p>
            <a:pPr marL="407789" indent="-407789" defTabSz="821132">
              <a:spcBef>
                <a:spcPts val="600"/>
              </a:spcBef>
              <a:buClr>
                <a:srgbClr val="FFFFCC"/>
              </a:buClr>
              <a:buFont typeface="Wingdings" pitchFamily="2" charset="2"/>
              <a:buChar char="n"/>
              <a:defRPr/>
            </a:pPr>
            <a:r>
              <a:rPr lang="en-US" sz="2400" b="1" dirty="0" smtClean="0">
                <a:solidFill>
                  <a:schemeClr val="bg1"/>
                </a:solidFill>
                <a:effectLst>
                  <a:outerShdw blurRad="38100" dist="38100" dir="2700000" algn="tl">
                    <a:srgbClr val="000000"/>
                  </a:outerShdw>
                </a:effectLst>
                <a:latin typeface="Arial" charset="0"/>
              </a:rPr>
              <a:t>Proposal Evaluation</a:t>
            </a:r>
          </a:p>
          <a:p>
            <a:pPr marL="407789" indent="-407789" defTabSz="821132">
              <a:buClr>
                <a:srgbClr val="FFFFCC"/>
              </a:buClr>
              <a:buFont typeface="Wingdings" pitchFamily="2" charset="2"/>
              <a:buChar char="n"/>
              <a:defRPr/>
            </a:pPr>
            <a:r>
              <a:rPr lang="en-US" sz="2400" b="1" dirty="0" smtClean="0">
                <a:solidFill>
                  <a:schemeClr val="bg1"/>
                </a:solidFill>
                <a:effectLst>
                  <a:outerShdw blurRad="38100" dist="38100" dir="2700000" algn="tl">
                    <a:srgbClr val="000000"/>
                  </a:outerShdw>
                </a:effectLst>
                <a:latin typeface="Arial" charset="0"/>
              </a:rPr>
              <a:t>Criteria for Use</a:t>
            </a:r>
          </a:p>
          <a:p>
            <a:pPr marL="2647733" lvl="7" indent="-407789" defTabSz="821132">
              <a:buClr>
                <a:srgbClr val="FFFFCC"/>
              </a:buClr>
              <a:buFont typeface="Wingdings" pitchFamily="2" charset="2"/>
              <a:buChar char="n"/>
              <a:defRPr/>
            </a:pPr>
            <a:endParaRPr lang="en-US" sz="24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defRPr/>
            </a:pPr>
            <a:r>
              <a:rPr lang="en-US" sz="2800" b="1" dirty="0" smtClean="0">
                <a:solidFill>
                  <a:srgbClr val="CCFFFF"/>
                </a:solidFill>
                <a:effectLst>
                  <a:outerShdw blurRad="38100" dist="38100" dir="2700000" algn="tl">
                    <a:srgbClr val="000000"/>
                  </a:outerShdw>
                </a:effectLst>
                <a:latin typeface="Arial" charset="0"/>
              </a:rPr>
              <a:t>Inter-Governmental Agreements</a:t>
            </a:r>
            <a:endParaRPr lang="en-US" sz="2800" b="1" dirty="0">
              <a:solidFill>
                <a:srgbClr val="CCFFFF"/>
              </a:solidFill>
              <a:effectLst>
                <a:outerShdw blurRad="38100" dist="38100" dir="2700000" algn="tl">
                  <a:srgbClr val="000000"/>
                </a:outerShdw>
              </a:effectLst>
              <a:latin typeface="Arial" charset="0"/>
            </a:endParaRPr>
          </a:p>
          <a:p>
            <a:pPr marL="407789" indent="-407789" defTabSz="821132">
              <a:buClr>
                <a:srgbClr val="FFFFCC"/>
              </a:buClr>
              <a:defRPr/>
            </a:pPr>
            <a:r>
              <a:rPr lang="en-US" sz="2800" b="1" dirty="0" smtClean="0">
                <a:solidFill>
                  <a:schemeClr val="bg1"/>
                </a:solidFill>
                <a:effectLst>
                  <a:outerShdw blurRad="38100" dist="38100" dir="2700000" algn="tl">
                    <a:srgbClr val="000000"/>
                  </a:outerShdw>
                </a:effectLst>
                <a:latin typeface="Arial" charset="0"/>
              </a:rPr>
              <a:t>	</a:t>
            </a:r>
            <a:endParaRPr lang="en-US" sz="2800" b="1"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1548388" y="2410120"/>
            <a:ext cx="5578554" cy="1313953"/>
          </a:xfrm>
          <a:prstGeom prst="rect">
            <a:avLst/>
          </a:prstGeom>
          <a:noFill/>
          <a:ln w="9525">
            <a:noFill/>
            <a:miter lim="800000"/>
            <a:headEnd/>
            <a:tailEnd/>
          </a:ln>
          <a:effectLst/>
        </p:spPr>
        <p:txBody>
          <a:bodyPr wrap="square" lIns="82046" tIns="41023" rIns="82046" bIns="41023">
            <a:spAutoFit/>
          </a:bodyPr>
          <a:lstStyle/>
          <a:p>
            <a:pPr marL="407789" indent="-407789" algn="ctr" defTabSz="821132">
              <a:buClr>
                <a:srgbClr val="FFFFCC"/>
              </a:buClr>
              <a:defRPr/>
            </a:pPr>
            <a:r>
              <a:rPr lang="en-US" sz="4000" b="1" dirty="0" smtClean="0">
                <a:solidFill>
                  <a:srgbClr val="FFFFCC"/>
                </a:solidFill>
                <a:effectLst>
                  <a:outerShdw blurRad="38100" dist="38100" dir="2700000" algn="tl">
                    <a:srgbClr val="000000"/>
                  </a:outerShdw>
                </a:effectLst>
                <a:latin typeface="Arial" charset="0"/>
              </a:rPr>
              <a:t> </a:t>
            </a:r>
            <a:r>
              <a:rPr lang="en-US" sz="8000" b="1" dirty="0" smtClean="0">
                <a:solidFill>
                  <a:srgbClr val="FFFFCC"/>
                </a:solidFill>
                <a:effectLst>
                  <a:outerShdw blurRad="38100" dist="38100" dir="2700000" algn="tl">
                    <a:srgbClr val="000000"/>
                  </a:outerShdw>
                </a:effectLst>
                <a:latin typeface="Arial" charset="0"/>
              </a:rPr>
              <a:t>Policy</a:t>
            </a:r>
            <a:endParaRPr lang="en-US" sz="8000" b="1" dirty="0">
              <a:solidFill>
                <a:srgbClr val="FFFFCC"/>
              </a:solidFill>
              <a:effectLst>
                <a:outerShdw blurRad="38100" dist="38100" dir="2700000" algn="tl">
                  <a:srgbClr val="000000"/>
                </a:outerShdw>
              </a:effectLst>
              <a:latin typeface="Arial" charset="0"/>
            </a:endParaRPr>
          </a:p>
        </p:txBody>
      </p:sp>
      <p:pic>
        <p:nvPicPr>
          <p:cNvPr id="5" name="Picture 15" descr="water drop"/>
          <p:cNvPicPr>
            <a:picLocks noChangeAspect="1" noChangeArrowheads="1"/>
          </p:cNvPicPr>
          <p:nvPr/>
        </p:nvPicPr>
        <p:blipFill>
          <a:blip r:embed="rId3" cstate="print">
            <a:lum bright="-30000"/>
          </a:blip>
          <a:srcRect t="3923" b="-6627"/>
          <a:stretch>
            <a:fillRect/>
          </a:stretch>
        </p:blipFill>
        <p:spPr bwMode="invGray">
          <a:xfrm>
            <a:off x="0" y="5285053"/>
            <a:ext cx="9144000" cy="1722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624417" y="344746"/>
            <a:ext cx="2221452" cy="710954"/>
          </a:xfrm>
          <a:prstGeom prst="rect">
            <a:avLst/>
          </a:prstGeom>
          <a:noFill/>
        </p:spPr>
        <p:txBody>
          <a:bodyPr wrap="square" lIns="63999" tIns="31999" rIns="63999" bIns="31999" rtlCol="0">
            <a:spAutoFit/>
          </a:bodyPr>
          <a:lstStyle/>
          <a:p>
            <a:pPr algn="ctr"/>
            <a:r>
              <a:rPr lang="en-US" sz="2100" dirty="0" smtClean="0">
                <a:solidFill>
                  <a:srgbClr val="CCFFFF"/>
                </a:solidFill>
                <a:effectLst>
                  <a:outerShdw blurRad="50800" dist="38100" dir="2700000" algn="tl" rotWithShape="0">
                    <a:prstClr val="black">
                      <a:alpha val="40000"/>
                    </a:prstClr>
                  </a:outerShdw>
                </a:effectLst>
                <a:latin typeface="Arial" pitchFamily="34" charset="0"/>
                <a:cs typeface="Arial" pitchFamily="34" charset="0"/>
              </a:rPr>
              <a:t>Regional Policies and Forecasts</a:t>
            </a:r>
            <a:endParaRPr lang="en-US" sz="2100" dirty="0">
              <a:solidFill>
                <a:srgbClr val="CCFFFF"/>
              </a:solidFill>
              <a:effectLst>
                <a:outerShdw blurRad="50800" dist="38100" dir="2700000" algn="tl" rotWithShape="0">
                  <a:prstClr val="black">
                    <a:alpha val="40000"/>
                  </a:prstClr>
                </a:outerShdw>
              </a:effectLst>
              <a:latin typeface="Arial" pitchFamily="34" charset="0"/>
              <a:cs typeface="Arial" pitchFamily="34" charset="0"/>
            </a:endParaRPr>
          </a:p>
        </p:txBody>
      </p:sp>
      <p:sp>
        <p:nvSpPr>
          <p:cNvPr id="22" name="TextBox 21"/>
          <p:cNvSpPr txBox="1"/>
          <p:nvPr/>
        </p:nvSpPr>
        <p:spPr>
          <a:xfrm>
            <a:off x="1743767" y="344746"/>
            <a:ext cx="3102428" cy="710954"/>
          </a:xfrm>
          <a:prstGeom prst="rect">
            <a:avLst/>
          </a:prstGeom>
          <a:solidFill>
            <a:srgbClr val="FFFFCC"/>
          </a:solidFill>
        </p:spPr>
        <p:txBody>
          <a:bodyPr wrap="square" lIns="63999" tIns="31999" rIns="63999" bIns="31999" rtlCol="0">
            <a:spAutoFit/>
          </a:bodyPr>
          <a:lstStyle/>
          <a:p>
            <a:pPr algn="ctr"/>
            <a:r>
              <a:rPr lang="en-US" sz="2100" dirty="0" smtClean="0">
                <a:latin typeface="Arial" pitchFamily="34" charset="0"/>
                <a:cs typeface="Arial" pitchFamily="34" charset="0"/>
              </a:rPr>
              <a:t>Regional Development Framework</a:t>
            </a:r>
            <a:endParaRPr lang="en-US" sz="2100" dirty="0">
              <a:latin typeface="Arial" pitchFamily="34" charset="0"/>
              <a:cs typeface="Arial" pitchFamily="34" charset="0"/>
            </a:endParaRPr>
          </a:p>
        </p:txBody>
      </p:sp>
      <p:sp>
        <p:nvSpPr>
          <p:cNvPr id="14" name="TextBox 13"/>
          <p:cNvSpPr txBox="1"/>
          <p:nvPr/>
        </p:nvSpPr>
        <p:spPr>
          <a:xfrm>
            <a:off x="5450367" y="1548808"/>
            <a:ext cx="2569552" cy="710954"/>
          </a:xfrm>
          <a:prstGeom prst="rect">
            <a:avLst/>
          </a:prstGeom>
          <a:noFill/>
        </p:spPr>
        <p:txBody>
          <a:bodyPr wrap="square" lIns="63999" tIns="31999" rIns="63999" bIns="31999" rtlCol="0">
            <a:spAutoFit/>
          </a:bodyPr>
          <a:lstStyle/>
          <a:p>
            <a:pPr algn="ctr"/>
            <a:r>
              <a:rPr lang="en-US" sz="2100" dirty="0" smtClean="0">
                <a:solidFill>
                  <a:srgbClr val="CCFFFF"/>
                </a:solidFill>
                <a:effectLst>
                  <a:outerShdw blurRad="50800" dist="38100" dir="2700000" algn="tl" rotWithShape="0">
                    <a:prstClr val="black">
                      <a:alpha val="40000"/>
                    </a:prstClr>
                  </a:outerShdw>
                </a:effectLst>
                <a:latin typeface="Arial" pitchFamily="34" charset="0"/>
                <a:cs typeface="Arial" pitchFamily="34" charset="0"/>
              </a:rPr>
              <a:t>Wastewater Policies Long-Term Plans</a:t>
            </a:r>
          </a:p>
        </p:txBody>
      </p:sp>
      <p:sp>
        <p:nvSpPr>
          <p:cNvPr id="23" name="TextBox 22"/>
          <p:cNvSpPr txBox="1"/>
          <p:nvPr/>
        </p:nvSpPr>
        <p:spPr>
          <a:xfrm>
            <a:off x="1743767" y="1548808"/>
            <a:ext cx="3102428" cy="710954"/>
          </a:xfrm>
          <a:prstGeom prst="rect">
            <a:avLst/>
          </a:prstGeom>
          <a:solidFill>
            <a:srgbClr val="FFFFCC"/>
          </a:solidFill>
        </p:spPr>
        <p:txBody>
          <a:bodyPr wrap="square" lIns="63999" tIns="31999" rIns="63999" bIns="31999" rtlCol="0">
            <a:spAutoFit/>
          </a:bodyPr>
          <a:lstStyle/>
          <a:p>
            <a:pPr algn="ctr"/>
            <a:r>
              <a:rPr lang="en-US" sz="2100" dirty="0" smtClean="0">
                <a:latin typeface="Arial" pitchFamily="34" charset="0"/>
                <a:cs typeface="Arial" pitchFamily="34" charset="0"/>
              </a:rPr>
              <a:t>Policy Plans/</a:t>
            </a:r>
          </a:p>
          <a:p>
            <a:pPr algn="ctr"/>
            <a:r>
              <a:rPr lang="en-US" sz="2100" dirty="0" smtClean="0">
                <a:latin typeface="Arial" pitchFamily="34" charset="0"/>
                <a:cs typeface="Arial" pitchFamily="34" charset="0"/>
              </a:rPr>
              <a:t>System Plans</a:t>
            </a:r>
            <a:endParaRPr lang="en-US" sz="2100" dirty="0">
              <a:latin typeface="Arial" pitchFamily="34" charset="0"/>
              <a:cs typeface="Arial" pitchFamily="34" charset="0"/>
            </a:endParaRPr>
          </a:p>
        </p:txBody>
      </p:sp>
      <p:grpSp>
        <p:nvGrpSpPr>
          <p:cNvPr id="2" name="Group 28"/>
          <p:cNvGrpSpPr/>
          <p:nvPr/>
        </p:nvGrpSpPr>
        <p:grpSpPr>
          <a:xfrm>
            <a:off x="1743767" y="2743530"/>
            <a:ext cx="6399545" cy="710967"/>
            <a:chOff x="1743767" y="2721756"/>
            <a:chExt cx="6399545" cy="710967"/>
          </a:xfrm>
        </p:grpSpPr>
        <p:sp>
          <p:nvSpPr>
            <p:cNvPr id="15" name="TextBox 14"/>
            <p:cNvSpPr txBox="1"/>
            <p:nvPr/>
          </p:nvSpPr>
          <p:spPr>
            <a:xfrm>
              <a:off x="5326973" y="2721759"/>
              <a:ext cx="2816339" cy="710964"/>
            </a:xfrm>
            <a:prstGeom prst="rect">
              <a:avLst/>
            </a:prstGeom>
            <a:noFill/>
          </p:spPr>
          <p:txBody>
            <a:bodyPr wrap="square" lIns="64008" tIns="32004" rIns="64008" bIns="32004" rtlCol="0">
              <a:spAutoFit/>
            </a:bodyPr>
            <a:lstStyle/>
            <a:p>
              <a:pPr algn="ctr"/>
              <a:r>
                <a:rPr lang="en-US" sz="2100" dirty="0" smtClean="0">
                  <a:solidFill>
                    <a:srgbClr val="CCFFFF"/>
                  </a:solidFill>
                  <a:effectLst>
                    <a:outerShdw blurRad="50800" dist="38100" dir="2700000" algn="tl" rotWithShape="0">
                      <a:prstClr val="black">
                        <a:alpha val="40000"/>
                      </a:prstClr>
                    </a:outerShdw>
                  </a:effectLst>
                  <a:latin typeface="Arial" pitchFamily="34" charset="0"/>
                  <a:cs typeface="Arial" pitchFamily="34" charset="0"/>
                </a:rPr>
                <a:t>Forecasts for Sewered Development</a:t>
              </a:r>
            </a:p>
          </p:txBody>
        </p:sp>
        <p:sp>
          <p:nvSpPr>
            <p:cNvPr id="24" name="TextBox 23"/>
            <p:cNvSpPr txBox="1"/>
            <p:nvPr/>
          </p:nvSpPr>
          <p:spPr>
            <a:xfrm>
              <a:off x="1743767" y="2721756"/>
              <a:ext cx="3102428" cy="710964"/>
            </a:xfrm>
            <a:prstGeom prst="rect">
              <a:avLst/>
            </a:prstGeom>
            <a:solidFill>
              <a:srgbClr val="FFFFCC"/>
            </a:solidFill>
          </p:spPr>
          <p:txBody>
            <a:bodyPr wrap="square" lIns="64008" tIns="32004" rIns="64008" bIns="32004" rtlCol="0">
              <a:spAutoFit/>
            </a:bodyPr>
            <a:lstStyle/>
            <a:p>
              <a:pPr algn="ctr"/>
              <a:r>
                <a:rPr lang="en-US" sz="2100" dirty="0" smtClean="0">
                  <a:latin typeface="Arial" pitchFamily="34" charset="0"/>
                  <a:cs typeface="Arial" pitchFamily="34" charset="0"/>
                </a:rPr>
                <a:t>System Statements</a:t>
              </a:r>
            </a:p>
            <a:p>
              <a:pPr algn="ctr"/>
              <a:r>
                <a:rPr lang="en-US" sz="2100" dirty="0" smtClean="0">
                  <a:latin typeface="Arial" pitchFamily="34" charset="0"/>
                  <a:cs typeface="Arial" pitchFamily="34" charset="0"/>
                </a:rPr>
                <a:t>to Communities</a:t>
              </a:r>
              <a:endParaRPr lang="en-US" sz="2100" dirty="0">
                <a:latin typeface="Arial" pitchFamily="34" charset="0"/>
                <a:cs typeface="Arial" pitchFamily="34" charset="0"/>
              </a:endParaRPr>
            </a:p>
          </p:txBody>
        </p:sp>
      </p:grpSp>
      <p:grpSp>
        <p:nvGrpSpPr>
          <p:cNvPr id="3" name="Group 29"/>
          <p:cNvGrpSpPr/>
          <p:nvPr/>
        </p:nvGrpSpPr>
        <p:grpSpPr>
          <a:xfrm>
            <a:off x="1743768" y="3933344"/>
            <a:ext cx="6367591" cy="710968"/>
            <a:chOff x="1743767" y="3976885"/>
            <a:chExt cx="6367591" cy="710968"/>
          </a:xfrm>
        </p:grpSpPr>
        <p:sp>
          <p:nvSpPr>
            <p:cNvPr id="16" name="TextBox 15"/>
            <p:cNvSpPr txBox="1"/>
            <p:nvPr/>
          </p:nvSpPr>
          <p:spPr>
            <a:xfrm>
              <a:off x="5358926" y="3976889"/>
              <a:ext cx="2752432" cy="710964"/>
            </a:xfrm>
            <a:prstGeom prst="rect">
              <a:avLst/>
            </a:prstGeom>
            <a:noFill/>
          </p:spPr>
          <p:txBody>
            <a:bodyPr wrap="square" lIns="64008" tIns="32004" rIns="64008" bIns="32004" rtlCol="0">
              <a:spAutoFit/>
            </a:bodyPr>
            <a:lstStyle/>
            <a:p>
              <a:pPr algn="ctr"/>
              <a:r>
                <a:rPr lang="en-US" sz="2100" dirty="0" smtClean="0">
                  <a:solidFill>
                    <a:srgbClr val="CCFFFF"/>
                  </a:solidFill>
                  <a:effectLst>
                    <a:outerShdw blurRad="50800" dist="38100" dir="2700000" algn="tl" rotWithShape="0">
                      <a:prstClr val="black">
                        <a:alpha val="40000"/>
                      </a:prstClr>
                    </a:outerShdw>
                  </a:effectLst>
                  <a:latin typeface="Arial" pitchFamily="34" charset="0"/>
                  <a:cs typeface="Arial" pitchFamily="34" charset="0"/>
                </a:rPr>
                <a:t>Staging Plans Connection Points</a:t>
              </a:r>
            </a:p>
          </p:txBody>
        </p:sp>
        <p:sp>
          <p:nvSpPr>
            <p:cNvPr id="25" name="TextBox 24"/>
            <p:cNvSpPr txBox="1"/>
            <p:nvPr/>
          </p:nvSpPr>
          <p:spPr>
            <a:xfrm>
              <a:off x="1743767" y="3976885"/>
              <a:ext cx="3102428" cy="710964"/>
            </a:xfrm>
            <a:prstGeom prst="rect">
              <a:avLst/>
            </a:prstGeom>
            <a:solidFill>
              <a:srgbClr val="FFFFCC"/>
            </a:solidFill>
          </p:spPr>
          <p:txBody>
            <a:bodyPr wrap="square" lIns="64008" tIns="32004" rIns="64008" bIns="32004" rtlCol="0">
              <a:spAutoFit/>
            </a:bodyPr>
            <a:lstStyle/>
            <a:p>
              <a:pPr algn="ctr"/>
              <a:r>
                <a:rPr lang="en-US" sz="2100" dirty="0" smtClean="0">
                  <a:latin typeface="Arial" pitchFamily="34" charset="0"/>
                  <a:cs typeface="Arial" pitchFamily="34" charset="0"/>
                </a:rPr>
                <a:t>Local Comprehensive </a:t>
              </a:r>
            </a:p>
            <a:p>
              <a:pPr algn="ctr"/>
              <a:r>
                <a:rPr lang="en-US" sz="2100" dirty="0" smtClean="0">
                  <a:latin typeface="Arial" pitchFamily="34" charset="0"/>
                  <a:cs typeface="Arial" pitchFamily="34" charset="0"/>
                </a:rPr>
                <a:t>Sewer Plans</a:t>
              </a:r>
              <a:endParaRPr lang="en-US" sz="2100" dirty="0">
                <a:latin typeface="Arial" pitchFamily="34" charset="0"/>
                <a:cs typeface="Arial" pitchFamily="34" charset="0"/>
              </a:endParaRPr>
            </a:p>
          </p:txBody>
        </p:sp>
      </p:grpSp>
      <p:sp>
        <p:nvSpPr>
          <p:cNvPr id="17" name="TextBox 16"/>
          <p:cNvSpPr txBox="1"/>
          <p:nvPr/>
        </p:nvSpPr>
        <p:spPr>
          <a:xfrm>
            <a:off x="5412267" y="4962071"/>
            <a:ext cx="2645752" cy="710954"/>
          </a:xfrm>
          <a:prstGeom prst="rect">
            <a:avLst/>
          </a:prstGeom>
          <a:noFill/>
        </p:spPr>
        <p:txBody>
          <a:bodyPr wrap="square" lIns="63999" tIns="31999" rIns="63999" bIns="31999" rtlCol="0">
            <a:spAutoFit/>
          </a:bodyPr>
          <a:lstStyle/>
          <a:p>
            <a:pPr algn="ctr"/>
            <a:r>
              <a:rPr lang="en-US" sz="2100" dirty="0" smtClean="0">
                <a:solidFill>
                  <a:srgbClr val="CCFFFF"/>
                </a:solidFill>
                <a:effectLst>
                  <a:outerShdw blurRad="50800" dist="38100" dir="2700000" algn="tl" rotWithShape="0">
                    <a:prstClr val="black">
                      <a:alpha val="40000"/>
                    </a:prstClr>
                  </a:outerShdw>
                </a:effectLst>
                <a:latin typeface="Arial" pitchFamily="34" charset="0"/>
                <a:cs typeface="Arial" pitchFamily="34" charset="0"/>
              </a:rPr>
              <a:t>Commitment</a:t>
            </a:r>
          </a:p>
          <a:p>
            <a:pPr algn="ctr"/>
            <a:r>
              <a:rPr lang="en-US" sz="2100" dirty="0" smtClean="0">
                <a:solidFill>
                  <a:srgbClr val="CCFFFF"/>
                </a:solidFill>
                <a:effectLst>
                  <a:outerShdw blurRad="50800" dist="38100" dir="2700000" algn="tl" rotWithShape="0">
                    <a:prstClr val="black">
                      <a:alpha val="40000"/>
                    </a:prstClr>
                  </a:outerShdw>
                </a:effectLst>
                <a:latin typeface="Arial" pitchFamily="34" charset="0"/>
                <a:cs typeface="Arial" pitchFamily="34" charset="0"/>
              </a:rPr>
              <a:t> to Serve</a:t>
            </a:r>
          </a:p>
        </p:txBody>
      </p:sp>
      <p:sp>
        <p:nvSpPr>
          <p:cNvPr id="26" name="TextBox 25"/>
          <p:cNvSpPr txBox="1"/>
          <p:nvPr/>
        </p:nvSpPr>
        <p:spPr>
          <a:xfrm>
            <a:off x="1743767" y="5123651"/>
            <a:ext cx="3102428" cy="387788"/>
          </a:xfrm>
          <a:prstGeom prst="rect">
            <a:avLst/>
          </a:prstGeom>
          <a:solidFill>
            <a:srgbClr val="FFFFCC"/>
          </a:solidFill>
        </p:spPr>
        <p:txBody>
          <a:bodyPr wrap="square" lIns="63999" tIns="31999" rIns="63999" bIns="31999" rtlCol="0">
            <a:spAutoFit/>
          </a:bodyPr>
          <a:lstStyle/>
          <a:p>
            <a:pPr algn="ctr"/>
            <a:r>
              <a:rPr lang="en-US" sz="2100" dirty="0" smtClean="0">
                <a:latin typeface="Arial" pitchFamily="34" charset="0"/>
                <a:cs typeface="Arial" pitchFamily="34" charset="0"/>
              </a:rPr>
              <a:t>Council Approval</a:t>
            </a:r>
            <a:endParaRPr lang="en-US" sz="2100" dirty="0">
              <a:latin typeface="Arial" pitchFamily="34" charset="0"/>
              <a:cs typeface="Arial" pitchFamily="34" charset="0"/>
            </a:endParaRPr>
          </a:p>
        </p:txBody>
      </p:sp>
      <p:sp>
        <p:nvSpPr>
          <p:cNvPr id="18" name="Down Arrow 17"/>
          <p:cNvSpPr/>
          <p:nvPr/>
        </p:nvSpPr>
        <p:spPr bwMode="auto">
          <a:xfrm>
            <a:off x="3190819" y="1066803"/>
            <a:ext cx="281724" cy="461415"/>
          </a:xfrm>
          <a:prstGeom prst="downArrow">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63999" tIns="31999" rIns="63999" bIns="31999" numCol="1" rtlCol="0" anchor="t" anchorCtr="0" compatLnSpc="1">
            <a:prstTxWarp prst="textNoShape">
              <a:avLst/>
            </a:prstTxWarp>
          </a:bodyPr>
          <a:lstStyle/>
          <a:p>
            <a:pPr defTabSz="639984"/>
            <a:endParaRPr lang="en-US" dirty="0" smtClean="0"/>
          </a:p>
        </p:txBody>
      </p:sp>
      <p:sp>
        <p:nvSpPr>
          <p:cNvPr id="19" name="Down Arrow 18"/>
          <p:cNvSpPr/>
          <p:nvPr/>
        </p:nvSpPr>
        <p:spPr bwMode="auto">
          <a:xfrm>
            <a:off x="3190819" y="2273603"/>
            <a:ext cx="281724" cy="461415"/>
          </a:xfrm>
          <a:prstGeom prst="downArrow">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63999" tIns="31999" rIns="63999" bIns="31999" numCol="1" rtlCol="0" anchor="t" anchorCtr="0" compatLnSpc="1">
            <a:prstTxWarp prst="textNoShape">
              <a:avLst/>
            </a:prstTxWarp>
          </a:bodyPr>
          <a:lstStyle/>
          <a:p>
            <a:pPr defTabSz="639984"/>
            <a:endParaRPr lang="en-US" dirty="0" smtClean="0"/>
          </a:p>
        </p:txBody>
      </p:sp>
      <p:sp>
        <p:nvSpPr>
          <p:cNvPr id="20" name="Down Arrow 19"/>
          <p:cNvSpPr/>
          <p:nvPr/>
        </p:nvSpPr>
        <p:spPr bwMode="auto">
          <a:xfrm>
            <a:off x="3190819" y="3460808"/>
            <a:ext cx="281724" cy="461415"/>
          </a:xfrm>
          <a:prstGeom prst="downArrow">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63999" tIns="31999" rIns="63999" bIns="31999" numCol="1" rtlCol="0" anchor="t" anchorCtr="0" compatLnSpc="1">
            <a:prstTxWarp prst="textNoShape">
              <a:avLst/>
            </a:prstTxWarp>
          </a:bodyPr>
          <a:lstStyle/>
          <a:p>
            <a:pPr defTabSz="639984"/>
            <a:endParaRPr lang="en-US" dirty="0" smtClean="0"/>
          </a:p>
        </p:txBody>
      </p:sp>
      <p:sp>
        <p:nvSpPr>
          <p:cNvPr id="21" name="Down Arrow 20"/>
          <p:cNvSpPr/>
          <p:nvPr/>
        </p:nvSpPr>
        <p:spPr bwMode="auto">
          <a:xfrm>
            <a:off x="3190819" y="4652458"/>
            <a:ext cx="281724" cy="461415"/>
          </a:xfrm>
          <a:prstGeom prst="downArrow">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63999" tIns="31999" rIns="63999" bIns="31999" numCol="1" rtlCol="0" anchor="t" anchorCtr="0" compatLnSpc="1">
            <a:prstTxWarp prst="textNoShape">
              <a:avLst/>
            </a:prstTxWarp>
          </a:bodyPr>
          <a:lstStyle/>
          <a:p>
            <a:pPr defTabSz="639984"/>
            <a:endParaRPr lang="en-US" dirty="0" smtClean="0"/>
          </a:p>
        </p:txBody>
      </p:sp>
      <p:sp>
        <p:nvSpPr>
          <p:cNvPr id="28" name="Down Arrow 27"/>
          <p:cNvSpPr/>
          <p:nvPr/>
        </p:nvSpPr>
        <p:spPr bwMode="auto">
          <a:xfrm>
            <a:off x="3190819" y="5529474"/>
            <a:ext cx="281724" cy="461415"/>
          </a:xfrm>
          <a:prstGeom prst="downArrow">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63999" tIns="31999" rIns="63999" bIns="31999" numCol="1" rtlCol="0" anchor="t" anchorCtr="0" compatLnSpc="1">
            <a:prstTxWarp prst="textNoShape">
              <a:avLst/>
            </a:prstTxWarp>
          </a:bodyPr>
          <a:lstStyle/>
          <a:p>
            <a:pPr defTabSz="639984"/>
            <a:endParaRPr lang="en-US" dirty="0" smtClean="0"/>
          </a:p>
        </p:txBody>
      </p:sp>
      <p:grpSp>
        <p:nvGrpSpPr>
          <p:cNvPr id="4" name="Group 32"/>
          <p:cNvGrpSpPr/>
          <p:nvPr/>
        </p:nvGrpSpPr>
        <p:grpSpPr>
          <a:xfrm>
            <a:off x="1743767" y="5930913"/>
            <a:ext cx="6314249" cy="710964"/>
            <a:chOff x="1743767" y="5930902"/>
            <a:chExt cx="6314249" cy="710961"/>
          </a:xfrm>
        </p:grpSpPr>
        <p:sp>
          <p:nvSpPr>
            <p:cNvPr id="27" name="TextBox 26"/>
            <p:cNvSpPr txBox="1"/>
            <p:nvPr/>
          </p:nvSpPr>
          <p:spPr>
            <a:xfrm>
              <a:off x="1743767" y="6011772"/>
              <a:ext cx="3102428" cy="387797"/>
            </a:xfrm>
            <a:prstGeom prst="rect">
              <a:avLst/>
            </a:prstGeom>
            <a:solidFill>
              <a:srgbClr val="FFFFCC"/>
            </a:solidFill>
          </p:spPr>
          <p:txBody>
            <a:bodyPr wrap="square" lIns="64008" tIns="32004" rIns="64008" bIns="32004" rtlCol="0">
              <a:spAutoFit/>
            </a:bodyPr>
            <a:lstStyle/>
            <a:p>
              <a:pPr algn="ctr"/>
              <a:r>
                <a:rPr lang="en-US" sz="2100" dirty="0" smtClean="0">
                  <a:latin typeface="Arial" pitchFamily="34" charset="0"/>
                  <a:cs typeface="Arial" pitchFamily="34" charset="0"/>
                </a:rPr>
                <a:t>Implementation</a:t>
              </a:r>
              <a:endParaRPr lang="en-US" sz="2100" dirty="0">
                <a:latin typeface="Arial" pitchFamily="34" charset="0"/>
                <a:cs typeface="Arial" pitchFamily="34" charset="0"/>
              </a:endParaRPr>
            </a:p>
          </p:txBody>
        </p:sp>
        <p:sp>
          <p:nvSpPr>
            <p:cNvPr id="32" name="TextBox 31"/>
            <p:cNvSpPr txBox="1"/>
            <p:nvPr/>
          </p:nvSpPr>
          <p:spPr>
            <a:xfrm>
              <a:off x="5412264" y="5930902"/>
              <a:ext cx="2645752" cy="710961"/>
            </a:xfrm>
            <a:prstGeom prst="rect">
              <a:avLst/>
            </a:prstGeom>
            <a:noFill/>
          </p:spPr>
          <p:txBody>
            <a:bodyPr wrap="square" lIns="64008" tIns="32004" rIns="64008" bIns="32004" rtlCol="0">
              <a:spAutoFit/>
            </a:bodyPr>
            <a:lstStyle/>
            <a:p>
              <a:pPr algn="ctr"/>
              <a:r>
                <a:rPr lang="en-US" sz="2100" dirty="0" smtClean="0">
                  <a:solidFill>
                    <a:srgbClr val="CCFFFF"/>
                  </a:solidFill>
                  <a:effectLst>
                    <a:outerShdw blurRad="50800" dist="38100" dir="2700000" algn="tl" rotWithShape="0">
                      <a:prstClr val="black">
                        <a:alpha val="40000"/>
                      </a:prstClr>
                    </a:outerShdw>
                  </a:effectLst>
                  <a:latin typeface="Arial" pitchFamily="34" charset="0"/>
                  <a:cs typeface="Arial" pitchFamily="34" charset="0"/>
                </a:rPr>
                <a:t>Capital Projects</a:t>
              </a:r>
            </a:p>
            <a:p>
              <a:pPr algn="ctr"/>
              <a:r>
                <a:rPr lang="en-US" sz="2100" dirty="0" smtClean="0">
                  <a:solidFill>
                    <a:srgbClr val="CCFFFF"/>
                  </a:solidFill>
                  <a:effectLst>
                    <a:outerShdw blurRad="50800" dist="38100" dir="2700000" algn="tl" rotWithShape="0">
                      <a:prstClr val="black">
                        <a:alpha val="40000"/>
                      </a:prstClr>
                    </a:outerShdw>
                  </a:effectLst>
                  <a:latin typeface="Arial" pitchFamily="34" charset="0"/>
                  <a:cs typeface="Arial" pitchFamily="34" charset="0"/>
                </a:rPr>
                <a:t>as needed</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58814" y="194253"/>
            <a:ext cx="5447974" cy="744567"/>
          </a:xfrm>
          <a:prstGeom prst="rect">
            <a:avLst/>
          </a:prstGeom>
          <a:noFill/>
          <a:ln w="9525">
            <a:noFill/>
            <a:miter lim="800000"/>
            <a:headEnd/>
            <a:tailEnd/>
          </a:ln>
          <a:effectLst/>
        </p:spPr>
        <p:txBody>
          <a:bodyPr wrap="none" lIns="82046" tIns="41023" rIns="82046" bIns="41023">
            <a:spAutoFit/>
          </a:bodyPr>
          <a:lstStyle/>
          <a:p>
            <a:pPr defTabSz="821132">
              <a:defRPr/>
            </a:pPr>
            <a:r>
              <a:rPr lang="en-US" sz="4300" b="1" dirty="0" smtClean="0">
                <a:solidFill>
                  <a:srgbClr val="CCFFFF"/>
                </a:solidFill>
                <a:effectLst>
                  <a:outerShdw blurRad="38100" dist="38100" dir="2700000" algn="tl">
                    <a:srgbClr val="000000"/>
                  </a:outerShdw>
                </a:effectLst>
                <a:latin typeface="Arial" charset="0"/>
              </a:rPr>
              <a:t>Wastewater Policies</a:t>
            </a:r>
            <a:endParaRPr lang="en-US" sz="4300" b="1" dirty="0">
              <a:solidFill>
                <a:srgbClr val="CCFFFF"/>
              </a:solidFill>
              <a:effectLst>
                <a:outerShdw blurRad="38100" dist="38100" dir="2700000" algn="tl">
                  <a:srgbClr val="000000"/>
                </a:outerShdw>
              </a:effectLst>
              <a:latin typeface="Arial" charset="0"/>
            </a:endParaRPr>
          </a:p>
        </p:txBody>
      </p:sp>
      <p:sp>
        <p:nvSpPr>
          <p:cNvPr id="6147" name="Line 3"/>
          <p:cNvSpPr>
            <a:spLocks noChangeShapeType="1"/>
          </p:cNvSpPr>
          <p:nvPr/>
        </p:nvSpPr>
        <p:spPr bwMode="auto">
          <a:xfrm>
            <a:off x="658813" y="970367"/>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512964" y="1320909"/>
            <a:ext cx="8335367" cy="4484052"/>
          </a:xfrm>
          <a:prstGeom prst="rect">
            <a:avLst/>
          </a:prstGeom>
          <a:noFill/>
          <a:ln w="9525">
            <a:noFill/>
            <a:miter lim="800000"/>
            <a:headEnd/>
            <a:tailEnd/>
          </a:ln>
          <a:effectLst/>
        </p:spPr>
        <p:txBody>
          <a:bodyPr lIns="82046" tIns="41023" rIns="82046" bIns="41023">
            <a:spAutoFit/>
          </a:bodyPr>
          <a:lstStyle/>
          <a:p>
            <a:pPr marL="407789" indent="-407789" defTabSz="821132">
              <a:buClr>
                <a:srgbClr val="FFFFCC"/>
              </a:buClr>
              <a:defRPr/>
            </a:pPr>
            <a:r>
              <a:rPr lang="en-US" sz="2800" b="1" dirty="0" smtClean="0">
                <a:solidFill>
                  <a:srgbClr val="CCFFFF"/>
                </a:solidFill>
                <a:effectLst>
                  <a:outerShdw blurRad="38100" dist="38100" dir="2700000" algn="tl">
                    <a:srgbClr val="000000"/>
                  </a:outerShdw>
                </a:effectLst>
                <a:latin typeface="Arial" charset="0"/>
              </a:rPr>
              <a:t>Key Overall Policy:</a:t>
            </a:r>
          </a:p>
          <a:p>
            <a:pPr marL="407789" indent="-407789" defTabSz="821132">
              <a:spcBef>
                <a:spcPts val="600"/>
              </a:spcBef>
              <a:buClr>
                <a:srgbClr val="FFFFCC"/>
              </a:buClr>
              <a:buFont typeface="Wingdings" pitchFamily="2" charset="2"/>
              <a:buChar char="n"/>
              <a:defRPr/>
            </a:pPr>
            <a:r>
              <a:rPr lang="en-US" sz="2800" b="1" dirty="0" smtClean="0">
                <a:solidFill>
                  <a:schemeClr val="bg1"/>
                </a:solidFill>
                <a:effectLst>
                  <a:outerShdw blurRad="38100" dist="38100" dir="2700000" algn="tl">
                    <a:srgbClr val="000000"/>
                  </a:outerShdw>
                </a:effectLst>
                <a:latin typeface="Arial" charset="0"/>
              </a:rPr>
              <a:t>Support orderly and economical development of the Region.</a:t>
            </a:r>
            <a:endParaRPr lang="en-US" sz="2800" b="1" dirty="0">
              <a:solidFill>
                <a:schemeClr val="bg1"/>
              </a:solidFill>
              <a:effectLst>
                <a:outerShdw blurRad="38100" dist="38100" dir="2700000" algn="tl">
                  <a:srgbClr val="000000"/>
                </a:outerShdw>
              </a:effectLst>
              <a:latin typeface="Arial" charset="0"/>
            </a:endParaRPr>
          </a:p>
          <a:p>
            <a:pPr marL="407789" indent="-407789" defTabSz="821132">
              <a:buClr>
                <a:srgbClr val="FFFFCC"/>
              </a:buClr>
              <a:defRPr/>
            </a:pPr>
            <a:endParaRPr lang="en-US" sz="2800" dirty="0" smtClean="0"/>
          </a:p>
          <a:p>
            <a:pPr marL="407789" indent="-407789" defTabSz="821132">
              <a:buClr>
                <a:srgbClr val="FFFFCC"/>
              </a:buClr>
              <a:defRPr/>
            </a:pPr>
            <a:r>
              <a:rPr lang="en-US" sz="2800" b="1" dirty="0" smtClean="0">
                <a:solidFill>
                  <a:srgbClr val="CCFFFF"/>
                </a:solidFill>
                <a:effectLst>
                  <a:outerShdw blurRad="38100" dist="38100" dir="2700000" algn="tl">
                    <a:srgbClr val="000000"/>
                  </a:outerShdw>
                </a:effectLst>
                <a:latin typeface="Arial" charset="0"/>
              </a:rPr>
              <a:t>Supporting Policies:</a:t>
            </a:r>
            <a:endParaRPr lang="en-US" sz="2800" b="1" dirty="0">
              <a:solidFill>
                <a:srgbClr val="CCFFFF"/>
              </a:solidFill>
              <a:effectLst>
                <a:outerShdw blurRad="38100" dist="38100" dir="2700000" algn="tl">
                  <a:srgbClr val="000000"/>
                </a:outerShdw>
              </a:effectLst>
              <a:latin typeface="Arial" charset="0"/>
            </a:endParaRPr>
          </a:p>
          <a:p>
            <a:pPr marL="407789" indent="-407789" defTabSz="821132">
              <a:spcBef>
                <a:spcPts val="600"/>
              </a:spcBef>
              <a:buClr>
                <a:srgbClr val="FFFFCC"/>
              </a:buClr>
              <a:buFont typeface="Wingdings" pitchFamily="2" charset="2"/>
              <a:buChar char="n"/>
              <a:defRPr/>
            </a:pPr>
            <a:r>
              <a:rPr lang="en-US" sz="2800" b="1" dirty="0" smtClean="0">
                <a:solidFill>
                  <a:schemeClr val="bg1"/>
                </a:solidFill>
                <a:effectLst>
                  <a:outerShdw blurRad="38100" dist="38100" dir="2700000" algn="tl">
                    <a:srgbClr val="000000"/>
                  </a:outerShdw>
                </a:effectLst>
                <a:latin typeface="Arial" charset="0"/>
              </a:rPr>
              <a:t>Preserve and utilize infrastructure efficiently.</a:t>
            </a:r>
          </a:p>
          <a:p>
            <a:pPr marL="2647733" lvl="7" indent="-407789" defTabSz="821132">
              <a:buClr>
                <a:srgbClr val="FFFFCC"/>
              </a:buClr>
              <a:buFont typeface="Wingdings" pitchFamily="2" charset="2"/>
              <a:buChar char="n"/>
              <a:defRPr/>
            </a:pPr>
            <a:endParaRPr lang="en-US" sz="1200" b="1" dirty="0" smtClean="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2800" b="1" dirty="0" smtClean="0">
                <a:solidFill>
                  <a:schemeClr val="bg1"/>
                </a:solidFill>
                <a:effectLst>
                  <a:outerShdw blurRad="38100" dist="38100" dir="2700000" algn="tl">
                    <a:srgbClr val="000000"/>
                  </a:outerShdw>
                </a:effectLst>
                <a:latin typeface="Arial" charset="0"/>
              </a:rPr>
              <a:t>Expand capacity as needed and planned.</a:t>
            </a:r>
            <a:endParaRPr lang="en-US" sz="2800" b="1" dirty="0">
              <a:solidFill>
                <a:schemeClr val="bg1"/>
              </a:solidFill>
              <a:effectLst>
                <a:outerShdw blurRad="38100" dist="38100" dir="2700000" algn="tl">
                  <a:srgbClr val="000000"/>
                </a:outerShdw>
              </a:effectLst>
              <a:latin typeface="Arial" charset="0"/>
            </a:endParaRPr>
          </a:p>
          <a:p>
            <a:pPr marL="1047773" lvl="2" indent="-407789" defTabSz="821132">
              <a:buClr>
                <a:srgbClr val="FFFFCC"/>
              </a:buClr>
              <a:buFont typeface="Wingdings" pitchFamily="2" charset="2"/>
              <a:buChar char="n"/>
              <a:defRPr/>
            </a:pPr>
            <a:endParaRPr lang="en-US" sz="1200" b="1" dirty="0">
              <a:solidFill>
                <a:schemeClr val="bg1"/>
              </a:solidFill>
              <a:effectLst>
                <a:outerShdw blurRad="38100" dist="38100" dir="2700000" algn="tl">
                  <a:srgbClr val="000000"/>
                </a:outerShdw>
              </a:effectLst>
              <a:latin typeface="Arial" charset="0"/>
            </a:endParaRPr>
          </a:p>
          <a:p>
            <a:pPr marL="407789" indent="-407789" defTabSz="821132">
              <a:buClr>
                <a:srgbClr val="FFFFCC"/>
              </a:buClr>
              <a:buFont typeface="Wingdings" pitchFamily="2" charset="2"/>
              <a:buChar char="n"/>
              <a:defRPr/>
            </a:pPr>
            <a:r>
              <a:rPr lang="en-US" sz="2800" b="1" dirty="0" smtClean="0">
                <a:solidFill>
                  <a:schemeClr val="bg1"/>
                </a:solidFill>
                <a:effectLst>
                  <a:outerShdw blurRad="38100" dist="38100" dir="2700000" algn="tl">
                    <a:srgbClr val="000000"/>
                  </a:outerShdw>
                </a:effectLst>
                <a:latin typeface="Arial" charset="0"/>
              </a:rPr>
              <a:t>Work with customer communities to reduce infiltration and inflow.	</a:t>
            </a:r>
            <a:endParaRPr lang="en-US" sz="2800" b="1"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simmonht\My Documents\My Pictures\Council Logo\LongTermCurrentLg (3).jpg"/>
          <p:cNvPicPr/>
          <p:nvPr/>
        </p:nvPicPr>
        <p:blipFill>
          <a:blip r:embed="rId2" cstate="print"/>
          <a:srcRect/>
          <a:stretch>
            <a:fillRect/>
          </a:stretch>
        </p:blipFill>
        <p:spPr bwMode="auto">
          <a:xfrm>
            <a:off x="533400" y="457200"/>
            <a:ext cx="82296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1548388" y="2410120"/>
            <a:ext cx="5578554" cy="1313953"/>
          </a:xfrm>
          <a:prstGeom prst="rect">
            <a:avLst/>
          </a:prstGeom>
          <a:noFill/>
          <a:ln w="9525">
            <a:noFill/>
            <a:miter lim="800000"/>
            <a:headEnd/>
            <a:tailEnd/>
          </a:ln>
          <a:effectLst/>
        </p:spPr>
        <p:txBody>
          <a:bodyPr wrap="square" lIns="82046" tIns="41023" rIns="82046" bIns="41023">
            <a:spAutoFit/>
          </a:bodyPr>
          <a:lstStyle/>
          <a:p>
            <a:pPr marL="407789" indent="-407789" algn="ctr" defTabSz="821132">
              <a:buClr>
                <a:srgbClr val="FFFFCC"/>
              </a:buClr>
              <a:defRPr/>
            </a:pPr>
            <a:r>
              <a:rPr lang="en-US" sz="4000" b="1" dirty="0" smtClean="0">
                <a:solidFill>
                  <a:srgbClr val="FFFFCC"/>
                </a:solidFill>
                <a:effectLst>
                  <a:outerShdw blurRad="38100" dist="38100" dir="2700000" algn="tl">
                    <a:srgbClr val="000000"/>
                  </a:outerShdw>
                </a:effectLst>
                <a:latin typeface="Arial" charset="0"/>
              </a:rPr>
              <a:t> </a:t>
            </a:r>
            <a:r>
              <a:rPr lang="en-US" sz="8000" b="1" dirty="0" smtClean="0">
                <a:solidFill>
                  <a:srgbClr val="FFFFCC"/>
                </a:solidFill>
                <a:effectLst>
                  <a:outerShdw blurRad="38100" dist="38100" dir="2700000" algn="tl">
                    <a:srgbClr val="000000"/>
                  </a:outerShdw>
                </a:effectLst>
                <a:latin typeface="Arial" charset="0"/>
              </a:rPr>
              <a:t>Program</a:t>
            </a:r>
            <a:endParaRPr lang="en-US" sz="8000" b="1" dirty="0">
              <a:solidFill>
                <a:srgbClr val="FFFFCC"/>
              </a:solidFill>
              <a:effectLst>
                <a:outerShdw blurRad="38100" dist="38100" dir="2700000" algn="tl">
                  <a:srgbClr val="000000"/>
                </a:outerShdw>
              </a:effectLst>
              <a:latin typeface="Arial" charset="0"/>
            </a:endParaRPr>
          </a:p>
        </p:txBody>
      </p:sp>
      <p:pic>
        <p:nvPicPr>
          <p:cNvPr id="3" name="Picture 15" descr="water drop"/>
          <p:cNvPicPr>
            <a:picLocks noChangeAspect="1" noChangeArrowheads="1"/>
          </p:cNvPicPr>
          <p:nvPr/>
        </p:nvPicPr>
        <p:blipFill>
          <a:blip r:embed="rId3" cstate="print">
            <a:lum bright="-30000"/>
          </a:blip>
          <a:srcRect t="3923" b="-6627"/>
          <a:stretch>
            <a:fillRect/>
          </a:stretch>
        </p:blipFill>
        <p:spPr bwMode="invGray">
          <a:xfrm>
            <a:off x="0" y="5285053"/>
            <a:ext cx="9144000" cy="1722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58813" y="207700"/>
            <a:ext cx="6784494" cy="744567"/>
          </a:xfrm>
          <a:prstGeom prst="rect">
            <a:avLst/>
          </a:prstGeom>
          <a:noFill/>
          <a:ln w="9525">
            <a:noFill/>
            <a:miter lim="800000"/>
            <a:headEnd/>
            <a:tailEnd/>
          </a:ln>
          <a:effectLst/>
        </p:spPr>
        <p:txBody>
          <a:bodyPr wrap="none" lIns="82046" tIns="41023" rIns="82046" bIns="41023">
            <a:spAutoFit/>
          </a:bodyPr>
          <a:lstStyle/>
          <a:p>
            <a:pPr defTabSz="821132">
              <a:defRPr/>
            </a:pPr>
            <a:r>
              <a:rPr lang="en-US" sz="4300" b="1" dirty="0" smtClean="0">
                <a:solidFill>
                  <a:srgbClr val="CCFFFF"/>
                </a:solidFill>
                <a:effectLst>
                  <a:outerShdw blurRad="38100" dist="38100" dir="2700000" algn="tl">
                    <a:srgbClr val="000000"/>
                  </a:outerShdw>
                </a:effectLst>
                <a:latin typeface="Arial" charset="0"/>
              </a:rPr>
              <a:t>Capital Program Strategy</a:t>
            </a:r>
            <a:endParaRPr lang="en-US" sz="4300" b="1" dirty="0">
              <a:solidFill>
                <a:srgbClr val="CCFFFF"/>
              </a:solidFill>
              <a:effectLst>
                <a:outerShdw blurRad="38100" dist="38100" dir="2700000" algn="tl">
                  <a:srgbClr val="000000"/>
                </a:outerShdw>
              </a:effectLst>
              <a:latin typeface="Arial" charset="0"/>
            </a:endParaRPr>
          </a:p>
        </p:txBody>
      </p:sp>
      <p:sp>
        <p:nvSpPr>
          <p:cNvPr id="6147" name="Line 3"/>
          <p:cNvSpPr>
            <a:spLocks noChangeShapeType="1"/>
          </p:cNvSpPr>
          <p:nvPr/>
        </p:nvSpPr>
        <p:spPr bwMode="auto">
          <a:xfrm>
            <a:off x="658813" y="970367"/>
            <a:ext cx="7689453" cy="0"/>
          </a:xfrm>
          <a:prstGeom prst="line">
            <a:avLst/>
          </a:prstGeom>
          <a:noFill/>
          <a:ln w="63500">
            <a:solidFill>
              <a:srgbClr val="CCFFFF"/>
            </a:solidFill>
            <a:round/>
            <a:headEnd/>
            <a:tailEnd/>
          </a:ln>
        </p:spPr>
        <p:txBody>
          <a:bodyPr wrap="none" lIns="64002" tIns="32001" rIns="64002" bIns="32001" anchor="ctr"/>
          <a:lstStyle/>
          <a:p>
            <a:endParaRPr lang="en-US" dirty="0"/>
          </a:p>
        </p:txBody>
      </p:sp>
      <p:sp>
        <p:nvSpPr>
          <p:cNvPr id="124932" name="Text Box 4"/>
          <p:cNvSpPr txBox="1">
            <a:spLocks noChangeArrowheads="1"/>
          </p:cNvSpPr>
          <p:nvPr/>
        </p:nvSpPr>
        <p:spPr bwMode="auto">
          <a:xfrm>
            <a:off x="510988" y="1320910"/>
            <a:ext cx="8390964" cy="3529945"/>
          </a:xfrm>
          <a:prstGeom prst="rect">
            <a:avLst/>
          </a:prstGeom>
          <a:noFill/>
          <a:ln w="9525">
            <a:noFill/>
            <a:miter lim="800000"/>
            <a:headEnd/>
            <a:tailEnd/>
          </a:ln>
          <a:effectLst/>
        </p:spPr>
        <p:txBody>
          <a:bodyPr wrap="square" lIns="82046" tIns="41023" rIns="82046" bIns="41023">
            <a:spAutoFit/>
          </a:bodyPr>
          <a:lstStyle/>
          <a:p>
            <a:pPr marL="514298" indent="-514298" defTabSz="821132">
              <a:buClr>
                <a:srgbClr val="CCFFFF"/>
              </a:buClr>
              <a:buFont typeface="+mj-lt"/>
              <a:buAutoNum type="arabicPeriod"/>
              <a:defRPr/>
            </a:pPr>
            <a:r>
              <a:rPr lang="en-US" sz="3200" b="1" dirty="0" smtClean="0">
                <a:solidFill>
                  <a:schemeClr val="bg1"/>
                </a:solidFill>
                <a:effectLst>
                  <a:outerShdw blurRad="38100" dist="38100" dir="2700000" algn="tl">
                    <a:srgbClr val="000000"/>
                  </a:outerShdw>
                </a:effectLst>
                <a:latin typeface="Arial" charset="0"/>
              </a:rPr>
              <a:t>Maintain infrastructure </a:t>
            </a:r>
            <a:r>
              <a:rPr lang="en-US" sz="2800" b="1" dirty="0" smtClean="0">
                <a:solidFill>
                  <a:schemeClr val="bg1"/>
                </a:solidFill>
                <a:effectLst>
                  <a:outerShdw blurRad="38100" dist="38100" dir="2700000" algn="tl">
                    <a:srgbClr val="000000"/>
                  </a:outerShdw>
                </a:effectLst>
                <a:latin typeface="Arial" charset="0"/>
              </a:rPr>
              <a:t>($4 Billion Asset)</a:t>
            </a:r>
            <a:endParaRPr lang="en-US" sz="2800" b="1" dirty="0">
              <a:solidFill>
                <a:schemeClr val="bg1"/>
              </a:solidFill>
              <a:effectLst>
                <a:outerShdw blurRad="38100" dist="38100" dir="2700000" algn="tl">
                  <a:srgbClr val="000000"/>
                </a:outerShdw>
              </a:effectLst>
              <a:latin typeface="Arial" charset="0"/>
            </a:endParaRPr>
          </a:p>
          <a:p>
            <a:pPr marL="514298" indent="-514298" defTabSz="821132">
              <a:buClr>
                <a:srgbClr val="CCFFFF"/>
              </a:buClr>
              <a:buFont typeface="+mj-lt"/>
              <a:buAutoNum type="arabicPeriod"/>
              <a:defRPr/>
            </a:pPr>
            <a:endParaRPr lang="en-US" sz="3200" dirty="0"/>
          </a:p>
          <a:p>
            <a:pPr marL="514298" indent="-514298" defTabSz="821132">
              <a:buClr>
                <a:srgbClr val="CCFFFF"/>
              </a:buClr>
              <a:buFont typeface="+mj-lt"/>
              <a:buAutoNum type="arabicPeriod"/>
              <a:defRPr/>
            </a:pPr>
            <a:r>
              <a:rPr lang="en-US" sz="3200" b="1" dirty="0" smtClean="0">
                <a:solidFill>
                  <a:schemeClr val="bg1"/>
                </a:solidFill>
                <a:effectLst>
                  <a:outerShdw blurRad="38100" dist="38100" dir="2700000" algn="tl">
                    <a:srgbClr val="000000"/>
                  </a:outerShdw>
                </a:effectLst>
                <a:latin typeface="Arial" charset="0"/>
              </a:rPr>
              <a:t>Meet our commitments</a:t>
            </a:r>
            <a:endParaRPr lang="en-US" sz="3200" b="1" dirty="0">
              <a:solidFill>
                <a:schemeClr val="bg1"/>
              </a:solidFill>
              <a:effectLst>
                <a:outerShdw blurRad="38100" dist="38100" dir="2700000" algn="tl">
                  <a:srgbClr val="000000"/>
                </a:outerShdw>
              </a:effectLst>
              <a:latin typeface="Arial" charset="0"/>
            </a:endParaRPr>
          </a:p>
          <a:p>
            <a:pPr marL="514298" indent="-514298" defTabSz="821132">
              <a:buClr>
                <a:srgbClr val="CCFFFF"/>
              </a:buClr>
              <a:buFont typeface="+mj-lt"/>
              <a:buAutoNum type="arabicPeriod"/>
              <a:defRPr/>
            </a:pPr>
            <a:endParaRPr lang="en-US" sz="3200" b="1" dirty="0">
              <a:solidFill>
                <a:schemeClr val="bg1"/>
              </a:solidFill>
              <a:effectLst>
                <a:outerShdw blurRad="38100" dist="38100" dir="2700000" algn="tl">
                  <a:srgbClr val="000000"/>
                </a:outerShdw>
              </a:effectLst>
              <a:latin typeface="Arial" charset="0"/>
            </a:endParaRPr>
          </a:p>
          <a:p>
            <a:pPr marL="514298" indent="-514298" defTabSz="821132">
              <a:buClr>
                <a:srgbClr val="CCFFFF"/>
              </a:buClr>
              <a:buFont typeface="+mj-lt"/>
              <a:buAutoNum type="arabicPeriod"/>
              <a:defRPr/>
            </a:pPr>
            <a:r>
              <a:rPr lang="en-US" sz="3200" b="1" dirty="0" smtClean="0">
                <a:solidFill>
                  <a:schemeClr val="bg1"/>
                </a:solidFill>
                <a:effectLst>
                  <a:outerShdw blurRad="38100" dist="38100" dir="2700000" algn="tl">
                    <a:srgbClr val="000000"/>
                  </a:outerShdw>
                </a:effectLst>
                <a:latin typeface="Arial" charset="0"/>
              </a:rPr>
              <a:t>Moderate rate impacts</a:t>
            </a:r>
          </a:p>
          <a:p>
            <a:pPr marL="514298" indent="-514298" defTabSz="821132">
              <a:buClr>
                <a:srgbClr val="CCFFFF"/>
              </a:buClr>
              <a:buFont typeface="+mj-lt"/>
              <a:buAutoNum type="arabicPeriod"/>
              <a:defRPr/>
            </a:pPr>
            <a:endParaRPr lang="en-US" sz="3200" b="1" dirty="0" smtClean="0">
              <a:solidFill>
                <a:schemeClr val="bg1"/>
              </a:solidFill>
              <a:effectLst>
                <a:outerShdw blurRad="38100" dist="38100" dir="2700000" algn="tl">
                  <a:srgbClr val="000000"/>
                </a:outerShdw>
              </a:effectLst>
              <a:latin typeface="Arial" charset="0"/>
            </a:endParaRPr>
          </a:p>
          <a:p>
            <a:pPr marL="514298" indent="-514298" defTabSz="821132">
              <a:buClr>
                <a:srgbClr val="CCFFFF"/>
              </a:buClr>
              <a:buFont typeface="+mj-lt"/>
              <a:buAutoNum type="arabicPeriod"/>
              <a:defRPr/>
            </a:pPr>
            <a:r>
              <a:rPr lang="en-US" sz="3200" b="1" dirty="0" smtClean="0">
                <a:solidFill>
                  <a:schemeClr val="bg1"/>
                </a:solidFill>
                <a:effectLst>
                  <a:outerShdw blurRad="38100" dist="38100" dir="2700000" algn="tl">
                    <a:srgbClr val="000000"/>
                  </a:outerShdw>
                </a:effectLst>
                <a:latin typeface="Arial" charset="0"/>
              </a:rPr>
              <a:t>Prepare for the future</a:t>
            </a:r>
            <a:endParaRPr lang="en-US" sz="3200" b="1"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ardrop 2"/>
          <p:cNvSpPr/>
          <p:nvPr/>
        </p:nvSpPr>
        <p:spPr bwMode="auto">
          <a:xfrm flipH="1">
            <a:off x="6111241" y="4086672"/>
            <a:ext cx="2682375" cy="1265464"/>
          </a:xfrm>
          <a:prstGeom prst="teardrop">
            <a:avLst>
              <a:gd name="adj" fmla="val 168332"/>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26" tIns="45714" rIns="91426" bIns="45714" numCol="1" rtlCol="0" anchor="t" anchorCtr="0" compatLnSpc="1">
            <a:prstTxWarp prst="textNoShape">
              <a:avLst/>
            </a:prstTxWarp>
          </a:bodyPr>
          <a:lstStyle/>
          <a:p>
            <a:pPr algn="ctr"/>
            <a:r>
              <a:rPr lang="en-US" sz="2200" dirty="0" smtClean="0">
                <a:latin typeface="Arial" pitchFamily="34" charset="0"/>
                <a:cs typeface="Arial" pitchFamily="34" charset="0"/>
              </a:rPr>
              <a:t>Process </a:t>
            </a:r>
          </a:p>
          <a:p>
            <a:pPr algn="ctr"/>
            <a:r>
              <a:rPr lang="en-US" sz="2200" dirty="0" smtClean="0">
                <a:latin typeface="Arial" pitchFamily="34" charset="0"/>
                <a:cs typeface="Arial" pitchFamily="34" charset="0"/>
              </a:rPr>
              <a:t>Improvement</a:t>
            </a:r>
          </a:p>
        </p:txBody>
      </p:sp>
      <p:grpSp>
        <p:nvGrpSpPr>
          <p:cNvPr id="15" name="Group 14"/>
          <p:cNvGrpSpPr/>
          <p:nvPr/>
        </p:nvGrpSpPr>
        <p:grpSpPr>
          <a:xfrm>
            <a:off x="336777" y="430887"/>
            <a:ext cx="2449286" cy="1265464"/>
            <a:chOff x="336777" y="430887"/>
            <a:chExt cx="2449286" cy="1265464"/>
          </a:xfrm>
        </p:grpSpPr>
        <p:sp>
          <p:nvSpPr>
            <p:cNvPr id="7" name="Teardrop 6"/>
            <p:cNvSpPr/>
            <p:nvPr/>
          </p:nvSpPr>
          <p:spPr bwMode="auto">
            <a:xfrm flipV="1">
              <a:off x="336777" y="430887"/>
              <a:ext cx="2449286" cy="1265464"/>
            </a:xfrm>
            <a:prstGeom prst="teardrop">
              <a:avLst>
                <a:gd name="adj" fmla="val 200000"/>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39984"/>
              <a:endParaRPr lang="en-US" sz="2200" dirty="0" smtClean="0">
                <a:latin typeface="Arial" pitchFamily="34" charset="0"/>
                <a:cs typeface="Arial" pitchFamily="34" charset="0"/>
              </a:endParaRPr>
            </a:p>
          </p:txBody>
        </p:sp>
        <p:sp>
          <p:nvSpPr>
            <p:cNvPr id="8" name="TextBox 7"/>
            <p:cNvSpPr txBox="1"/>
            <p:nvPr/>
          </p:nvSpPr>
          <p:spPr>
            <a:xfrm>
              <a:off x="775607" y="653136"/>
              <a:ext cx="1906633" cy="769441"/>
            </a:xfrm>
            <a:prstGeom prst="rect">
              <a:avLst/>
            </a:prstGeom>
            <a:noFill/>
          </p:spPr>
          <p:txBody>
            <a:bodyPr wrap="square" rtlCol="0">
              <a:spAutoFit/>
            </a:bodyPr>
            <a:lstStyle/>
            <a:p>
              <a:pPr algn="ctr"/>
              <a:r>
                <a:rPr lang="en-US" sz="2200" dirty="0" smtClean="0">
                  <a:latin typeface="Arial" pitchFamily="34" charset="0"/>
                  <a:cs typeface="Arial" pitchFamily="34" charset="0"/>
                </a:rPr>
                <a:t>Condition Assessment</a:t>
              </a:r>
              <a:endParaRPr lang="en-US" sz="2200" dirty="0">
                <a:latin typeface="Arial" pitchFamily="34" charset="0"/>
                <a:cs typeface="Arial" pitchFamily="34" charset="0"/>
              </a:endParaRPr>
            </a:p>
          </p:txBody>
        </p:sp>
      </p:grpSp>
      <p:grpSp>
        <p:nvGrpSpPr>
          <p:cNvPr id="14" name="Group 13"/>
          <p:cNvGrpSpPr/>
          <p:nvPr/>
        </p:nvGrpSpPr>
        <p:grpSpPr>
          <a:xfrm>
            <a:off x="6344329" y="430887"/>
            <a:ext cx="2449286" cy="1265464"/>
            <a:chOff x="6344329" y="430887"/>
            <a:chExt cx="2449286" cy="1265464"/>
          </a:xfrm>
        </p:grpSpPr>
        <p:sp>
          <p:nvSpPr>
            <p:cNvPr id="6" name="Teardrop 5"/>
            <p:cNvSpPr/>
            <p:nvPr/>
          </p:nvSpPr>
          <p:spPr bwMode="auto">
            <a:xfrm flipH="1" flipV="1">
              <a:off x="6344329" y="430887"/>
              <a:ext cx="2449286" cy="1265464"/>
            </a:xfrm>
            <a:prstGeom prst="teardrop">
              <a:avLst>
                <a:gd name="adj" fmla="val 189435"/>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39984"/>
              <a:endParaRPr lang="en-US" sz="2200" dirty="0" smtClean="0">
                <a:latin typeface="Arial" pitchFamily="34" charset="0"/>
                <a:cs typeface="Arial" pitchFamily="34" charset="0"/>
              </a:endParaRPr>
            </a:p>
          </p:txBody>
        </p:sp>
        <p:sp>
          <p:nvSpPr>
            <p:cNvPr id="9" name="TextBox 8"/>
            <p:cNvSpPr txBox="1"/>
            <p:nvPr/>
          </p:nvSpPr>
          <p:spPr>
            <a:xfrm>
              <a:off x="6667500" y="653136"/>
              <a:ext cx="1704295" cy="897682"/>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latin typeface="Arial" pitchFamily="34" charset="0"/>
                  <a:cs typeface="Arial" pitchFamily="34" charset="0"/>
                </a:rPr>
                <a:t>Capacity Analysis</a:t>
              </a:r>
            </a:p>
          </p:txBody>
        </p:sp>
      </p:grpSp>
      <p:sp>
        <p:nvSpPr>
          <p:cNvPr id="11" name="TextBox 10"/>
          <p:cNvSpPr txBox="1"/>
          <p:nvPr/>
        </p:nvSpPr>
        <p:spPr>
          <a:xfrm>
            <a:off x="3791630" y="2221236"/>
            <a:ext cx="1755730" cy="1523482"/>
          </a:xfrm>
          <a:prstGeom prst="rect">
            <a:avLst/>
          </a:prstGeom>
          <a:noFill/>
          <a:effectLst>
            <a:outerShdw blurRad="50800" dist="38100" dir="2700000" algn="tl" rotWithShape="0">
              <a:prstClr val="black">
                <a:alpha val="40000"/>
              </a:prstClr>
            </a:outerShdw>
          </a:effectLst>
        </p:spPr>
        <p:txBody>
          <a:bodyPr wrap="square" lIns="91426" tIns="45714" rIns="91426" bIns="45714" rtlCol="0">
            <a:spAutoFit/>
          </a:bodyPr>
          <a:lstStyle/>
          <a:p>
            <a:pPr algn="ctr"/>
            <a:r>
              <a:rPr lang="en-US" sz="3100" dirty="0" smtClean="0">
                <a:solidFill>
                  <a:srgbClr val="CCFFFF"/>
                </a:solidFill>
                <a:latin typeface="Arial" pitchFamily="34" charset="0"/>
                <a:cs typeface="Arial" pitchFamily="34" charset="0"/>
              </a:rPr>
              <a:t>Capital</a:t>
            </a:r>
          </a:p>
          <a:p>
            <a:pPr algn="ctr"/>
            <a:r>
              <a:rPr lang="en-US" sz="3100" dirty="0" smtClean="0">
                <a:solidFill>
                  <a:srgbClr val="CCFFFF"/>
                </a:solidFill>
                <a:latin typeface="Arial" pitchFamily="34" charset="0"/>
                <a:cs typeface="Arial" pitchFamily="34" charset="0"/>
              </a:rPr>
              <a:t>Project Initiation</a:t>
            </a:r>
            <a:endParaRPr lang="en-US" sz="3100" dirty="0">
              <a:solidFill>
                <a:srgbClr val="CCFFFF"/>
              </a:solidFill>
              <a:latin typeface="Arial" pitchFamily="34" charset="0"/>
              <a:cs typeface="Arial" pitchFamily="34" charset="0"/>
            </a:endParaRPr>
          </a:p>
        </p:txBody>
      </p:sp>
      <p:sp>
        <p:nvSpPr>
          <p:cNvPr id="12" name="Text Box 2"/>
          <p:cNvSpPr txBox="1">
            <a:spLocks noChangeArrowheads="1"/>
          </p:cNvSpPr>
          <p:nvPr/>
        </p:nvSpPr>
        <p:spPr bwMode="auto">
          <a:xfrm>
            <a:off x="0" y="5786629"/>
            <a:ext cx="9144000" cy="744563"/>
          </a:xfrm>
          <a:prstGeom prst="rect">
            <a:avLst/>
          </a:prstGeom>
          <a:noFill/>
          <a:ln w="9525">
            <a:noFill/>
            <a:miter lim="800000"/>
            <a:headEnd/>
            <a:tailEnd/>
          </a:ln>
          <a:effectLst/>
        </p:spPr>
        <p:txBody>
          <a:bodyPr wrap="square" lIns="82042" tIns="41021" rIns="82042" bIns="41021">
            <a:spAutoFit/>
          </a:bodyPr>
          <a:lstStyle/>
          <a:p>
            <a:pPr algn="ctr" defTabSz="821091">
              <a:defRPr/>
            </a:pPr>
            <a:r>
              <a:rPr lang="en-US" sz="4300" b="1" dirty="0" smtClean="0">
                <a:solidFill>
                  <a:srgbClr val="CCFFFF"/>
                </a:solidFill>
                <a:effectLst>
                  <a:outerShdw blurRad="38100" dist="38100" dir="2700000" algn="tl">
                    <a:srgbClr val="000000"/>
                  </a:outerShdw>
                </a:effectLst>
                <a:latin typeface="Arial" charset="0"/>
              </a:rPr>
              <a:t>Wastewater System Evaluation</a:t>
            </a:r>
            <a:endParaRPr lang="en-US" sz="4300" b="1" dirty="0">
              <a:solidFill>
                <a:srgbClr val="CCFFFF"/>
              </a:solidFill>
              <a:effectLst>
                <a:outerShdw blurRad="38100" dist="38100" dir="2700000" algn="tl">
                  <a:srgbClr val="000000"/>
                </a:outerShdw>
              </a:effectLst>
              <a:latin typeface="Arial" charset="0"/>
            </a:endParaRPr>
          </a:p>
        </p:txBody>
      </p:sp>
      <p:grpSp>
        <p:nvGrpSpPr>
          <p:cNvPr id="13" name="Group 12"/>
          <p:cNvGrpSpPr/>
          <p:nvPr/>
        </p:nvGrpSpPr>
        <p:grpSpPr>
          <a:xfrm>
            <a:off x="336779" y="4086672"/>
            <a:ext cx="2574063" cy="1265464"/>
            <a:chOff x="336776" y="4086672"/>
            <a:chExt cx="2574063" cy="1265464"/>
          </a:xfrm>
        </p:grpSpPr>
        <p:sp>
          <p:nvSpPr>
            <p:cNvPr id="2" name="Teardrop 1"/>
            <p:cNvSpPr/>
            <p:nvPr/>
          </p:nvSpPr>
          <p:spPr bwMode="auto">
            <a:xfrm>
              <a:off x="336776" y="4086672"/>
              <a:ext cx="2574063" cy="1265464"/>
            </a:xfrm>
            <a:prstGeom prst="teardrop">
              <a:avLst>
                <a:gd name="adj" fmla="val 177163"/>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200" dirty="0" smtClean="0">
                <a:latin typeface="Arial" pitchFamily="34" charset="0"/>
                <a:cs typeface="Arial" pitchFamily="34" charset="0"/>
              </a:endParaRPr>
            </a:p>
          </p:txBody>
        </p:sp>
        <p:sp>
          <p:nvSpPr>
            <p:cNvPr id="10" name="TextBox 9"/>
            <p:cNvSpPr txBox="1"/>
            <p:nvPr/>
          </p:nvSpPr>
          <p:spPr>
            <a:xfrm>
              <a:off x="707570" y="4278079"/>
              <a:ext cx="1970315" cy="816435"/>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latin typeface="Arial" pitchFamily="34" charset="0"/>
                  <a:cs typeface="Arial" pitchFamily="34" charset="0"/>
                </a:rPr>
                <a:t>Regulatory Requirements</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6763</TotalTime>
  <Words>842</Words>
  <Application>Microsoft Office PowerPoint</Application>
  <PresentationFormat>On-screen Show (4:3)</PresentationFormat>
  <Paragraphs>248</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Metropolitan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hardersm</cp:lastModifiedBy>
  <cp:revision>415</cp:revision>
  <dcterms:created xsi:type="dcterms:W3CDTF">2006-08-21T12:20:44Z</dcterms:created>
  <dcterms:modified xsi:type="dcterms:W3CDTF">2011-04-21T13:15:12Z</dcterms:modified>
</cp:coreProperties>
</file>