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312" r:id="rId3"/>
    <p:sldId id="313" r:id="rId4"/>
    <p:sldId id="314" r:id="rId5"/>
    <p:sldId id="315" r:id="rId6"/>
    <p:sldId id="316" r:id="rId7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CC"/>
    <a:srgbClr val="333399"/>
    <a:srgbClr val="FFFF99"/>
    <a:srgbClr val="CC0000"/>
    <a:srgbClr val="5F5F5F"/>
    <a:srgbClr val="339933"/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7" autoAdjust="0"/>
  </p:normalViewPr>
  <p:slideViewPr>
    <p:cSldViewPr>
      <p:cViewPr>
        <p:scale>
          <a:sx n="66" d="100"/>
          <a:sy n="66" d="100"/>
        </p:scale>
        <p:origin x="-840" y="-870"/>
      </p:cViewPr>
      <p:guideLst>
        <p:guide orient="horz" pos="96"/>
        <p:guide orient="horz"/>
        <p:guide orient="horz" pos="4224"/>
        <p:guide orient="horz" pos="1200"/>
        <p:guide orient="horz" pos="2880"/>
        <p:guide pos="96"/>
        <p:guide pos="566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22" y="116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>
              <a:defRPr/>
            </a:pPr>
            <a:fld id="{F842BB60-19E0-44BD-B436-94EDBE34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1E3C64B-CB1D-4635-B088-C881982A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78640-A067-4F1E-BBB9-51FA406AE5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31788"/>
            <a:ext cx="2243137" cy="599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331788"/>
            <a:ext cx="6581775" cy="599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Arial" pitchFamily="34" charset="0"/>
              <a:buChar char="•"/>
              <a:defRPr/>
            </a:lvl3pPr>
            <a:lvl4pPr>
              <a:buClr>
                <a:srgbClr val="0000CC"/>
              </a:buClr>
              <a:buFont typeface="Arial" pitchFamily="34" charset="0"/>
              <a:buChar char="–"/>
              <a:defRPr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31788"/>
            <a:ext cx="73152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3716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836738" y="1066800"/>
            <a:ext cx="7002462" cy="10953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3" descr="clean water logo"/>
          <p:cNvPicPr>
            <a:picLocks noChangeAspect="1" noChangeArrowheads="1"/>
          </p:cNvPicPr>
          <p:nvPr/>
        </p:nvPicPr>
        <p:blipFill>
          <a:blip r:embed="rId13" cstate="print"/>
          <a:srcRect l="1828" t="5923" r="1306" b="6621"/>
          <a:stretch>
            <a:fillRect/>
          </a:stretch>
        </p:blipFill>
        <p:spPr bwMode="auto">
          <a:xfrm>
            <a:off x="285750" y="190500"/>
            <a:ext cx="1485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86106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43069C88-4EF2-4CB7-8062-26100B0477FE}" type="slidenum">
              <a:rPr lang="en-US" sz="1800">
                <a:solidFill>
                  <a:srgbClr val="0000CC"/>
                </a:solidFill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9pPr>
    </p:titleStyle>
    <p:bodyStyle>
      <a:lvl1pPr marL="393700" indent="-3937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73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—"/>
        <a:defRPr sz="2800" b="1">
          <a:solidFill>
            <a:schemeClr val="tx1"/>
          </a:solidFill>
          <a:latin typeface="+mn-lt"/>
        </a:defRPr>
      </a:lvl2pPr>
      <a:lvl3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b="1"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FF"/>
            </a:gs>
            <a:gs pos="100000">
              <a:srgbClr val="0000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 dro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23" b="-6627"/>
          <a:stretch>
            <a:fillRect/>
          </a:stretch>
        </p:blipFill>
        <p:spPr bwMode="invGray">
          <a:xfrm>
            <a:off x="0" y="5211763"/>
            <a:ext cx="91440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361950" y="333375"/>
            <a:ext cx="3371850" cy="577850"/>
            <a:chOff x="228" y="188"/>
            <a:chExt cx="2124" cy="364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black">
            <a:xfrm>
              <a:off x="552" y="188"/>
              <a:ext cx="1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  <a:latin typeface="Bookman Old Style" pitchFamily="18" charset="0"/>
                </a:rPr>
                <a:t>Metropolitan Council</a:t>
              </a:r>
              <a:endParaRPr lang="en-US" sz="2000" b="0"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228" y="218"/>
              <a:ext cx="265" cy="295"/>
              <a:chOff x="3264" y="3600"/>
              <a:chExt cx="296" cy="315"/>
            </a:xfrm>
          </p:grpSpPr>
          <p:sp>
            <p:nvSpPr>
              <p:cNvPr id="2059" name="Freeform 5"/>
              <p:cNvSpPr>
                <a:spLocks/>
              </p:cNvSpPr>
              <p:nvPr/>
            </p:nvSpPr>
            <p:spPr bwMode="black">
              <a:xfrm>
                <a:off x="3264" y="3600"/>
                <a:ext cx="97" cy="102"/>
              </a:xfrm>
              <a:custGeom>
                <a:avLst/>
                <a:gdLst>
                  <a:gd name="T0" fmla="*/ 0 w 196"/>
                  <a:gd name="T1" fmla="*/ 0 h 205"/>
                  <a:gd name="T2" fmla="*/ 0 w 196"/>
                  <a:gd name="T3" fmla="*/ 0 h 205"/>
                  <a:gd name="T4" fmla="*/ 0 w 196"/>
                  <a:gd name="T5" fmla="*/ 0 h 205"/>
                  <a:gd name="T6" fmla="*/ 0 w 196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5"/>
                  <a:gd name="T14" fmla="*/ 196 w 196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5">
                    <a:moveTo>
                      <a:pt x="0" y="205"/>
                    </a:moveTo>
                    <a:lnTo>
                      <a:pt x="196" y="205"/>
                    </a:lnTo>
                    <a:lnTo>
                      <a:pt x="196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6"/>
              <p:cNvSpPr>
                <a:spLocks/>
              </p:cNvSpPr>
              <p:nvPr/>
            </p:nvSpPr>
            <p:spPr bwMode="black">
              <a:xfrm>
                <a:off x="3360" y="3600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7"/>
              <p:cNvSpPr>
                <a:spLocks/>
              </p:cNvSpPr>
              <p:nvPr/>
            </p:nvSpPr>
            <p:spPr bwMode="black">
              <a:xfrm>
                <a:off x="3461" y="3600"/>
                <a:ext cx="99" cy="102"/>
              </a:xfrm>
              <a:custGeom>
                <a:avLst/>
                <a:gdLst>
                  <a:gd name="T0" fmla="*/ 0 w 197"/>
                  <a:gd name="T1" fmla="*/ 0 h 206"/>
                  <a:gd name="T2" fmla="*/ 1 w 197"/>
                  <a:gd name="T3" fmla="*/ 0 h 206"/>
                  <a:gd name="T4" fmla="*/ 1 w 197"/>
                  <a:gd name="T5" fmla="*/ 0 h 206"/>
                  <a:gd name="T6" fmla="*/ 0 w 19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6"/>
                  <a:gd name="T14" fmla="*/ 197 w 197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6">
                    <a:moveTo>
                      <a:pt x="0" y="206"/>
                    </a:moveTo>
                    <a:lnTo>
                      <a:pt x="197" y="206"/>
                    </a:lnTo>
                    <a:lnTo>
                      <a:pt x="197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8"/>
              <p:cNvSpPr>
                <a:spLocks/>
              </p:cNvSpPr>
              <p:nvPr/>
            </p:nvSpPr>
            <p:spPr bwMode="black">
              <a:xfrm>
                <a:off x="3264" y="3710"/>
                <a:ext cx="97" cy="103"/>
              </a:xfrm>
              <a:custGeom>
                <a:avLst/>
                <a:gdLst>
                  <a:gd name="T0" fmla="*/ 0 w 196"/>
                  <a:gd name="T1" fmla="*/ 1 h 206"/>
                  <a:gd name="T2" fmla="*/ 0 w 196"/>
                  <a:gd name="T3" fmla="*/ 1 h 206"/>
                  <a:gd name="T4" fmla="*/ 0 w 196"/>
                  <a:gd name="T5" fmla="*/ 0 h 206"/>
                  <a:gd name="T6" fmla="*/ 0 w 196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6"/>
                  <a:gd name="T14" fmla="*/ 196 w 196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6">
                    <a:moveTo>
                      <a:pt x="0" y="206"/>
                    </a:moveTo>
                    <a:lnTo>
                      <a:pt x="196" y="206"/>
                    </a:lnTo>
                    <a:lnTo>
                      <a:pt x="19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9"/>
              <p:cNvSpPr>
                <a:spLocks/>
              </p:cNvSpPr>
              <p:nvPr/>
            </p:nvSpPr>
            <p:spPr bwMode="black">
              <a:xfrm>
                <a:off x="3360" y="3710"/>
                <a:ext cx="99" cy="103"/>
              </a:xfrm>
              <a:custGeom>
                <a:avLst/>
                <a:gdLst>
                  <a:gd name="T0" fmla="*/ 0 w 199"/>
                  <a:gd name="T1" fmla="*/ 1 h 206"/>
                  <a:gd name="T2" fmla="*/ 0 w 199"/>
                  <a:gd name="T3" fmla="*/ 1 h 206"/>
                  <a:gd name="T4" fmla="*/ 0 w 199"/>
                  <a:gd name="T5" fmla="*/ 0 h 206"/>
                  <a:gd name="T6" fmla="*/ 0 w 199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6"/>
                  <a:gd name="T14" fmla="*/ 199 w 199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6">
                    <a:moveTo>
                      <a:pt x="0" y="206"/>
                    </a:moveTo>
                    <a:lnTo>
                      <a:pt x="199" y="206"/>
                    </a:lnTo>
                    <a:lnTo>
                      <a:pt x="199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0"/>
              <p:cNvSpPr>
                <a:spLocks/>
              </p:cNvSpPr>
              <p:nvPr/>
            </p:nvSpPr>
            <p:spPr bwMode="black">
              <a:xfrm>
                <a:off x="3360" y="3813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1"/>
              <p:cNvSpPr>
                <a:spLocks/>
              </p:cNvSpPr>
              <p:nvPr/>
            </p:nvSpPr>
            <p:spPr bwMode="black">
              <a:xfrm>
                <a:off x="3459" y="3813"/>
                <a:ext cx="99" cy="102"/>
              </a:xfrm>
              <a:custGeom>
                <a:avLst/>
                <a:gdLst>
                  <a:gd name="T0" fmla="*/ 0 w 197"/>
                  <a:gd name="T1" fmla="*/ 0 h 205"/>
                  <a:gd name="T2" fmla="*/ 1 w 197"/>
                  <a:gd name="T3" fmla="*/ 0 h 205"/>
                  <a:gd name="T4" fmla="*/ 1 w 197"/>
                  <a:gd name="T5" fmla="*/ 0 h 205"/>
                  <a:gd name="T6" fmla="*/ 0 w 197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5"/>
                  <a:gd name="T14" fmla="*/ 197 w 197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5">
                    <a:moveTo>
                      <a:pt x="0" y="205"/>
                    </a:moveTo>
                    <a:lnTo>
                      <a:pt x="197" y="205"/>
                    </a:lnTo>
                    <a:lnTo>
                      <a:pt x="197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Rectangle 12"/>
            <p:cNvSpPr>
              <a:spLocks noChangeArrowheads="1"/>
            </p:cNvSpPr>
            <p:nvPr/>
          </p:nvSpPr>
          <p:spPr bwMode="black">
            <a:xfrm>
              <a:off x="552" y="379"/>
              <a:ext cx="1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i="1">
                  <a:solidFill>
                    <a:srgbClr val="FFFFFF"/>
                  </a:solidFill>
                  <a:latin typeface="Bookman Old Style" pitchFamily="18" charset="0"/>
                </a:rPr>
                <a:t>Environmental Services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2052" name="Text Box 87"/>
          <p:cNvSpPr txBox="1">
            <a:spLocks noChangeArrowheads="1"/>
          </p:cNvSpPr>
          <p:nvPr/>
        </p:nvSpPr>
        <p:spPr bwMode="auto">
          <a:xfrm>
            <a:off x="6108700" y="64627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bg1"/>
                </a:solidFill>
                <a:latin typeface="Arial Black" pitchFamily="34" charset="0"/>
              </a:rPr>
              <a:t>A Clean Water Agency</a:t>
            </a:r>
          </a:p>
        </p:txBody>
      </p:sp>
      <p:sp>
        <p:nvSpPr>
          <p:cNvPr id="2053" name="Text Box 88"/>
          <p:cNvSpPr txBox="1">
            <a:spLocks noChangeArrowheads="1"/>
          </p:cNvSpPr>
          <p:nvPr/>
        </p:nvSpPr>
        <p:spPr bwMode="auto">
          <a:xfrm>
            <a:off x="1576388" y="3886200"/>
            <a:ext cx="617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Presented to the Environment Committee</a:t>
            </a:r>
          </a:p>
          <a:p>
            <a:pPr>
              <a:spcBef>
                <a:spcPct val="50000"/>
              </a:spcBef>
            </a:pPr>
            <a:r>
              <a:rPr lang="en-US" sz="2000" smtClean="0">
                <a:solidFill>
                  <a:schemeClr val="bg1"/>
                </a:solidFill>
              </a:rPr>
              <a:t>March 22, </a:t>
            </a:r>
            <a:r>
              <a:rPr lang="en-US" sz="2000" dirty="0" smtClean="0">
                <a:solidFill>
                  <a:schemeClr val="bg1"/>
                </a:solidFill>
              </a:rPr>
              <a:t>2011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54" name="Text Box 89"/>
          <p:cNvSpPr txBox="1">
            <a:spLocks noChangeArrowheads="1"/>
          </p:cNvSpPr>
          <p:nvPr/>
        </p:nvSpPr>
        <p:spPr bwMode="auto">
          <a:xfrm>
            <a:off x="152400" y="1492984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0" u="sng" dirty="0" smtClean="0">
                <a:solidFill>
                  <a:srgbClr val="FFFF00"/>
                </a:solidFill>
                <a:latin typeface="Arial Black" pitchFamily="34" charset="0"/>
              </a:rPr>
              <a:t>Info Item</a:t>
            </a:r>
            <a:r>
              <a:rPr lang="en-US" sz="5000" b="0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</a:p>
          <a:p>
            <a:r>
              <a:rPr lang="en-US" sz="5000" b="0" dirty="0" smtClean="0">
                <a:solidFill>
                  <a:srgbClr val="FFFF00"/>
                </a:solidFill>
                <a:latin typeface="Arial Black" pitchFamily="34" charset="0"/>
              </a:rPr>
              <a:t>East Bethel Update</a:t>
            </a:r>
            <a:endParaRPr lang="en-US" sz="5000" b="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055" name="Text Box 90"/>
          <p:cNvSpPr txBox="1">
            <a:spLocks noChangeArrowheads="1"/>
          </p:cNvSpPr>
          <p:nvPr/>
        </p:nvSpPr>
        <p:spPr bwMode="auto">
          <a:xfrm>
            <a:off x="830812" y="4860925"/>
            <a:ext cx="7674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Bryce Pickart, Assistant General Manager, </a:t>
            </a:r>
            <a:r>
              <a:rPr lang="en-US" sz="2000" smtClean="0">
                <a:solidFill>
                  <a:srgbClr val="FFFF00"/>
                </a:solidFill>
              </a:rPr>
              <a:t>Technical Services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:\Documents and Settings\simmonht\My Documents\My Pictures\Council Logo\LongTermCurrentLg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213" y="0"/>
            <a:ext cx="9496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BethelFacilities map 1005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2004		City begins its planning</a:t>
            </a:r>
          </a:p>
          <a:p>
            <a:r>
              <a:rPr lang="en-US" sz="2600" dirty="0" smtClean="0"/>
              <a:t>2006		City request to Council</a:t>
            </a:r>
          </a:p>
          <a:p>
            <a:r>
              <a:rPr lang="en-US" sz="2600" dirty="0" smtClean="0"/>
              <a:t>2007		City completes comp plan</a:t>
            </a:r>
          </a:p>
          <a:p>
            <a:r>
              <a:rPr lang="en-US" sz="2600" dirty="0" smtClean="0"/>
              <a:t>2008-2009	Planning and land acquisition</a:t>
            </a:r>
          </a:p>
          <a:p>
            <a:r>
              <a:rPr lang="en-US" sz="2600" dirty="0" smtClean="0"/>
              <a:t>2010		a) MPCA issues permit</a:t>
            </a:r>
            <a:br>
              <a:rPr lang="en-US" sz="2600" dirty="0" smtClean="0"/>
            </a:br>
            <a:r>
              <a:rPr lang="en-US" sz="2600" dirty="0" smtClean="0"/>
              <a:t>			b) Construction cooperation and 			    	    cost sharing agreement</a:t>
            </a:r>
            <a:br>
              <a:rPr lang="en-US" sz="2600" dirty="0" smtClean="0"/>
            </a:br>
            <a:r>
              <a:rPr lang="en-US" sz="2600" dirty="0" smtClean="0"/>
              <a:t>			c) Water Service Agreement</a:t>
            </a:r>
            <a:br>
              <a:rPr lang="en-US" sz="2600" dirty="0" smtClean="0"/>
            </a:br>
            <a:r>
              <a:rPr lang="en-US" sz="2600" dirty="0" smtClean="0"/>
              <a:t>			d) City sells bonds</a:t>
            </a:r>
            <a:br>
              <a:rPr lang="en-US" sz="2600" dirty="0" smtClean="0"/>
            </a:br>
            <a:r>
              <a:rPr lang="en-US" sz="2600" dirty="0" smtClean="0"/>
              <a:t>			e) City awards construction contracts</a:t>
            </a:r>
            <a:endParaRPr lang="en-US" sz="26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Post-2010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Issue: </a:t>
            </a:r>
          </a:p>
          <a:p>
            <a:pPr lvl="1"/>
            <a:r>
              <a:rPr lang="en-US" sz="2400" dirty="0" smtClean="0"/>
              <a:t>New mayor and two new City Council members (majority) opposed sewer project due to economy</a:t>
            </a:r>
          </a:p>
          <a:p>
            <a:r>
              <a:rPr lang="en-US" sz="2800" dirty="0" smtClean="0"/>
              <a:t>Actions:</a:t>
            </a:r>
          </a:p>
          <a:p>
            <a:pPr lvl="1"/>
            <a:r>
              <a:rPr lang="en-US" sz="2400" dirty="0" smtClean="0"/>
              <a:t>1/5/11: City Council suspends contracts; fires City Administrator</a:t>
            </a:r>
          </a:p>
          <a:p>
            <a:pPr lvl="1"/>
            <a:r>
              <a:rPr lang="en-US" sz="2400" dirty="0" smtClean="0"/>
              <a:t>1/24/11: City Council hires Landform to evaluate risks of proceeding versus ending project</a:t>
            </a:r>
          </a:p>
          <a:p>
            <a:pPr lvl="1"/>
            <a:r>
              <a:rPr lang="en-US" sz="2400" dirty="0" smtClean="0"/>
              <a:t>2/16/11: Landform submits risk assessment</a:t>
            </a:r>
          </a:p>
          <a:p>
            <a:pPr lvl="1"/>
            <a:r>
              <a:rPr lang="en-US" sz="2400" dirty="0" smtClean="0"/>
              <a:t>2/19/11: City Council decides to proceed with sewer and water lines and to re-evaluate need for water treatment plant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East Bethel Current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Cooperation Agreement:</a:t>
            </a:r>
          </a:p>
          <a:p>
            <a:pPr lvl="1"/>
            <a:r>
              <a:rPr lang="en-US" dirty="0" smtClean="0"/>
              <a:t>Easements being acquired by City</a:t>
            </a:r>
          </a:p>
          <a:p>
            <a:pPr lvl="1"/>
            <a:r>
              <a:rPr lang="en-US" dirty="0" smtClean="0"/>
              <a:t>Construction to start on City portion (within street right-of-way)</a:t>
            </a:r>
          </a:p>
          <a:p>
            <a:r>
              <a:rPr lang="en-US" dirty="0" smtClean="0"/>
              <a:t>Wastewater Treatment and Reuse</a:t>
            </a:r>
          </a:p>
          <a:p>
            <a:pPr lvl="1"/>
            <a:r>
              <a:rPr lang="en-US" dirty="0" smtClean="0"/>
              <a:t>Final design underway</a:t>
            </a:r>
          </a:p>
          <a:p>
            <a:pPr lvl="1"/>
            <a:r>
              <a:rPr lang="en-US" dirty="0" smtClean="0"/>
              <a:t>Construction bids in fall 2011</a:t>
            </a:r>
          </a:p>
          <a:p>
            <a:pPr lvl="1"/>
            <a:r>
              <a:rPr lang="en-US" dirty="0" smtClean="0"/>
              <a:t>Completion in 2013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13388</TotalTime>
  <Words>151</Words>
  <Application>Microsoft Office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Questions</vt:lpstr>
      <vt:lpstr>Proposed Facilities</vt:lpstr>
      <vt:lpstr>Project Timeline</vt:lpstr>
      <vt:lpstr>Post-2010 Election</vt:lpstr>
      <vt:lpstr>East Bethel Current Status</vt:lpstr>
    </vt:vector>
  </TitlesOfParts>
  <Company>Met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Goodwidl</dc:creator>
  <cp:lastModifiedBy>Chongrl</cp:lastModifiedBy>
  <cp:revision>761</cp:revision>
  <cp:lastPrinted>2006-01-24T17:52:47Z</cp:lastPrinted>
  <dcterms:created xsi:type="dcterms:W3CDTF">2003-09-12T13:27:57Z</dcterms:created>
  <dcterms:modified xsi:type="dcterms:W3CDTF">2011-03-21T16:42:23Z</dcterms:modified>
</cp:coreProperties>
</file>