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4" r:id="rId2"/>
    <p:sldId id="330" r:id="rId3"/>
    <p:sldId id="331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52" r:id="rId32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CC"/>
    <a:srgbClr val="333399"/>
    <a:srgbClr val="FFFF99"/>
    <a:srgbClr val="CC0000"/>
    <a:srgbClr val="5F5F5F"/>
    <a:srgbClr val="339933"/>
    <a:srgbClr val="FF00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77" autoAdjust="0"/>
  </p:normalViewPr>
  <p:slideViewPr>
    <p:cSldViewPr>
      <p:cViewPr>
        <p:scale>
          <a:sx n="66" d="100"/>
          <a:sy n="66" d="100"/>
        </p:scale>
        <p:origin x="-840" y="-870"/>
      </p:cViewPr>
      <p:guideLst>
        <p:guide orient="horz" pos="96"/>
        <p:guide orient="horz"/>
        <p:guide orient="horz" pos="4224"/>
        <p:guide orient="horz" pos="1200"/>
        <p:guide orient="horz" pos="2880"/>
        <p:guide pos="96"/>
        <p:guide pos="5664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22" y="116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pPr>
              <a:defRPr/>
            </a:pPr>
            <a:fld id="{F842BB60-19E0-44BD-B436-94EDBE34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1E3C64B-CB1D-4635-B088-C881982A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78640-A067-4F1E-BBB9-51FA406AE59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31788"/>
            <a:ext cx="2243137" cy="599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331788"/>
            <a:ext cx="6581775" cy="599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Arial" pitchFamily="34" charset="0"/>
              <a:buChar char="•"/>
              <a:defRPr/>
            </a:lvl3pPr>
            <a:lvl4pPr>
              <a:buClr>
                <a:srgbClr val="0000CC"/>
              </a:buClr>
              <a:buFont typeface="Arial" pitchFamily="34" charset="0"/>
              <a:buChar char="–"/>
              <a:defRPr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8" y="1371600"/>
            <a:ext cx="4381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1600"/>
            <a:ext cx="4381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31788"/>
            <a:ext cx="73152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88" y="13716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836738" y="1066800"/>
            <a:ext cx="7002462" cy="10953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53" descr="clean water logo"/>
          <p:cNvPicPr>
            <a:picLocks noChangeAspect="1" noChangeArrowheads="1"/>
          </p:cNvPicPr>
          <p:nvPr/>
        </p:nvPicPr>
        <p:blipFill>
          <a:blip r:embed="rId13" cstate="print"/>
          <a:srcRect l="1828" t="5923" r="1306" b="6621"/>
          <a:stretch>
            <a:fillRect/>
          </a:stretch>
        </p:blipFill>
        <p:spPr bwMode="auto">
          <a:xfrm>
            <a:off x="285750" y="190500"/>
            <a:ext cx="1485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Text Box 55"/>
          <p:cNvSpPr txBox="1">
            <a:spLocks noChangeArrowheads="1"/>
          </p:cNvSpPr>
          <p:nvPr/>
        </p:nvSpPr>
        <p:spPr bwMode="auto">
          <a:xfrm>
            <a:off x="86106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43069C88-4EF2-4CB7-8062-26100B0477FE}" type="slidenum">
              <a:rPr lang="en-US" sz="1800">
                <a:solidFill>
                  <a:srgbClr val="0000CC"/>
                </a:solidFill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sz="1800">
              <a:solidFill>
                <a:srgbClr val="0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9pPr>
    </p:titleStyle>
    <p:bodyStyle>
      <a:lvl1pPr marL="393700" indent="-3937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73138" indent="-465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—"/>
        <a:defRPr sz="2800" b="1">
          <a:solidFill>
            <a:schemeClr val="tx1"/>
          </a:solidFill>
          <a:latin typeface="+mn-lt"/>
        </a:defRPr>
      </a:lvl2pPr>
      <a:lvl3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b="1">
          <a:solidFill>
            <a:schemeClr val="tx1"/>
          </a:solidFill>
          <a:latin typeface="+mn-lt"/>
        </a:defRPr>
      </a:lvl3pPr>
      <a:lvl4pPr marL="16589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66FF"/>
            </a:gs>
            <a:gs pos="100000">
              <a:srgbClr val="0000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 drop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t="3923" b="-6627"/>
          <a:stretch>
            <a:fillRect/>
          </a:stretch>
        </p:blipFill>
        <p:spPr bwMode="invGray">
          <a:xfrm>
            <a:off x="0" y="5211763"/>
            <a:ext cx="91440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361950" y="333375"/>
            <a:ext cx="3371850" cy="577850"/>
            <a:chOff x="228" y="188"/>
            <a:chExt cx="2124" cy="364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black">
            <a:xfrm>
              <a:off x="552" y="188"/>
              <a:ext cx="17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FFFFFF"/>
                  </a:solidFill>
                  <a:latin typeface="Bookman Old Style" pitchFamily="18" charset="0"/>
                </a:rPr>
                <a:t>Metropolitan Council</a:t>
              </a:r>
              <a:endParaRPr lang="en-US" sz="2000" b="0"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>
              <a:off x="228" y="218"/>
              <a:ext cx="265" cy="295"/>
              <a:chOff x="3264" y="3600"/>
              <a:chExt cx="296" cy="315"/>
            </a:xfrm>
          </p:grpSpPr>
          <p:sp>
            <p:nvSpPr>
              <p:cNvPr id="2059" name="Freeform 5"/>
              <p:cNvSpPr>
                <a:spLocks/>
              </p:cNvSpPr>
              <p:nvPr/>
            </p:nvSpPr>
            <p:spPr bwMode="black">
              <a:xfrm>
                <a:off x="3264" y="3600"/>
                <a:ext cx="97" cy="102"/>
              </a:xfrm>
              <a:custGeom>
                <a:avLst/>
                <a:gdLst>
                  <a:gd name="T0" fmla="*/ 0 w 196"/>
                  <a:gd name="T1" fmla="*/ 0 h 205"/>
                  <a:gd name="T2" fmla="*/ 0 w 196"/>
                  <a:gd name="T3" fmla="*/ 0 h 205"/>
                  <a:gd name="T4" fmla="*/ 0 w 196"/>
                  <a:gd name="T5" fmla="*/ 0 h 205"/>
                  <a:gd name="T6" fmla="*/ 0 w 196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05"/>
                  <a:gd name="T14" fmla="*/ 196 w 196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05">
                    <a:moveTo>
                      <a:pt x="0" y="205"/>
                    </a:moveTo>
                    <a:lnTo>
                      <a:pt x="196" y="205"/>
                    </a:lnTo>
                    <a:lnTo>
                      <a:pt x="196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6"/>
              <p:cNvSpPr>
                <a:spLocks/>
              </p:cNvSpPr>
              <p:nvPr/>
            </p:nvSpPr>
            <p:spPr bwMode="black">
              <a:xfrm>
                <a:off x="3360" y="3600"/>
                <a:ext cx="99" cy="102"/>
              </a:xfrm>
              <a:custGeom>
                <a:avLst/>
                <a:gdLst>
                  <a:gd name="T0" fmla="*/ 0 w 199"/>
                  <a:gd name="T1" fmla="*/ 0 h 205"/>
                  <a:gd name="T2" fmla="*/ 0 w 199"/>
                  <a:gd name="T3" fmla="*/ 0 h 205"/>
                  <a:gd name="T4" fmla="*/ 0 w 199"/>
                  <a:gd name="T5" fmla="*/ 0 h 205"/>
                  <a:gd name="T6" fmla="*/ 0 w 199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5"/>
                  <a:gd name="T14" fmla="*/ 199 w 199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7"/>
              <p:cNvSpPr>
                <a:spLocks/>
              </p:cNvSpPr>
              <p:nvPr/>
            </p:nvSpPr>
            <p:spPr bwMode="black">
              <a:xfrm>
                <a:off x="3461" y="3600"/>
                <a:ext cx="99" cy="102"/>
              </a:xfrm>
              <a:custGeom>
                <a:avLst/>
                <a:gdLst>
                  <a:gd name="T0" fmla="*/ 0 w 197"/>
                  <a:gd name="T1" fmla="*/ 0 h 206"/>
                  <a:gd name="T2" fmla="*/ 1 w 197"/>
                  <a:gd name="T3" fmla="*/ 0 h 206"/>
                  <a:gd name="T4" fmla="*/ 1 w 197"/>
                  <a:gd name="T5" fmla="*/ 0 h 206"/>
                  <a:gd name="T6" fmla="*/ 0 w 197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206"/>
                  <a:gd name="T14" fmla="*/ 197 w 197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206">
                    <a:moveTo>
                      <a:pt x="0" y="206"/>
                    </a:moveTo>
                    <a:lnTo>
                      <a:pt x="197" y="206"/>
                    </a:lnTo>
                    <a:lnTo>
                      <a:pt x="197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8"/>
              <p:cNvSpPr>
                <a:spLocks/>
              </p:cNvSpPr>
              <p:nvPr/>
            </p:nvSpPr>
            <p:spPr bwMode="black">
              <a:xfrm>
                <a:off x="3264" y="3710"/>
                <a:ext cx="97" cy="103"/>
              </a:xfrm>
              <a:custGeom>
                <a:avLst/>
                <a:gdLst>
                  <a:gd name="T0" fmla="*/ 0 w 196"/>
                  <a:gd name="T1" fmla="*/ 1 h 206"/>
                  <a:gd name="T2" fmla="*/ 0 w 196"/>
                  <a:gd name="T3" fmla="*/ 1 h 206"/>
                  <a:gd name="T4" fmla="*/ 0 w 196"/>
                  <a:gd name="T5" fmla="*/ 0 h 206"/>
                  <a:gd name="T6" fmla="*/ 0 w 196"/>
                  <a:gd name="T7" fmla="*/ 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06"/>
                  <a:gd name="T14" fmla="*/ 196 w 196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06">
                    <a:moveTo>
                      <a:pt x="0" y="206"/>
                    </a:moveTo>
                    <a:lnTo>
                      <a:pt x="196" y="206"/>
                    </a:lnTo>
                    <a:lnTo>
                      <a:pt x="19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9"/>
              <p:cNvSpPr>
                <a:spLocks/>
              </p:cNvSpPr>
              <p:nvPr/>
            </p:nvSpPr>
            <p:spPr bwMode="black">
              <a:xfrm>
                <a:off x="3360" y="3710"/>
                <a:ext cx="99" cy="103"/>
              </a:xfrm>
              <a:custGeom>
                <a:avLst/>
                <a:gdLst>
                  <a:gd name="T0" fmla="*/ 0 w 199"/>
                  <a:gd name="T1" fmla="*/ 1 h 206"/>
                  <a:gd name="T2" fmla="*/ 0 w 199"/>
                  <a:gd name="T3" fmla="*/ 1 h 206"/>
                  <a:gd name="T4" fmla="*/ 0 w 199"/>
                  <a:gd name="T5" fmla="*/ 0 h 206"/>
                  <a:gd name="T6" fmla="*/ 0 w 199"/>
                  <a:gd name="T7" fmla="*/ 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6"/>
                  <a:gd name="T14" fmla="*/ 199 w 199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6">
                    <a:moveTo>
                      <a:pt x="0" y="206"/>
                    </a:moveTo>
                    <a:lnTo>
                      <a:pt x="199" y="206"/>
                    </a:lnTo>
                    <a:lnTo>
                      <a:pt x="199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0"/>
              <p:cNvSpPr>
                <a:spLocks/>
              </p:cNvSpPr>
              <p:nvPr/>
            </p:nvSpPr>
            <p:spPr bwMode="black">
              <a:xfrm>
                <a:off x="3360" y="3813"/>
                <a:ext cx="99" cy="102"/>
              </a:xfrm>
              <a:custGeom>
                <a:avLst/>
                <a:gdLst>
                  <a:gd name="T0" fmla="*/ 0 w 199"/>
                  <a:gd name="T1" fmla="*/ 0 h 205"/>
                  <a:gd name="T2" fmla="*/ 0 w 199"/>
                  <a:gd name="T3" fmla="*/ 0 h 205"/>
                  <a:gd name="T4" fmla="*/ 0 w 199"/>
                  <a:gd name="T5" fmla="*/ 0 h 205"/>
                  <a:gd name="T6" fmla="*/ 0 w 199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5"/>
                  <a:gd name="T14" fmla="*/ 199 w 199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1"/>
              <p:cNvSpPr>
                <a:spLocks/>
              </p:cNvSpPr>
              <p:nvPr/>
            </p:nvSpPr>
            <p:spPr bwMode="black">
              <a:xfrm>
                <a:off x="3459" y="3813"/>
                <a:ext cx="99" cy="102"/>
              </a:xfrm>
              <a:custGeom>
                <a:avLst/>
                <a:gdLst>
                  <a:gd name="T0" fmla="*/ 0 w 197"/>
                  <a:gd name="T1" fmla="*/ 0 h 205"/>
                  <a:gd name="T2" fmla="*/ 1 w 197"/>
                  <a:gd name="T3" fmla="*/ 0 h 205"/>
                  <a:gd name="T4" fmla="*/ 1 w 197"/>
                  <a:gd name="T5" fmla="*/ 0 h 205"/>
                  <a:gd name="T6" fmla="*/ 0 w 197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205"/>
                  <a:gd name="T14" fmla="*/ 197 w 197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205">
                    <a:moveTo>
                      <a:pt x="0" y="205"/>
                    </a:moveTo>
                    <a:lnTo>
                      <a:pt x="197" y="205"/>
                    </a:lnTo>
                    <a:lnTo>
                      <a:pt x="197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Rectangle 12"/>
            <p:cNvSpPr>
              <a:spLocks noChangeArrowheads="1"/>
            </p:cNvSpPr>
            <p:nvPr/>
          </p:nvSpPr>
          <p:spPr bwMode="black">
            <a:xfrm>
              <a:off x="552" y="379"/>
              <a:ext cx="18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i="1">
                  <a:solidFill>
                    <a:srgbClr val="FFFFFF"/>
                  </a:solidFill>
                  <a:latin typeface="Bookman Old Style" pitchFamily="18" charset="0"/>
                </a:rPr>
                <a:t>Environmental Services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sp>
        <p:nvSpPr>
          <p:cNvPr id="2052" name="Text Box 87"/>
          <p:cNvSpPr txBox="1">
            <a:spLocks noChangeArrowheads="1"/>
          </p:cNvSpPr>
          <p:nvPr/>
        </p:nvSpPr>
        <p:spPr bwMode="auto">
          <a:xfrm>
            <a:off x="6108700" y="64627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chemeClr val="bg1"/>
                </a:solidFill>
                <a:latin typeface="Arial Black" pitchFamily="34" charset="0"/>
              </a:rPr>
              <a:t>A Clean Water Agency</a:t>
            </a:r>
          </a:p>
        </p:txBody>
      </p:sp>
      <p:sp>
        <p:nvSpPr>
          <p:cNvPr id="2053" name="Text Box 88"/>
          <p:cNvSpPr txBox="1">
            <a:spLocks noChangeArrowheads="1"/>
          </p:cNvSpPr>
          <p:nvPr/>
        </p:nvSpPr>
        <p:spPr bwMode="auto">
          <a:xfrm>
            <a:off x="1576388" y="3886200"/>
            <a:ext cx="6178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Presented to the Environment Committee</a:t>
            </a:r>
          </a:p>
          <a:p>
            <a:pPr>
              <a:spcBef>
                <a:spcPct val="50000"/>
              </a:spcBef>
            </a:pPr>
            <a:r>
              <a:rPr lang="en-US" sz="2000" smtClean="0">
                <a:solidFill>
                  <a:schemeClr val="bg1"/>
                </a:solidFill>
              </a:rPr>
              <a:t>March 22, </a:t>
            </a:r>
            <a:r>
              <a:rPr lang="en-US" sz="2000" dirty="0" smtClean="0">
                <a:solidFill>
                  <a:schemeClr val="bg1"/>
                </a:solidFill>
              </a:rPr>
              <a:t>2011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89"/>
          <p:cNvSpPr txBox="1">
            <a:spLocks noChangeArrowheads="1"/>
          </p:cNvSpPr>
          <p:nvPr/>
        </p:nvSpPr>
        <p:spPr bwMode="auto">
          <a:xfrm>
            <a:off x="152400" y="1492984"/>
            <a:ext cx="8991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0" u="sng" dirty="0" smtClean="0">
                <a:solidFill>
                  <a:srgbClr val="FFFF00"/>
                </a:solidFill>
                <a:latin typeface="Arial Black" pitchFamily="34" charset="0"/>
              </a:rPr>
              <a:t>Info Item</a:t>
            </a:r>
            <a:r>
              <a:rPr lang="en-US" sz="5000" b="0" dirty="0" smtClean="0">
                <a:solidFill>
                  <a:srgbClr val="FFFF00"/>
                </a:solidFill>
                <a:latin typeface="Arial Black" pitchFamily="34" charset="0"/>
              </a:rPr>
              <a:t>:</a:t>
            </a:r>
          </a:p>
          <a:p>
            <a:r>
              <a:rPr lang="en-US" sz="5000" b="0" dirty="0" smtClean="0">
                <a:solidFill>
                  <a:srgbClr val="FFFF00"/>
                </a:solidFill>
                <a:latin typeface="Arial Black" pitchFamily="34" charset="0"/>
              </a:rPr>
              <a:t>MCES Flood Update</a:t>
            </a:r>
            <a:endParaRPr lang="en-US" sz="5000" b="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055" name="Text Box 90"/>
          <p:cNvSpPr txBox="1">
            <a:spLocks noChangeArrowheads="1"/>
          </p:cNvSpPr>
          <p:nvPr/>
        </p:nvSpPr>
        <p:spPr bwMode="auto">
          <a:xfrm>
            <a:off x="737078" y="4860925"/>
            <a:ext cx="7861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Leisa Thompson, Deputy General Manager, Treatment Services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Pau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0490"/>
            <a:ext cx="9144001" cy="696849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Metro Plant Flood Preparations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emergency generators </a:t>
            </a:r>
          </a:p>
          <a:p>
            <a:r>
              <a:rPr lang="en-US" sz="2800" dirty="0" smtClean="0"/>
              <a:t>Build Childs Road ramp (if needed)</a:t>
            </a:r>
          </a:p>
          <a:p>
            <a:r>
              <a:rPr lang="en-US" sz="2800" dirty="0" smtClean="0"/>
              <a:t>Use sand bags, stop logs</a:t>
            </a:r>
          </a:p>
          <a:p>
            <a:r>
              <a:rPr lang="en-US" sz="2800" dirty="0" smtClean="0"/>
              <a:t>Hold meetings with neighboring businesses</a:t>
            </a:r>
          </a:p>
          <a:p>
            <a:r>
              <a:rPr lang="en-US" sz="2800" dirty="0" smtClean="0"/>
              <a:t>Coordinate with City/County Emergency Offices</a:t>
            </a:r>
          </a:p>
          <a:p>
            <a:r>
              <a:rPr lang="en-US" sz="2800" dirty="0" smtClean="0"/>
              <a:t>Increase Critical Process Chemicals Inventory</a:t>
            </a:r>
          </a:p>
          <a:p>
            <a:r>
              <a:rPr lang="en-US" sz="2800" dirty="0" smtClean="0"/>
              <a:t>Provide 24/7 electrician and manager coverage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etro Aerial 2008"/>
          <p:cNvPicPr>
            <a:picLocks noChangeAspect="1" noChangeArrowheads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 bwMode="auto">
          <a:xfrm>
            <a:off x="-228600" y="0"/>
            <a:ext cx="96012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 l="22086" t="13333" r="19893" b="23333"/>
          <a:stretch>
            <a:fillRect/>
          </a:stretch>
        </p:blipFill>
        <p:spPr bwMode="auto">
          <a:xfrm>
            <a:off x="16041" y="0"/>
            <a:ext cx="91279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0"/>
            <a:ext cx="4495800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Building a temporary road over Childs Road, to the barrel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merenemp\Desktop\New Image.JPG"/>
          <p:cNvPicPr>
            <a:picLocks noChangeAspect="1" noChangeArrowheads="1"/>
          </p:cNvPicPr>
          <p:nvPr/>
        </p:nvPicPr>
        <p:blipFill>
          <a:blip r:embed="rId2" cstate="print"/>
          <a:srcRect b="41975"/>
          <a:stretch>
            <a:fillRect/>
          </a:stretch>
        </p:blipFill>
        <p:spPr bwMode="auto">
          <a:xfrm>
            <a:off x="0" y="0"/>
            <a:ext cx="101367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Documents and Settings\merenemp\Desktop\Ro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524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174" t="18889" r="17056" b="25556"/>
          <a:stretch>
            <a:fillRect/>
          </a:stretch>
        </p:blipFill>
        <p:spPr bwMode="auto">
          <a:xfrm>
            <a:off x="-3810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0"/>
            <a:ext cx="5257800" cy="446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Temporary gravel road to the barrel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9495" t="11111" r="19495" b="26667"/>
          <a:stretch>
            <a:fillRect/>
          </a:stretch>
        </p:blipFill>
        <p:spPr bwMode="auto">
          <a:xfrm>
            <a:off x="40821" y="-45308"/>
            <a:ext cx="9122229" cy="69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MCES Treatment Plant Locations, Service Areas</a:t>
            </a:r>
          </a:p>
          <a:p>
            <a:r>
              <a:rPr lang="en-US" dirty="0" smtClean="0"/>
              <a:t>Flood Briefing/Forecast</a:t>
            </a:r>
          </a:p>
          <a:p>
            <a:r>
              <a:rPr lang="en-US" dirty="0" smtClean="0"/>
              <a:t>Metro Plant Preparation Activities</a:t>
            </a:r>
          </a:p>
          <a:p>
            <a:r>
              <a:rPr lang="en-US" dirty="0" smtClean="0"/>
              <a:t>Metro Plant Past Flood Views</a:t>
            </a:r>
          </a:p>
          <a:p>
            <a:r>
              <a:rPr lang="en-US" dirty="0" smtClean="0"/>
              <a:t>Regional Plants Forecast, Preparation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8344" t="17827" r="41287" b="10864"/>
          <a:stretch>
            <a:fillRect/>
          </a:stretch>
        </p:blipFill>
        <p:spPr bwMode="auto">
          <a:xfrm>
            <a:off x="304800" y="1124261"/>
            <a:ext cx="5181600" cy="543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5319" t="5571" r="9083" b="45404"/>
          <a:stretch>
            <a:fillRect/>
          </a:stretch>
        </p:blipFill>
        <p:spPr bwMode="auto">
          <a:xfrm>
            <a:off x="5715000" y="2133600"/>
            <a:ext cx="311381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0274" t="65738" r="14037" b="9749"/>
          <a:stretch>
            <a:fillRect/>
          </a:stretch>
        </p:blipFill>
        <p:spPr bwMode="auto">
          <a:xfrm>
            <a:off x="6477000" y="3048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827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Flooded Childs Road</a:t>
            </a:r>
            <a:endParaRPr lang="en-US" sz="4000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3552" t="12222" r="11714" b="13333"/>
          <a:stretch>
            <a:fillRect/>
          </a:stretch>
        </p:blipFill>
        <p:spPr bwMode="auto">
          <a:xfrm>
            <a:off x="6019800" y="228600"/>
            <a:ext cx="2895600" cy="64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Metro Plant Flood Wall</a:t>
            </a:r>
            <a:endParaRPr lang="en-US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064" t="13355" r="20647" b="25435"/>
          <a:stretch>
            <a:fillRect/>
          </a:stretch>
        </p:blipFill>
        <p:spPr bwMode="auto">
          <a:xfrm>
            <a:off x="152400" y="2037567"/>
            <a:ext cx="5791200" cy="436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337" t="10000" r="38957" b="64444"/>
          <a:stretch>
            <a:fillRect/>
          </a:stretch>
        </p:blipFill>
        <p:spPr bwMode="auto">
          <a:xfrm>
            <a:off x="533400" y="6858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/>
              <a:t>High water at the Outfall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653" t="36667" r="8289" b="26667"/>
          <a:stretch>
            <a:fillRect/>
          </a:stretch>
        </p:blipFill>
        <p:spPr bwMode="auto">
          <a:xfrm>
            <a:off x="838200" y="3124200"/>
            <a:ext cx="754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337" t="10000" r="38957" b="64444"/>
          <a:stretch>
            <a:fillRect/>
          </a:stretch>
        </p:blipFill>
        <p:spPr bwMode="auto">
          <a:xfrm>
            <a:off x="609600" y="14478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4580" name="Picture 3" descr="River_Levels_at_St. Paul_Pag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0"/>
            <a:ext cx="887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9601200" cy="72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78900" cy="6705600"/>
          </a:xfrm>
          <a:noFill/>
          <a:ln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4800600"/>
            <a:ext cx="1552668" cy="1323439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St. Croix River 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At Stillwater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St. Croix Valley 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Wastewater 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Treatment Plant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990600" cy="1108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Night Time Inspections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690.0’ 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(90.0 ‘ Stage)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80% Probability</a:t>
            </a:r>
          </a:p>
        </p:txBody>
      </p:sp>
      <p:cxnSp>
        <p:nvCxnSpPr>
          <p:cNvPr id="26631" name="Straight Arrow Connector 6"/>
          <p:cNvCxnSpPr>
            <a:cxnSpLocks noChangeShapeType="1"/>
          </p:cNvCxnSpPr>
          <p:nvPr/>
        </p:nvCxnSpPr>
        <p:spPr bwMode="auto">
          <a:xfrm flipV="1">
            <a:off x="838200" y="3124200"/>
            <a:ext cx="609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2286000" y="2438400"/>
            <a:ext cx="838200" cy="4302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2001 Flood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692.5’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52600"/>
            <a:ext cx="990600" cy="9382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24/7 Staffing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695.0’ 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(95.0 ‘ Stage)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20% Probability</a:t>
            </a:r>
          </a:p>
        </p:txBody>
      </p:sp>
      <p:cxnSp>
        <p:nvCxnSpPr>
          <p:cNvPr id="26634" name="Straight Arrow Connector 9"/>
          <p:cNvCxnSpPr>
            <a:cxnSpLocks noChangeShapeType="1"/>
          </p:cNvCxnSpPr>
          <p:nvPr/>
        </p:nvCxnSpPr>
        <p:spPr bwMode="auto">
          <a:xfrm flipV="1">
            <a:off x="838200" y="2133600"/>
            <a:ext cx="609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5" name="Straight Arrow Connector 11"/>
          <p:cNvCxnSpPr>
            <a:cxnSpLocks noChangeShapeType="1"/>
          </p:cNvCxnSpPr>
          <p:nvPr/>
        </p:nvCxnSpPr>
        <p:spPr bwMode="auto">
          <a:xfrm rot="10800000">
            <a:off x="1600200" y="2667000"/>
            <a:ext cx="7620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CroixValle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4572000"/>
            <a:ext cx="1981200" cy="1077218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Mississippi River 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At Hastings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Hastings Wastewater 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Treatment Plant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990600" cy="1108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Fill Empty Tanks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687.0’ 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(17.0 ‘ Stage)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100% Probability</a:t>
            </a:r>
          </a:p>
        </p:txBody>
      </p:sp>
      <p:cxnSp>
        <p:nvCxnSpPr>
          <p:cNvPr id="27655" name="Straight Arrow Connector 6"/>
          <p:cNvCxnSpPr>
            <a:cxnSpLocks noChangeShapeType="1"/>
          </p:cNvCxnSpPr>
          <p:nvPr/>
        </p:nvCxnSpPr>
        <p:spPr bwMode="auto">
          <a:xfrm>
            <a:off x="990600" y="3962400"/>
            <a:ext cx="4572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0" y="2895600"/>
            <a:ext cx="990600" cy="9382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24/7 Staffing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690.0’ 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(20.0 ‘ Stage)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90% Probability</a:t>
            </a:r>
          </a:p>
        </p:txBody>
      </p:sp>
      <p:cxnSp>
        <p:nvCxnSpPr>
          <p:cNvPr id="27657" name="Straight Arrow Connector 9"/>
          <p:cNvCxnSpPr>
            <a:cxnSpLocks noChangeShapeType="1"/>
          </p:cNvCxnSpPr>
          <p:nvPr/>
        </p:nvCxnSpPr>
        <p:spPr bwMode="auto">
          <a:xfrm>
            <a:off x="838200" y="3505200"/>
            <a:ext cx="533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0" y="1524000"/>
            <a:ext cx="990600" cy="12779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Top of Levee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Add Sand Bags 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695.0’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(25‘ Stage)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50% Probability</a:t>
            </a:r>
          </a:p>
        </p:txBody>
      </p:sp>
      <p:cxnSp>
        <p:nvCxnSpPr>
          <p:cNvPr id="27659" name="Straight Arrow Connector 12"/>
          <p:cNvCxnSpPr>
            <a:cxnSpLocks noChangeShapeType="1"/>
          </p:cNvCxnSpPr>
          <p:nvPr/>
        </p:nvCxnSpPr>
        <p:spPr bwMode="auto">
          <a:xfrm>
            <a:off x="838200" y="2667000"/>
            <a:ext cx="533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2057400" y="2590800"/>
            <a:ext cx="838200" cy="4159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50" b="1" dirty="0">
                <a:latin typeface="Calibri" pitchFamily="34" charset="0"/>
              </a:rPr>
              <a:t>2001 Flood</a:t>
            </a:r>
          </a:p>
          <a:p>
            <a:pPr algn="ctr" eaLnBrk="0" hangingPunct="0">
              <a:defRPr/>
            </a:pPr>
            <a:r>
              <a:rPr lang="en-US" sz="1050" b="1" dirty="0">
                <a:latin typeface="Calibri" pitchFamily="34" charset="0"/>
              </a:rPr>
              <a:t>692.5’</a:t>
            </a:r>
          </a:p>
        </p:txBody>
      </p:sp>
      <p:cxnSp>
        <p:nvCxnSpPr>
          <p:cNvPr id="27661" name="Straight Arrow Connector 16"/>
          <p:cNvCxnSpPr>
            <a:cxnSpLocks noChangeShapeType="1"/>
          </p:cNvCxnSpPr>
          <p:nvPr/>
        </p:nvCxnSpPr>
        <p:spPr bwMode="auto">
          <a:xfrm rot="10800000">
            <a:off x="1600200" y="2819400"/>
            <a:ext cx="6858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sting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1435"/>
            <a:ext cx="9144000" cy="690943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4572000"/>
            <a:ext cx="1828800" cy="1323439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Minnesota River 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At Shakopee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Blue Lake Wastewater </a:t>
            </a:r>
          </a:p>
          <a:p>
            <a:pPr algn="ctr" eaLnBrk="0" hangingPunct="0">
              <a:defRPr/>
            </a:pPr>
            <a:r>
              <a:rPr lang="en-US" sz="1600" b="1" dirty="0">
                <a:latin typeface="Calibri" pitchFamily="34" charset="0"/>
              </a:rPr>
              <a:t>Treatment Plant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" cy="954107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Fill Empty Tanks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702.0’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100% </a:t>
            </a:r>
            <a:r>
              <a:rPr lang="en-US" sz="1200" b="1" dirty="0">
                <a:latin typeface="Calibri" pitchFamily="34" charset="0"/>
              </a:rPr>
              <a:t>Probability</a:t>
            </a:r>
            <a:endParaRPr lang="en-US" sz="1100" b="1" dirty="0">
              <a:latin typeface="Calibri" pitchFamily="34" charset="0"/>
            </a:endParaRPr>
          </a:p>
        </p:txBody>
      </p:sp>
      <p:cxnSp>
        <p:nvCxnSpPr>
          <p:cNvPr id="28683" name="Straight Arrow Connector 6"/>
          <p:cNvCxnSpPr>
            <a:cxnSpLocks noChangeShapeType="1"/>
          </p:cNvCxnSpPr>
          <p:nvPr/>
        </p:nvCxnSpPr>
        <p:spPr bwMode="auto">
          <a:xfrm>
            <a:off x="609600" y="4648200"/>
            <a:ext cx="533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-152400" y="3276600"/>
            <a:ext cx="1066800" cy="946413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Start Screw Pumps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710.5’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1</a:t>
            </a:r>
            <a:r>
              <a:rPr lang="en-US" sz="1200" b="1" dirty="0">
                <a:latin typeface="Calibri" pitchFamily="34" charset="0"/>
              </a:rPr>
              <a:t>0</a:t>
            </a:r>
            <a:r>
              <a:rPr lang="en-US" sz="1100" b="1" dirty="0">
                <a:latin typeface="Calibri" pitchFamily="34" charset="0"/>
              </a:rPr>
              <a:t>0% Probability</a:t>
            </a:r>
          </a:p>
        </p:txBody>
      </p:sp>
      <p:cxnSp>
        <p:nvCxnSpPr>
          <p:cNvPr id="28687" name="Straight Arrow Connector 8"/>
          <p:cNvCxnSpPr>
            <a:cxnSpLocks noChangeShapeType="1"/>
          </p:cNvCxnSpPr>
          <p:nvPr/>
        </p:nvCxnSpPr>
        <p:spPr bwMode="auto">
          <a:xfrm>
            <a:off x="762000" y="3581400"/>
            <a:ext cx="3810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0" y="1219200"/>
            <a:ext cx="914400" cy="12772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Top of Levee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Add Sand Bags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723.5’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10%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Probability</a:t>
            </a:r>
          </a:p>
        </p:txBody>
      </p:sp>
      <p:cxnSp>
        <p:nvCxnSpPr>
          <p:cNvPr id="28691" name="Straight Arrow Connector 12"/>
          <p:cNvCxnSpPr>
            <a:cxnSpLocks noChangeShapeType="1"/>
          </p:cNvCxnSpPr>
          <p:nvPr/>
        </p:nvCxnSpPr>
        <p:spPr bwMode="auto">
          <a:xfrm>
            <a:off x="533400" y="1600200"/>
            <a:ext cx="609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1752600" y="1905000"/>
            <a:ext cx="838200" cy="430887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2001 Flood</a:t>
            </a:r>
          </a:p>
          <a:p>
            <a:pPr algn="ctr" eaLnBrk="0" hangingPunct="0">
              <a:defRPr/>
            </a:pPr>
            <a:r>
              <a:rPr lang="en-US" sz="1100" b="1" dirty="0">
                <a:latin typeface="Calibri" pitchFamily="34" charset="0"/>
              </a:rPr>
              <a:t>719.0’</a:t>
            </a:r>
          </a:p>
        </p:txBody>
      </p:sp>
      <p:cxnSp>
        <p:nvCxnSpPr>
          <p:cNvPr id="28695" name="Straight Arrow Connector 15"/>
          <p:cNvCxnSpPr>
            <a:cxnSpLocks noChangeShapeType="1"/>
          </p:cNvCxnSpPr>
          <p:nvPr/>
        </p:nvCxnSpPr>
        <p:spPr bwMode="auto">
          <a:xfrm rot="10800000">
            <a:off x="1371600" y="2286000"/>
            <a:ext cx="3810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C:\Documents and Settings\simmonht\My Documents\My Pictures\Council Logo\LongTermCurrentLg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3" y="0"/>
            <a:ext cx="9496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La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1435"/>
            <a:ext cx="9144000" cy="69094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Leisa Thompson, Deputy General Manager</a:t>
            </a:r>
          </a:p>
          <a:p>
            <a:pPr algn="ctr">
              <a:buNone/>
            </a:pPr>
            <a:r>
              <a:rPr lang="en-US" i="1" dirty="0" smtClean="0"/>
              <a:t>Thank you!</a:t>
            </a:r>
            <a:endParaRPr lang="en-US" i="1" dirty="0"/>
          </a:p>
        </p:txBody>
      </p:sp>
      <p:pic>
        <p:nvPicPr>
          <p:cNvPr id="46082" name="Picture 2" descr="C:\Documents and Settings\chongrl\Local Settings\Temporary Internet Files\Content.IE5\UDRC1K3E\MC90043379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5124" name="Picture 3" descr="March 4 2011 Flood outlook partners brief_Page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Jan 27 2011 Flood outlook partners brief_Page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Jan 27 2011 Flood outlook partners brief_Page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Jan 27 2011 Flood outlook partners brief_Page_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Metro Flood Forecast_as_of_02-28-2011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Forecast as of 02-15-2011_Pa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13402</TotalTime>
  <Words>277</Words>
  <Application>Microsoft Office PowerPoint</Application>
  <PresentationFormat>On-screen Show (4:3)</PresentationFormat>
  <Paragraphs>86</Paragraphs>
  <Slides>31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Slide 1</vt:lpstr>
      <vt:lpstr>Presentation 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Metro Plant Flood Preparations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Questions or Comments?</vt:lpstr>
    </vt:vector>
  </TitlesOfParts>
  <Company>Met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Goodwidl</dc:creator>
  <cp:lastModifiedBy>Chongrl</cp:lastModifiedBy>
  <cp:revision>787</cp:revision>
  <cp:lastPrinted>2006-01-24T17:52:47Z</cp:lastPrinted>
  <dcterms:created xsi:type="dcterms:W3CDTF">2003-09-12T13:27:57Z</dcterms:created>
  <dcterms:modified xsi:type="dcterms:W3CDTF">2011-03-21T16:41:01Z</dcterms:modified>
</cp:coreProperties>
</file>