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75" r:id="rId3"/>
    <p:sldId id="276" r:id="rId4"/>
    <p:sldId id="277" r:id="rId5"/>
    <p:sldId id="278" r:id="rId6"/>
    <p:sldId id="279" r:id="rId7"/>
    <p:sldId id="295" r:id="rId8"/>
    <p:sldId id="280" r:id="rId9"/>
    <p:sldId id="281" r:id="rId10"/>
    <p:sldId id="291" r:id="rId11"/>
    <p:sldId id="282" r:id="rId12"/>
    <p:sldId id="283" r:id="rId13"/>
    <p:sldId id="284" r:id="rId14"/>
    <p:sldId id="285" r:id="rId15"/>
    <p:sldId id="287" r:id="rId16"/>
    <p:sldId id="292" r:id="rId17"/>
    <p:sldId id="286" r:id="rId18"/>
    <p:sldId id="293" r:id="rId19"/>
    <p:sldId id="294" r:id="rId20"/>
    <p:sldId id="289" r:id="rId21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99"/>
    <a:srgbClr val="FFFF99"/>
    <a:srgbClr val="000072"/>
    <a:srgbClr val="000066"/>
    <a:srgbClr val="FFFF00"/>
    <a:srgbClr val="339933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98" autoAdjust="0"/>
  </p:normalViewPr>
  <p:slideViewPr>
    <p:cSldViewPr>
      <p:cViewPr>
        <p:scale>
          <a:sx n="75" d="100"/>
          <a:sy n="75" d="100"/>
        </p:scale>
        <p:origin x="-546" y="66"/>
      </p:cViewPr>
      <p:guideLst>
        <p:guide orient="horz" pos="96"/>
        <p:guide orient="horz"/>
        <p:guide orient="horz" pos="4224"/>
        <p:guide orient="horz" pos="1200"/>
        <p:guide orient="horz" pos="2880"/>
        <p:guide pos="96"/>
        <p:guide pos="5664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564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hardersm\Local%20Settings\Temporary%20Internet%20Files\Content.Outlook\U4VC048W\Phosphorus%20Load%20Reductions%201900-2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afs\Sershedj\Safety%20Excellence%20Steering%20Committee\Monthly%20Accident%20Charts\Accident%20Comparison%20by%20Year\Accident%20Metrics%20Comparison%202010%20-%202003%20(1-21-10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afs\Sershedj\Safety%20Excellence%20Steering%20Committee\Monthly%20Accident%20Charts\OSHA%20Comparison%202009%20-%2020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 dirty="0"/>
              <a:t>Wastewater Phosphorus Loads and Population</a:t>
            </a:r>
          </a:p>
          <a:p>
            <a:pPr>
              <a:defRPr/>
            </a:pPr>
            <a:r>
              <a:rPr lang="en-US" dirty="0"/>
              <a:t>Twin Cities Metropolitan Area in Select Years</a:t>
            </a:r>
          </a:p>
        </c:rich>
      </c:tx>
      <c:layout>
        <c:manualLayout>
          <c:xMode val="edge"/>
          <c:yMode val="edge"/>
          <c:x val="0.23633581986462221"/>
          <c:y val="2.3922009748781397E-4"/>
        </c:manualLayout>
      </c:layout>
    </c:title>
    <c:plotArea>
      <c:layout>
        <c:manualLayout>
          <c:layoutTarget val="inner"/>
          <c:xMode val="edge"/>
          <c:yMode val="edge"/>
          <c:x val="0.16981132075471705"/>
          <c:y val="0.16476345840130568"/>
          <c:w val="0.68590455049944621"/>
          <c:h val="0.65252854812398065"/>
        </c:manualLayout>
      </c:layout>
      <c:barChart>
        <c:barDir val="col"/>
        <c:grouping val="stacked"/>
        <c:ser>
          <c:idx val="2"/>
          <c:order val="2"/>
          <c:tx>
            <c:strRef>
              <c:f>'Master Data'!$AE$16</c:f>
            </c:strRef>
          </c:tx>
          <c:spPr>
            <a:ln>
              <a:solidFill>
                <a:schemeClr val="accent2"/>
              </a:solidFill>
            </a:ln>
          </c:spPr>
          <c:cat>
            <c:multiLvlStrRef>
              <c:f>'Master Data'!$AD$17:$AD$24</c:f>
            </c:multiLvlStrRef>
          </c:cat>
          <c:val>
            <c:numRef>
              <c:f>'Master Data'!$AE$17:$AE$24</c:f>
            </c:numRef>
          </c:val>
        </c:ser>
        <c:ser>
          <c:idx val="1"/>
          <c:order val="0"/>
          <c:tx>
            <c:v>Phosphorus</c:v>
          </c:tx>
          <c:cat>
            <c:numRef>
              <c:f>'[Phosphorus Load Reductions 1900-2010.xlsx]Data_Jensen'!$A$44:$A$52</c:f>
              <c:numCache>
                <c:formatCode>General</c:formatCode>
                <c:ptCount val="9"/>
                <c:pt idx="0">
                  <c:v>1900</c:v>
                </c:pt>
                <c:pt idx="1">
                  <c:v>1970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</c:numCache>
            </c:numRef>
          </c:cat>
          <c:val>
            <c:numRef>
              <c:f>'[Phosphorus Load Reductions 1900-2010.xlsx]Data_Jensen'!$D$44:$D$52</c:f>
              <c:numCache>
                <c:formatCode>0.00</c:formatCode>
                <c:ptCount val="9"/>
                <c:pt idx="0">
                  <c:v>0.83050000000000002</c:v>
                </c:pt>
                <c:pt idx="1">
                  <c:v>4.0538003599999959</c:v>
                </c:pt>
                <c:pt idx="2">
                  <c:v>2.3199999999999981</c:v>
                </c:pt>
                <c:pt idx="3">
                  <c:v>2.9189476096957687</c:v>
                </c:pt>
                <c:pt idx="4">
                  <c:v>3.3793800000000003</c:v>
                </c:pt>
                <c:pt idx="5">
                  <c:v>3.8566164383561619</c:v>
                </c:pt>
                <c:pt idx="6">
                  <c:v>3.4</c:v>
                </c:pt>
                <c:pt idx="7">
                  <c:v>0.90630410958904106</c:v>
                </c:pt>
                <c:pt idx="8">
                  <c:v>0.39206639432450879</c:v>
                </c:pt>
              </c:numCache>
            </c:numRef>
          </c:val>
        </c:ser>
        <c:overlap val="100"/>
        <c:axId val="57943936"/>
        <c:axId val="57945472"/>
      </c:barChart>
      <c:lineChart>
        <c:grouping val="standard"/>
        <c:ser>
          <c:idx val="0"/>
          <c:order val="1"/>
          <c:tx>
            <c:v>Population</c:v>
          </c:tx>
          <c:cat>
            <c:numRef>
              <c:f>'[Phosphorus Load Reductions 1900-2010.xlsx]Data_larson'!$A$42:$A$46</c:f>
              <c:numCache>
                <c:formatCode>General</c:formatCode>
                <c:ptCount val="5"/>
                <c:pt idx="0">
                  <c:v>1900</c:v>
                </c:pt>
                <c:pt idx="1">
                  <c:v>1970</c:v>
                </c:pt>
                <c:pt idx="2">
                  <c:v>1990</c:v>
                </c:pt>
                <c:pt idx="3">
                  <c:v>2000</c:v>
                </c:pt>
                <c:pt idx="4">
                  <c:v>2004</c:v>
                </c:pt>
              </c:numCache>
            </c:numRef>
          </c:cat>
          <c:val>
            <c:numRef>
              <c:f>'[Phosphorus Load Reductions 1900-2010.xlsx]Data_Jensen'!$C$44:$C$52</c:f>
              <c:numCache>
                <c:formatCode>0.0</c:formatCode>
                <c:ptCount val="9"/>
                <c:pt idx="0">
                  <c:v>0.5</c:v>
                </c:pt>
                <c:pt idx="1">
                  <c:v>1.9</c:v>
                </c:pt>
                <c:pt idx="2">
                  <c:v>2</c:v>
                </c:pt>
                <c:pt idx="3">
                  <c:v>2.1</c:v>
                </c:pt>
                <c:pt idx="4">
                  <c:v>2.2999999999999998</c:v>
                </c:pt>
                <c:pt idx="5">
                  <c:v>2.4</c:v>
                </c:pt>
                <c:pt idx="6">
                  <c:v>2.6</c:v>
                </c:pt>
                <c:pt idx="7">
                  <c:v>2.7</c:v>
                </c:pt>
                <c:pt idx="8">
                  <c:v>3.01</c:v>
                </c:pt>
              </c:numCache>
            </c:numRef>
          </c:val>
        </c:ser>
        <c:marker val="1"/>
        <c:axId val="57955840"/>
        <c:axId val="57957376"/>
      </c:lineChart>
      <c:catAx>
        <c:axId val="579439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7945472"/>
        <c:crosses val="autoZero"/>
        <c:lblAlgn val="ctr"/>
        <c:lblOffset val="100"/>
        <c:tickLblSkip val="1"/>
        <c:tickMarkSkip val="1"/>
      </c:catAx>
      <c:valAx>
        <c:axId val="57945472"/>
        <c:scaling>
          <c:orientation val="minMax"/>
          <c:max val="6"/>
        </c:scaling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Phosphorus Load (tons/day)</a:t>
                </a:r>
              </a:p>
            </c:rich>
          </c:tx>
          <c:layout>
            <c:manualLayout>
              <c:xMode val="edge"/>
              <c:yMode val="edge"/>
              <c:x val="0.10210876803551609"/>
              <c:y val="0.27079934747145179"/>
            </c:manualLayout>
          </c:layout>
        </c:title>
        <c:numFmt formatCode="0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7943936"/>
        <c:crosses val="autoZero"/>
        <c:crossBetween val="between"/>
        <c:majorUnit val="1"/>
      </c:valAx>
      <c:catAx>
        <c:axId val="57955840"/>
        <c:scaling>
          <c:orientation val="minMax"/>
        </c:scaling>
        <c:delete val="1"/>
        <c:axPos val="b"/>
        <c:numFmt formatCode="General" sourceLinked="1"/>
        <c:tickLblPos val="none"/>
        <c:crossAx val="57957376"/>
        <c:crosses val="autoZero"/>
        <c:lblAlgn val="ctr"/>
        <c:lblOffset val="100"/>
      </c:catAx>
      <c:valAx>
        <c:axId val="57957376"/>
        <c:scaling>
          <c:orientation val="minMax"/>
          <c:max val="6"/>
        </c:scaling>
        <c:axPos val="r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Population (millions)</a:t>
                </a:r>
              </a:p>
            </c:rich>
          </c:tx>
          <c:layout>
            <c:manualLayout>
              <c:xMode val="edge"/>
              <c:yMode val="edge"/>
              <c:x val="0.88790233074361768"/>
              <c:y val="0.33278955954323008"/>
            </c:manualLayout>
          </c:layout>
        </c:title>
        <c:numFmt formatCode="0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7955840"/>
        <c:crosses val="max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49389567147613761"/>
          <c:y val="0.24959216965742326"/>
          <c:w val="0.31742508324084551"/>
          <c:h val="4.893964110929859E-2"/>
        </c:manualLayout>
      </c:layout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aseline="0" dirty="0"/>
              <a:t>MCES</a:t>
            </a:r>
          </a:p>
          <a:p>
            <a:pPr>
              <a:defRPr/>
            </a:pPr>
            <a:r>
              <a:rPr lang="en-US" sz="1800" baseline="0" dirty="0"/>
              <a:t>OSHA Comparison's 2010 - 2003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4337022730649649E-2"/>
          <c:y val="0.16356589147286876"/>
          <c:w val="0.79039568167186669"/>
          <c:h val="0.59605292071049198"/>
        </c:manualLayout>
      </c:layout>
      <c:lineChart>
        <c:grouping val="standard"/>
        <c:ser>
          <c:idx val="0"/>
          <c:order val="0"/>
          <c:tx>
            <c:strRef>
              <c:f>Sheet1!$N$25:$N$26</c:f>
              <c:strCache>
                <c:ptCount val="1"/>
                <c:pt idx="0">
                  <c:v>OSHA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cat>
            <c:numRef>
              <c:f>Sheet1!$M$27:$M$34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Sheet1!$N$27:$N$34</c:f>
              <c:numCache>
                <c:formatCode>General</c:formatCode>
                <c:ptCount val="8"/>
                <c:pt idx="0">
                  <c:v>62</c:v>
                </c:pt>
                <c:pt idx="1">
                  <c:v>49</c:v>
                </c:pt>
                <c:pt idx="2">
                  <c:v>47</c:v>
                </c:pt>
                <c:pt idx="3">
                  <c:v>44</c:v>
                </c:pt>
                <c:pt idx="4">
                  <c:v>30</c:v>
                </c:pt>
                <c:pt idx="5">
                  <c:v>31</c:v>
                </c:pt>
                <c:pt idx="6">
                  <c:v>27</c:v>
                </c:pt>
                <c:pt idx="7">
                  <c:v>24</c:v>
                </c:pt>
              </c:numCache>
            </c:numRef>
          </c:val>
        </c:ser>
        <c:marker val="1"/>
        <c:axId val="78744960"/>
        <c:axId val="72286976"/>
      </c:lineChart>
      <c:catAx>
        <c:axId val="78744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2286976"/>
        <c:crosses val="autoZero"/>
        <c:auto val="1"/>
        <c:lblAlgn val="ctr"/>
        <c:lblOffset val="100"/>
      </c:catAx>
      <c:valAx>
        <c:axId val="72286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Accidents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87449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Severity </a:t>
            </a:r>
            <a:r>
              <a:rPr lang="en-US" sz="1600" dirty="0"/>
              <a:t>Comparison 2010 </a:t>
            </a:r>
            <a:r>
              <a:rPr lang="en-US" sz="1600" dirty="0" err="1"/>
              <a:t>vs</a:t>
            </a:r>
            <a:r>
              <a:rPr lang="en-US" sz="1600" dirty="0"/>
              <a:t> 2003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'Master Data'!$AE$16</c:f>
              <c:strCache>
                <c:ptCount val="1"/>
                <c:pt idx="0">
                  <c:v>Severity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cat>
            <c:numRef>
              <c:f>'Master Data'!$AD$17:$AD$24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'Master Data'!$AE$17:$AE$24</c:f>
              <c:numCache>
                <c:formatCode>General</c:formatCode>
                <c:ptCount val="8"/>
                <c:pt idx="0">
                  <c:v>1086</c:v>
                </c:pt>
                <c:pt idx="1">
                  <c:v>619</c:v>
                </c:pt>
                <c:pt idx="2">
                  <c:v>710</c:v>
                </c:pt>
                <c:pt idx="3">
                  <c:v>436</c:v>
                </c:pt>
                <c:pt idx="4">
                  <c:v>644</c:v>
                </c:pt>
                <c:pt idx="5">
                  <c:v>175</c:v>
                </c:pt>
                <c:pt idx="6">
                  <c:v>666</c:v>
                </c:pt>
                <c:pt idx="7">
                  <c:v>351</c:v>
                </c:pt>
              </c:numCache>
            </c:numRef>
          </c:val>
        </c:ser>
        <c:marker val="1"/>
        <c:axId val="72296320"/>
        <c:axId val="72317952"/>
      </c:lineChart>
      <c:catAx>
        <c:axId val="72296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2317952"/>
        <c:crosses val="autoZero"/>
        <c:auto val="1"/>
        <c:lblAlgn val="ctr"/>
        <c:lblOffset val="100"/>
      </c:catAx>
      <c:valAx>
        <c:axId val="723179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 of Lost + Restricted Days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2296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0.17082</cdr:x>
      <cdr:y>0.89176</cdr:y>
    </cdr:from>
    <cdr:to>
      <cdr:x>0.83132</cdr:x>
      <cdr:y>1</cdr:y>
    </cdr:to>
    <cdr:sp macro="" textlink="">
      <cdr:nvSpPr>
        <cdr:cNvPr id="81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18797" y="3397606"/>
          <a:ext cx="5485981" cy="4123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Note: During 2000-2009, the combined phosphorus load of the three major rivers as they enter the Metro Area averaged 6.9 tons per day.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1263"/>
            <a:ext cx="685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r>
              <a:rPr lang="en-US" dirty="0" smtClean="0"/>
              <a:t>Page </a:t>
            </a:r>
            <a:fld id="{B781CB02-5380-41DA-89BF-58E5A5F4D5A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914A0AB5-A993-4A27-95FE-D46FD53721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22D19-A737-4B34-9C06-CA62149DE4F0}" type="slidenum">
              <a:rPr lang="en-US"/>
              <a:pPr/>
              <a:t>1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304800"/>
            <a:ext cx="2243137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304800"/>
            <a:ext cx="6581775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315200" cy="811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6688" y="1676400"/>
            <a:ext cx="4381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676400"/>
            <a:ext cx="4381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688" y="16764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6764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gradFill rotWithShape="0">
          <a:gsLst>
            <a:gs pos="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04800"/>
            <a:ext cx="73152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6688" y="1676400"/>
            <a:ext cx="891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61" name="Rectangle 37"/>
          <p:cNvSpPr>
            <a:spLocks noChangeArrowheads="1"/>
          </p:cNvSpPr>
          <p:nvPr userDrawn="1"/>
        </p:nvSpPr>
        <p:spPr bwMode="auto">
          <a:xfrm>
            <a:off x="1836738" y="1066800"/>
            <a:ext cx="7002462" cy="1095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CCECFF"/>
              </a:gs>
              <a:gs pos="100000">
                <a:schemeClr val="accent2"/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77" name="Picture 53" descr="clean water logo"/>
          <p:cNvPicPr>
            <a:picLocks noChangeAspect="1" noChangeArrowheads="1"/>
          </p:cNvPicPr>
          <p:nvPr userDrawn="1"/>
        </p:nvPicPr>
        <p:blipFill>
          <a:blip r:embed="rId14" cstate="print"/>
          <a:srcRect l="1828" t="5923" r="1306" b="6621"/>
          <a:stretch>
            <a:fillRect/>
          </a:stretch>
        </p:blipFill>
        <p:spPr bwMode="auto">
          <a:xfrm>
            <a:off x="285750" y="190500"/>
            <a:ext cx="1485900" cy="10048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9pPr>
    </p:titleStyle>
    <p:bodyStyle>
      <a:lvl1pPr marL="393700" indent="-3937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973138" indent="-465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—"/>
        <a:defRPr sz="2800" b="1">
          <a:solidFill>
            <a:schemeClr val="tx1"/>
          </a:solidFill>
          <a:latin typeface="+mn-lt"/>
        </a:defRPr>
      </a:lvl2pPr>
      <a:lvl3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–"/>
        <a:defRPr sz="2400" b="1">
          <a:solidFill>
            <a:schemeClr val="tx1"/>
          </a:solidFill>
          <a:latin typeface="+mn-lt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366FF"/>
            </a:gs>
            <a:gs pos="100000">
              <a:srgbClr val="0000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64" name="Picture 20" descr="water drop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 t="3923" b="-6627"/>
          <a:stretch>
            <a:fillRect/>
          </a:stretch>
        </p:blipFill>
        <p:spPr bwMode="invGray">
          <a:xfrm>
            <a:off x="0" y="5135563"/>
            <a:ext cx="9144000" cy="1722437"/>
          </a:xfrm>
          <a:prstGeom prst="rect">
            <a:avLst/>
          </a:prstGeom>
          <a:noFill/>
        </p:spPr>
      </p:pic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361950" y="333375"/>
            <a:ext cx="3371850" cy="577850"/>
            <a:chOff x="228" y="188"/>
            <a:chExt cx="2124" cy="364"/>
          </a:xfrm>
        </p:grpSpPr>
        <p:sp>
          <p:nvSpPr>
            <p:cNvPr id="159747" name="Rectangle 3"/>
            <p:cNvSpPr>
              <a:spLocks noChangeArrowheads="1"/>
            </p:cNvSpPr>
            <p:nvPr/>
          </p:nvSpPr>
          <p:spPr bwMode="black">
            <a:xfrm>
              <a:off x="552" y="188"/>
              <a:ext cx="17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>
                  <a:solidFill>
                    <a:srgbClr val="FFFFFF"/>
                  </a:solidFill>
                  <a:latin typeface="Bookman Old Style" pitchFamily="18" charset="0"/>
                </a:rPr>
                <a:t>Metropolitan Council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159748" name="Group 4"/>
            <p:cNvGrpSpPr>
              <a:grpSpLocks/>
            </p:cNvGrpSpPr>
            <p:nvPr/>
          </p:nvGrpSpPr>
          <p:grpSpPr bwMode="auto">
            <a:xfrm>
              <a:off x="228" y="218"/>
              <a:ext cx="265" cy="295"/>
              <a:chOff x="3264" y="3600"/>
              <a:chExt cx="296" cy="315"/>
            </a:xfrm>
          </p:grpSpPr>
          <p:sp>
            <p:nvSpPr>
              <p:cNvPr id="159749" name="Freeform 5"/>
              <p:cNvSpPr>
                <a:spLocks/>
              </p:cNvSpPr>
              <p:nvPr/>
            </p:nvSpPr>
            <p:spPr bwMode="black">
              <a:xfrm>
                <a:off x="3264" y="3600"/>
                <a:ext cx="97" cy="102"/>
              </a:xfrm>
              <a:custGeom>
                <a:avLst/>
                <a:gdLst/>
                <a:ahLst/>
                <a:cxnLst>
                  <a:cxn ang="0">
                    <a:pos x="0" y="205"/>
                  </a:cxn>
                  <a:cxn ang="0">
                    <a:pos x="196" y="205"/>
                  </a:cxn>
                  <a:cxn ang="0">
                    <a:pos x="196" y="0"/>
                  </a:cxn>
                  <a:cxn ang="0">
                    <a:pos x="0" y="205"/>
                  </a:cxn>
                </a:cxnLst>
                <a:rect l="0" t="0" r="r" b="b"/>
                <a:pathLst>
                  <a:path w="196" h="205">
                    <a:moveTo>
                      <a:pt x="0" y="205"/>
                    </a:moveTo>
                    <a:lnTo>
                      <a:pt x="196" y="205"/>
                    </a:lnTo>
                    <a:lnTo>
                      <a:pt x="196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0" name="Freeform 6"/>
              <p:cNvSpPr>
                <a:spLocks/>
              </p:cNvSpPr>
              <p:nvPr/>
            </p:nvSpPr>
            <p:spPr bwMode="black">
              <a:xfrm>
                <a:off x="3360" y="3600"/>
                <a:ext cx="99" cy="102"/>
              </a:xfrm>
              <a:custGeom>
                <a:avLst/>
                <a:gdLst/>
                <a:ahLst/>
                <a:cxnLst>
                  <a:cxn ang="0">
                    <a:pos x="0" y="205"/>
                  </a:cxn>
                  <a:cxn ang="0">
                    <a:pos x="199" y="205"/>
                  </a:cxn>
                  <a:cxn ang="0">
                    <a:pos x="199" y="0"/>
                  </a:cxn>
                  <a:cxn ang="0">
                    <a:pos x="0" y="205"/>
                  </a:cxn>
                </a:cxnLst>
                <a:rect l="0" t="0" r="r" b="b"/>
                <a:pathLst>
                  <a:path w="199" h="205">
                    <a:moveTo>
                      <a:pt x="0" y="205"/>
                    </a:moveTo>
                    <a:lnTo>
                      <a:pt x="199" y="205"/>
                    </a:lnTo>
                    <a:lnTo>
                      <a:pt x="199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1" name="Freeform 7"/>
              <p:cNvSpPr>
                <a:spLocks/>
              </p:cNvSpPr>
              <p:nvPr/>
            </p:nvSpPr>
            <p:spPr bwMode="black">
              <a:xfrm>
                <a:off x="3461" y="3600"/>
                <a:ext cx="99" cy="102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197" y="206"/>
                  </a:cxn>
                  <a:cxn ang="0">
                    <a:pos x="197" y="0"/>
                  </a:cxn>
                  <a:cxn ang="0">
                    <a:pos x="0" y="206"/>
                  </a:cxn>
                </a:cxnLst>
                <a:rect l="0" t="0" r="r" b="b"/>
                <a:pathLst>
                  <a:path w="197" h="206">
                    <a:moveTo>
                      <a:pt x="0" y="206"/>
                    </a:moveTo>
                    <a:lnTo>
                      <a:pt x="197" y="206"/>
                    </a:lnTo>
                    <a:lnTo>
                      <a:pt x="197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2" name="Freeform 8"/>
              <p:cNvSpPr>
                <a:spLocks/>
              </p:cNvSpPr>
              <p:nvPr/>
            </p:nvSpPr>
            <p:spPr bwMode="black">
              <a:xfrm>
                <a:off x="3264" y="3710"/>
                <a:ext cx="97" cy="103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196" y="206"/>
                  </a:cxn>
                  <a:cxn ang="0">
                    <a:pos x="196" y="0"/>
                  </a:cxn>
                  <a:cxn ang="0">
                    <a:pos x="0" y="206"/>
                  </a:cxn>
                </a:cxnLst>
                <a:rect l="0" t="0" r="r" b="b"/>
                <a:pathLst>
                  <a:path w="196" h="206">
                    <a:moveTo>
                      <a:pt x="0" y="206"/>
                    </a:moveTo>
                    <a:lnTo>
                      <a:pt x="196" y="206"/>
                    </a:lnTo>
                    <a:lnTo>
                      <a:pt x="196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3" name="Freeform 9"/>
              <p:cNvSpPr>
                <a:spLocks/>
              </p:cNvSpPr>
              <p:nvPr/>
            </p:nvSpPr>
            <p:spPr bwMode="black">
              <a:xfrm>
                <a:off x="3360" y="3710"/>
                <a:ext cx="99" cy="103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199" y="206"/>
                  </a:cxn>
                  <a:cxn ang="0">
                    <a:pos x="199" y="0"/>
                  </a:cxn>
                  <a:cxn ang="0">
                    <a:pos x="0" y="206"/>
                  </a:cxn>
                </a:cxnLst>
                <a:rect l="0" t="0" r="r" b="b"/>
                <a:pathLst>
                  <a:path w="199" h="206">
                    <a:moveTo>
                      <a:pt x="0" y="206"/>
                    </a:moveTo>
                    <a:lnTo>
                      <a:pt x="199" y="206"/>
                    </a:lnTo>
                    <a:lnTo>
                      <a:pt x="199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4" name="Freeform 10"/>
              <p:cNvSpPr>
                <a:spLocks/>
              </p:cNvSpPr>
              <p:nvPr/>
            </p:nvSpPr>
            <p:spPr bwMode="black">
              <a:xfrm>
                <a:off x="3360" y="3813"/>
                <a:ext cx="99" cy="102"/>
              </a:xfrm>
              <a:custGeom>
                <a:avLst/>
                <a:gdLst/>
                <a:ahLst/>
                <a:cxnLst>
                  <a:cxn ang="0">
                    <a:pos x="0" y="205"/>
                  </a:cxn>
                  <a:cxn ang="0">
                    <a:pos x="199" y="205"/>
                  </a:cxn>
                  <a:cxn ang="0">
                    <a:pos x="199" y="0"/>
                  </a:cxn>
                  <a:cxn ang="0">
                    <a:pos x="0" y="205"/>
                  </a:cxn>
                </a:cxnLst>
                <a:rect l="0" t="0" r="r" b="b"/>
                <a:pathLst>
                  <a:path w="199" h="205">
                    <a:moveTo>
                      <a:pt x="0" y="205"/>
                    </a:moveTo>
                    <a:lnTo>
                      <a:pt x="199" y="205"/>
                    </a:lnTo>
                    <a:lnTo>
                      <a:pt x="199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5" name="Freeform 11"/>
              <p:cNvSpPr>
                <a:spLocks/>
              </p:cNvSpPr>
              <p:nvPr/>
            </p:nvSpPr>
            <p:spPr bwMode="black">
              <a:xfrm>
                <a:off x="3459" y="3813"/>
                <a:ext cx="99" cy="102"/>
              </a:xfrm>
              <a:custGeom>
                <a:avLst/>
                <a:gdLst/>
                <a:ahLst/>
                <a:cxnLst>
                  <a:cxn ang="0">
                    <a:pos x="0" y="205"/>
                  </a:cxn>
                  <a:cxn ang="0">
                    <a:pos x="197" y="205"/>
                  </a:cxn>
                  <a:cxn ang="0">
                    <a:pos x="197" y="0"/>
                  </a:cxn>
                  <a:cxn ang="0">
                    <a:pos x="0" y="205"/>
                  </a:cxn>
                </a:cxnLst>
                <a:rect l="0" t="0" r="r" b="b"/>
                <a:pathLst>
                  <a:path w="197" h="205">
                    <a:moveTo>
                      <a:pt x="0" y="205"/>
                    </a:moveTo>
                    <a:lnTo>
                      <a:pt x="197" y="205"/>
                    </a:lnTo>
                    <a:lnTo>
                      <a:pt x="197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9756" name="Rectangle 12"/>
            <p:cNvSpPr>
              <a:spLocks noChangeArrowheads="1"/>
            </p:cNvSpPr>
            <p:nvPr/>
          </p:nvSpPr>
          <p:spPr bwMode="black">
            <a:xfrm>
              <a:off x="552" y="379"/>
              <a:ext cx="18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i="1">
                  <a:solidFill>
                    <a:srgbClr val="FFFFFF"/>
                  </a:solidFill>
                  <a:latin typeface="Bookman Old Style" pitchFamily="18" charset="0"/>
                </a:rPr>
                <a:t>Environmental Services</a:t>
              </a:r>
              <a:endParaRPr lang="en-US" sz="2400" b="0">
                <a:latin typeface="Times New Roman" pitchFamily="18" charset="0"/>
              </a:endParaRPr>
            </a:p>
          </p:txBody>
        </p:sp>
      </p:grpSp>
      <p:sp>
        <p:nvSpPr>
          <p:cNvPr id="159831" name="Text Box 87"/>
          <p:cNvSpPr txBox="1">
            <a:spLocks noChangeArrowheads="1"/>
          </p:cNvSpPr>
          <p:nvPr/>
        </p:nvSpPr>
        <p:spPr bwMode="auto">
          <a:xfrm>
            <a:off x="6108700" y="6462713"/>
            <a:ext cx="296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>
                <a:solidFill>
                  <a:schemeClr val="bg1"/>
                </a:solidFill>
                <a:latin typeface="Arial Black" pitchFamily="34" charset="0"/>
              </a:rPr>
              <a:t>A Clean Water Agency</a:t>
            </a:r>
          </a:p>
        </p:txBody>
      </p:sp>
      <p:sp>
        <p:nvSpPr>
          <p:cNvPr id="159832" name="Text Box 88"/>
          <p:cNvSpPr txBox="1">
            <a:spLocks noChangeArrowheads="1"/>
          </p:cNvSpPr>
          <p:nvPr/>
        </p:nvSpPr>
        <p:spPr bwMode="auto">
          <a:xfrm>
            <a:off x="2089150" y="3171825"/>
            <a:ext cx="5176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chemeClr val="bg1"/>
                </a:solidFill>
              </a:rPr>
              <a:t>Presented to the Environment Committee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February  8, </a:t>
            </a:r>
            <a:r>
              <a:rPr lang="en-US" sz="2000" dirty="0" smtClean="0">
                <a:solidFill>
                  <a:schemeClr val="bg1"/>
                </a:solidFill>
              </a:rPr>
              <a:t>2011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9833" name="Text Box 89"/>
          <p:cNvSpPr txBox="1">
            <a:spLocks noChangeArrowheads="1"/>
          </p:cNvSpPr>
          <p:nvPr/>
        </p:nvSpPr>
        <p:spPr bwMode="auto">
          <a:xfrm>
            <a:off x="282575" y="1295400"/>
            <a:ext cx="8556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0" dirty="0" smtClean="0">
                <a:solidFill>
                  <a:srgbClr val="FFFF00"/>
                </a:solidFill>
                <a:latin typeface="Arial Black" pitchFamily="34" charset="0"/>
              </a:rPr>
              <a:t>2010 </a:t>
            </a:r>
            <a:r>
              <a:rPr lang="en-US" sz="4800" b="0" dirty="0">
                <a:solidFill>
                  <a:srgbClr val="FFFF00"/>
                </a:solidFill>
                <a:latin typeface="Arial Black" pitchFamily="34" charset="0"/>
              </a:rPr>
              <a:t>Performance Report</a:t>
            </a:r>
          </a:p>
        </p:txBody>
      </p:sp>
      <p:sp>
        <p:nvSpPr>
          <p:cNvPr id="159834" name="Text Box 90"/>
          <p:cNvSpPr txBox="1">
            <a:spLocks noChangeArrowheads="1"/>
          </p:cNvSpPr>
          <p:nvPr/>
        </p:nvSpPr>
        <p:spPr bwMode="auto">
          <a:xfrm>
            <a:off x="2420938" y="4556125"/>
            <a:ext cx="443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40000"/>
              </a:spcBef>
            </a:pPr>
            <a:r>
              <a:rPr lang="en-US" sz="2000">
                <a:solidFill>
                  <a:srgbClr val="FFFF00"/>
                </a:solidFill>
              </a:rPr>
              <a:t>William G. Moore, General Manager</a:t>
            </a:r>
            <a:endParaRPr lang="en-US" sz="16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2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Major Capital </a:t>
            </a:r>
            <a:r>
              <a:rPr lang="en-US" dirty="0" smtClean="0"/>
              <a:t>Projects (continued)</a:t>
            </a:r>
            <a:endParaRPr lang="en-US" dirty="0"/>
          </a:p>
          <a:p>
            <a:pPr lvl="1"/>
            <a:r>
              <a:rPr lang="en-US" sz="3000" dirty="0" smtClean="0"/>
              <a:t>New service</a:t>
            </a:r>
          </a:p>
          <a:p>
            <a:pPr lvl="2"/>
            <a:r>
              <a:rPr lang="en-US" sz="2800" dirty="0" smtClean="0"/>
              <a:t>Elko / New Market</a:t>
            </a:r>
          </a:p>
          <a:p>
            <a:pPr lvl="2"/>
            <a:r>
              <a:rPr lang="en-US" sz="2800" dirty="0" smtClean="0"/>
              <a:t>Carver</a:t>
            </a:r>
          </a:p>
          <a:p>
            <a:pPr lvl="2"/>
            <a:r>
              <a:rPr lang="en-US" sz="2800" dirty="0" smtClean="0"/>
              <a:t>East Bethel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534400" cy="857250"/>
          </a:xfrm>
        </p:spPr>
        <p:txBody>
          <a:bodyPr/>
          <a:lstStyle/>
          <a:p>
            <a:pPr algn="ctr"/>
            <a:r>
              <a:rPr lang="en-US" sz="4800" dirty="0"/>
              <a:t>Goal 3:</a:t>
            </a:r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r>
              <a:rPr lang="en-US" sz="4400" dirty="0"/>
              <a:t>Provide effective customer service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3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Inflow/Infiltration (I/I) Program</a:t>
            </a:r>
            <a:endParaRPr lang="en-US" dirty="0"/>
          </a:p>
          <a:p>
            <a:r>
              <a:rPr lang="en-US" dirty="0" smtClean="0"/>
              <a:t>I/I Task Force</a:t>
            </a:r>
          </a:p>
          <a:p>
            <a:r>
              <a:rPr lang="en-US" dirty="0" smtClean="0"/>
              <a:t>Service Availability Charge (SAC) Task Force</a:t>
            </a:r>
          </a:p>
          <a:p>
            <a:r>
              <a:rPr lang="en-US" dirty="0" smtClean="0"/>
              <a:t>Water Supply Planning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781050"/>
          </a:xfrm>
        </p:spPr>
        <p:txBody>
          <a:bodyPr/>
          <a:lstStyle/>
          <a:p>
            <a:pPr algn="ctr"/>
            <a:r>
              <a:rPr lang="en-US" sz="4800" dirty="0"/>
              <a:t>Goal 4:</a:t>
            </a:r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2133600"/>
          </a:xfrm>
        </p:spPr>
        <p:txBody>
          <a:bodyPr/>
          <a:lstStyle/>
          <a:p>
            <a:r>
              <a:rPr lang="en-US" sz="4400" dirty="0"/>
              <a:t>Effectively manage annual and capital budgets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4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/>
              <a:t>2010 </a:t>
            </a:r>
            <a:r>
              <a:rPr lang="en-US" sz="2800" dirty="0"/>
              <a:t>Actual Capital Budget			</a:t>
            </a:r>
            <a:r>
              <a:rPr lang="en-US" sz="2800" dirty="0" smtClean="0"/>
              <a:t>158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2010 </a:t>
            </a:r>
            <a:r>
              <a:rPr lang="en-US" sz="2800" dirty="0"/>
              <a:t>Estimated Capital Expenses		  </a:t>
            </a:r>
            <a:r>
              <a:rPr lang="en-US" sz="2800" dirty="0" smtClean="0"/>
              <a:t>120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2010 </a:t>
            </a:r>
            <a:r>
              <a:rPr lang="en-US" sz="2800" dirty="0"/>
              <a:t>Annual Budget					</a:t>
            </a:r>
            <a:r>
              <a:rPr lang="en-US" sz="2800" dirty="0" smtClean="0"/>
              <a:t>218.7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2010 </a:t>
            </a:r>
            <a:r>
              <a:rPr lang="en-US" sz="2800" dirty="0"/>
              <a:t>Estimated Annual Expenses	</a:t>
            </a:r>
            <a:r>
              <a:rPr lang="en-US" sz="2800"/>
              <a:t>	</a:t>
            </a:r>
            <a:r>
              <a:rPr lang="en-US" sz="2800" smtClean="0"/>
              <a:t>210</a:t>
            </a:r>
            <a:endParaRPr lang="en-US" sz="2800" dirty="0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6705600" y="1295400"/>
            <a:ext cx="2362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$ in millions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4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524000"/>
            <a:ext cx="89154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2006-2010 Energy Reduction Goal</a:t>
            </a:r>
            <a:endParaRPr lang="en-US" dirty="0"/>
          </a:p>
          <a:p>
            <a:r>
              <a:rPr lang="en-US" dirty="0"/>
              <a:t>2010 Goal: </a:t>
            </a:r>
            <a:r>
              <a:rPr lang="en-US" dirty="0" smtClean="0"/>
              <a:t>Reduce energy purchase by 15% by 2010</a:t>
            </a:r>
            <a:endParaRPr lang="en-US" dirty="0"/>
          </a:p>
          <a:p>
            <a:r>
              <a:rPr lang="en-US" dirty="0" smtClean="0"/>
              <a:t>Result: 16.1% reduction (48 million kWh)</a:t>
            </a:r>
          </a:p>
          <a:p>
            <a:r>
              <a:rPr lang="en-US" dirty="0" smtClean="0"/>
              <a:t>Approximately $2.5 million savings/year (going forward) </a:t>
            </a:r>
          </a:p>
          <a:p>
            <a:r>
              <a:rPr lang="en-US" dirty="0" smtClean="0"/>
              <a:t>New goal: reduce </a:t>
            </a:r>
            <a:r>
              <a:rPr lang="en-US" b="0" dirty="0" smtClean="0"/>
              <a:t>energy purchases by 25% of 2006 purchases </a:t>
            </a:r>
            <a:r>
              <a:rPr lang="en-US" dirty="0" smtClean="0"/>
              <a:t>by 2015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4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 interest rates on current capital</a:t>
            </a:r>
            <a:endParaRPr lang="en-US" dirty="0"/>
          </a:p>
          <a:p>
            <a:r>
              <a:rPr lang="en-US" dirty="0" smtClean="0"/>
              <a:t>Refunding of Bonds</a:t>
            </a:r>
          </a:p>
          <a:p>
            <a:pPr lvl="1"/>
            <a:r>
              <a:rPr lang="en-US" dirty="0" smtClean="0"/>
              <a:t>PFA – 5.5 million NPV savings</a:t>
            </a:r>
          </a:p>
          <a:p>
            <a:pPr lvl="1"/>
            <a:r>
              <a:rPr lang="en-US" dirty="0" smtClean="0"/>
              <a:t>MCES Bonds – 1.6 million NPV savings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857250"/>
          </a:xfrm>
        </p:spPr>
        <p:txBody>
          <a:bodyPr/>
          <a:lstStyle/>
          <a:p>
            <a:pPr algn="ctr"/>
            <a:r>
              <a:rPr lang="en-US" sz="4800" dirty="0"/>
              <a:t>Goal 5:</a:t>
            </a:r>
          </a:p>
        </p:txBody>
      </p:sp>
      <p:sp>
        <p:nvSpPr>
          <p:cNvPr id="387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2209800"/>
          </a:xfrm>
        </p:spPr>
        <p:txBody>
          <a:bodyPr/>
          <a:lstStyle/>
          <a:p>
            <a:r>
              <a:rPr lang="en-US" sz="4400" dirty="0"/>
              <a:t>Provide a productive and safe workplace environment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5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6688" y="1219200"/>
            <a:ext cx="8520112" cy="5562600"/>
          </a:xfrm>
        </p:spPr>
        <p:txBody>
          <a:bodyPr/>
          <a:lstStyle/>
          <a:p>
            <a:r>
              <a:rPr lang="en-US" sz="2400" dirty="0"/>
              <a:t>Safety: </a:t>
            </a:r>
            <a:r>
              <a:rPr lang="en-US" sz="2400" dirty="0" smtClean="0"/>
              <a:t>12% decrease </a:t>
            </a:r>
            <a:r>
              <a:rPr lang="en-US" sz="2400" dirty="0"/>
              <a:t>in OSHA recordable accidents in </a:t>
            </a:r>
            <a:r>
              <a:rPr lang="en-US" sz="2400" dirty="0" smtClean="0"/>
              <a:t>2010 vs</a:t>
            </a:r>
            <a:r>
              <a:rPr lang="en-US" sz="2400" dirty="0"/>
              <a:t>. </a:t>
            </a:r>
            <a:r>
              <a:rPr lang="en-US" sz="2400" dirty="0" smtClean="0"/>
              <a:t>2009</a:t>
            </a:r>
          </a:p>
          <a:p>
            <a:r>
              <a:rPr lang="en-US" sz="2400" dirty="0" smtClean="0"/>
              <a:t>49% decrease in accidents in the last 5 years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2590800"/>
          <a:ext cx="8077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5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6688" y="1676400"/>
            <a:ext cx="8520112" cy="5105400"/>
          </a:xfrm>
        </p:spPr>
        <p:txBody>
          <a:bodyPr/>
          <a:lstStyle/>
          <a:p>
            <a:r>
              <a:rPr lang="en-US" dirty="0"/>
              <a:t>Safety: </a:t>
            </a:r>
            <a:r>
              <a:rPr lang="en-US" dirty="0" smtClean="0"/>
              <a:t>47 </a:t>
            </a:r>
            <a:r>
              <a:rPr lang="en-US" dirty="0"/>
              <a:t>percent reduction of lost time days and restricted days in </a:t>
            </a:r>
            <a:r>
              <a:rPr lang="en-US" dirty="0" smtClean="0"/>
              <a:t>2010 </a:t>
            </a:r>
            <a:r>
              <a:rPr lang="en-US" dirty="0" err="1" smtClean="0"/>
              <a:t>vs</a:t>
            </a:r>
            <a:r>
              <a:rPr lang="en-US" dirty="0" smtClean="0"/>
              <a:t> 2009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2667000"/>
          <a:ext cx="8305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and Objectives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371600"/>
            <a:ext cx="8915400" cy="5105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Continue operation of wastewater collection and treatment system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Implement key capital improvements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Provide effective customer service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Effectively manage annual and capital budgets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Provide a productive and safe workplace environment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</a:t>
            </a:r>
            <a:r>
              <a:rPr lang="en-US" dirty="0"/>
              <a:t>Challenges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371600"/>
            <a:ext cx="8915400" cy="5105400"/>
          </a:xfrm>
        </p:spPr>
        <p:txBody>
          <a:bodyPr/>
          <a:lstStyle/>
          <a:p>
            <a:r>
              <a:rPr lang="en-US" dirty="0" smtClean="0"/>
              <a:t>Metro Plant Permit - PFOS</a:t>
            </a:r>
          </a:p>
          <a:p>
            <a:r>
              <a:rPr lang="en-US" dirty="0" smtClean="0"/>
              <a:t>Infiltration/Inflow</a:t>
            </a:r>
            <a:endParaRPr lang="en-US" dirty="0"/>
          </a:p>
          <a:p>
            <a:r>
              <a:rPr lang="en-US" dirty="0"/>
              <a:t>Energy Conservation</a:t>
            </a:r>
          </a:p>
          <a:p>
            <a:r>
              <a:rPr lang="en-US" dirty="0"/>
              <a:t>SAC Fund</a:t>
            </a:r>
          </a:p>
          <a:p>
            <a:r>
              <a:rPr lang="en-US" dirty="0"/>
              <a:t>CSO Permit</a:t>
            </a:r>
          </a:p>
          <a:p>
            <a:r>
              <a:rPr lang="en-US" dirty="0" smtClean="0"/>
              <a:t>East Bethel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1352550"/>
            <a:ext cx="6400800" cy="933450"/>
          </a:xfrm>
        </p:spPr>
        <p:txBody>
          <a:bodyPr/>
          <a:lstStyle/>
          <a:p>
            <a:pPr algn="ctr"/>
            <a:r>
              <a:rPr lang="en-US" sz="4800" dirty="0"/>
              <a:t>Goal </a:t>
            </a:r>
            <a:r>
              <a:rPr lang="en-US" sz="4800" dirty="0" smtClean="0"/>
              <a:t>1:</a:t>
            </a:r>
            <a:endParaRPr lang="en-US" sz="4800" dirty="0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590800"/>
            <a:ext cx="6400800" cy="2286000"/>
          </a:xfrm>
        </p:spPr>
        <p:txBody>
          <a:bodyPr/>
          <a:lstStyle/>
          <a:p>
            <a:pPr algn="l"/>
            <a:r>
              <a:rPr lang="en-US" sz="4400" dirty="0"/>
              <a:t>Continue operation of wastewater collection and treatment system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1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NPDES compliance 99.8% or greater</a:t>
            </a:r>
          </a:p>
          <a:p>
            <a:pPr lvl="1"/>
            <a:r>
              <a:rPr lang="en-US" dirty="0"/>
              <a:t>All effluent limits met in </a:t>
            </a:r>
            <a:r>
              <a:rPr lang="en-US" dirty="0" smtClean="0"/>
              <a:t>2010</a:t>
            </a:r>
            <a:endParaRPr lang="en-US" dirty="0"/>
          </a:p>
          <a:p>
            <a:pPr lvl="1"/>
            <a:r>
              <a:rPr lang="en-US" dirty="0"/>
              <a:t>December </a:t>
            </a:r>
            <a:r>
              <a:rPr lang="en-US" dirty="0" smtClean="0"/>
              <a:t>2010 </a:t>
            </a:r>
            <a:r>
              <a:rPr lang="en-US" dirty="0"/>
              <a:t>represents </a:t>
            </a:r>
            <a:r>
              <a:rPr lang="en-US" dirty="0" smtClean="0"/>
              <a:t>47</a:t>
            </a:r>
            <a:r>
              <a:rPr lang="en-US" baseline="30000" dirty="0" smtClean="0"/>
              <a:t>th</a:t>
            </a:r>
            <a:r>
              <a:rPr lang="en-US" dirty="0" smtClean="0"/>
              <a:t> consecutive </a:t>
            </a:r>
            <a:r>
              <a:rPr lang="en-US" dirty="0"/>
              <a:t>month of effluent limit compliance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1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Wastewater Treatment Plant Compliance</a:t>
            </a:r>
          </a:p>
          <a:p>
            <a:pPr lvl="1"/>
            <a:r>
              <a:rPr lang="en-US" dirty="0"/>
              <a:t>Hastings			</a:t>
            </a:r>
            <a:r>
              <a:rPr lang="en-US" dirty="0" smtClean="0"/>
              <a:t>19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St. Croix Valley		</a:t>
            </a:r>
            <a:r>
              <a:rPr lang="en-US" dirty="0" smtClean="0"/>
              <a:t>18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Seneca			  </a:t>
            </a:r>
            <a:r>
              <a:rPr lang="en-US" dirty="0" smtClean="0"/>
              <a:t>9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Blue Lake			  </a:t>
            </a:r>
            <a:r>
              <a:rPr lang="en-US" dirty="0" smtClean="0"/>
              <a:t>5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Eagles Point		  </a:t>
            </a:r>
            <a:r>
              <a:rPr lang="en-US" dirty="0" smtClean="0"/>
              <a:t>5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Metropolitan		  </a:t>
            </a:r>
            <a:r>
              <a:rPr lang="en-US" dirty="0" smtClean="0"/>
              <a:t>4 </a:t>
            </a:r>
            <a:r>
              <a:rPr lang="en-US" dirty="0"/>
              <a:t>years</a:t>
            </a:r>
          </a:p>
          <a:p>
            <a:pPr lvl="1"/>
            <a:r>
              <a:rPr lang="en-US" dirty="0"/>
              <a:t>Empire			  </a:t>
            </a:r>
            <a:r>
              <a:rPr lang="en-US" dirty="0" smtClean="0"/>
              <a:t>4 </a:t>
            </a:r>
            <a:r>
              <a:rPr lang="en-US" dirty="0"/>
              <a:t>years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1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 emissions permit compliance</a:t>
            </a:r>
          </a:p>
          <a:p>
            <a:pPr lvl="1"/>
            <a:r>
              <a:rPr lang="en-US" dirty="0" smtClean="0"/>
              <a:t>Metro and Seneca passed all stack tests</a:t>
            </a:r>
            <a:endParaRPr lang="en-US" dirty="0"/>
          </a:p>
          <a:p>
            <a:r>
              <a:rPr lang="en-US" dirty="0"/>
              <a:t>Collection system</a:t>
            </a:r>
          </a:p>
          <a:p>
            <a:pPr lvl="1"/>
            <a:r>
              <a:rPr lang="en-US" dirty="0" smtClean="0"/>
              <a:t>9 interceptor spills </a:t>
            </a:r>
            <a:r>
              <a:rPr lang="en-US" dirty="0"/>
              <a:t>in </a:t>
            </a:r>
            <a:r>
              <a:rPr lang="en-US" dirty="0" smtClean="0"/>
              <a:t>2010 </a:t>
            </a:r>
            <a:r>
              <a:rPr lang="en-US" dirty="0"/>
              <a:t>(8 spills in </a:t>
            </a:r>
            <a:r>
              <a:rPr lang="en-US" dirty="0" smtClean="0"/>
              <a:t>2007; </a:t>
            </a:r>
            <a:r>
              <a:rPr lang="en-US" smtClean="0"/>
              <a:t>7 </a:t>
            </a:r>
            <a:r>
              <a:rPr lang="en-US" smtClean="0"/>
              <a:t>in </a:t>
            </a:r>
            <a:r>
              <a:rPr lang="en-US" dirty="0" smtClean="0"/>
              <a:t>2008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combined sewer overflows (CSOs</a:t>
            </a:r>
            <a:r>
              <a:rPr lang="en-US" dirty="0" smtClean="0"/>
              <a:t>) totaling approximately 213 gallons in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</a:t>
            </a:r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2954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089025"/>
          </a:xfrm>
        </p:spPr>
        <p:txBody>
          <a:bodyPr/>
          <a:lstStyle/>
          <a:p>
            <a:pPr algn="ctr"/>
            <a:r>
              <a:rPr lang="en-US" sz="4800" dirty="0"/>
              <a:t>Goal 2:</a:t>
            </a:r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sz="4400" dirty="0"/>
              <a:t>Implement key capital improvements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2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Major Capital </a:t>
            </a:r>
            <a:r>
              <a:rPr lang="en-US" dirty="0" smtClean="0"/>
              <a:t>Projects</a:t>
            </a:r>
            <a:endParaRPr lang="en-US" dirty="0"/>
          </a:p>
          <a:p>
            <a:pPr lvl="1"/>
            <a:r>
              <a:rPr lang="en-US" dirty="0" smtClean="0"/>
              <a:t>Metro</a:t>
            </a:r>
            <a:endParaRPr lang="en-US" dirty="0"/>
          </a:p>
          <a:p>
            <a:pPr lvl="1"/>
            <a:r>
              <a:rPr lang="en-US" dirty="0" smtClean="0"/>
              <a:t>Blue Lake</a:t>
            </a:r>
          </a:p>
          <a:p>
            <a:pPr lvl="1"/>
            <a:r>
              <a:rPr lang="en-US" dirty="0" smtClean="0"/>
              <a:t>South Saint Paul </a:t>
            </a:r>
            <a:r>
              <a:rPr lang="en-US" dirty="0" err="1" smtClean="0"/>
              <a:t>Forcemain</a:t>
            </a:r>
            <a:endParaRPr lang="en-US" dirty="0" smtClean="0"/>
          </a:p>
          <a:p>
            <a:pPr lvl="1"/>
            <a:r>
              <a:rPr lang="en-US" dirty="0" smtClean="0"/>
              <a:t>Plymouth </a:t>
            </a:r>
            <a:r>
              <a:rPr lang="en-US" dirty="0" err="1" smtClean="0"/>
              <a:t>Forcemain</a:t>
            </a:r>
            <a:endParaRPr lang="en-US" dirty="0" smtClean="0"/>
          </a:p>
          <a:p>
            <a:pPr lvl="1"/>
            <a:r>
              <a:rPr lang="en-US" dirty="0" smtClean="0"/>
              <a:t>Shakopee Interceptor</a:t>
            </a:r>
          </a:p>
          <a:p>
            <a:pPr lvl="1"/>
            <a:r>
              <a:rPr lang="en-US" dirty="0" smtClean="0"/>
              <a:t>Victoria Interceptor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rgbClr val="CCECFF"/>
            </a:gs>
            <a:gs pos="100000">
              <a:schemeClr val="accent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rgbClr val="CCECFF"/>
            </a:gs>
            <a:gs pos="100000">
              <a:schemeClr val="accent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5541</TotalTime>
  <Words>444</Words>
  <Application>Microsoft Office PowerPoint</Application>
  <PresentationFormat>On-screen Show (4:3)</PresentationFormat>
  <Paragraphs>103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Goals and Objectives</vt:lpstr>
      <vt:lpstr>Goal 1:</vt:lpstr>
      <vt:lpstr>Goal 1</vt:lpstr>
      <vt:lpstr>Goal 1</vt:lpstr>
      <vt:lpstr>Goal 1</vt:lpstr>
      <vt:lpstr>Goal 1</vt:lpstr>
      <vt:lpstr>Goal 2:</vt:lpstr>
      <vt:lpstr>Goal 2</vt:lpstr>
      <vt:lpstr>Goal 2</vt:lpstr>
      <vt:lpstr>Goal 3:</vt:lpstr>
      <vt:lpstr>Goal 3</vt:lpstr>
      <vt:lpstr>Goal 4:</vt:lpstr>
      <vt:lpstr>Goal 4</vt:lpstr>
      <vt:lpstr>Goal 4</vt:lpstr>
      <vt:lpstr>Goal 4</vt:lpstr>
      <vt:lpstr>Goal 5:</vt:lpstr>
      <vt:lpstr>Goal 5</vt:lpstr>
      <vt:lpstr>Goal 5</vt:lpstr>
      <vt:lpstr>2011 Challenges</vt:lpstr>
    </vt:vector>
  </TitlesOfParts>
  <Company>Met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Goodwidl</dc:creator>
  <cp:lastModifiedBy>hardersm</cp:lastModifiedBy>
  <cp:revision>446</cp:revision>
  <cp:lastPrinted>2006-01-24T17:52:47Z</cp:lastPrinted>
  <dcterms:created xsi:type="dcterms:W3CDTF">2003-09-12T13:27:57Z</dcterms:created>
  <dcterms:modified xsi:type="dcterms:W3CDTF">2011-02-07T20:59:44Z</dcterms:modified>
</cp:coreProperties>
</file>