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78" r:id="rId2"/>
    <p:sldId id="291" r:id="rId3"/>
    <p:sldId id="280" r:id="rId4"/>
    <p:sldId id="281" r:id="rId5"/>
    <p:sldId id="282" r:id="rId6"/>
    <p:sldId id="284" r:id="rId7"/>
    <p:sldId id="271" r:id="rId8"/>
    <p:sldId id="276" r:id="rId9"/>
    <p:sldId id="272" r:id="rId10"/>
    <p:sldId id="256" r:id="rId11"/>
    <p:sldId id="259" r:id="rId12"/>
    <p:sldId id="257" r:id="rId13"/>
    <p:sldId id="273" r:id="rId14"/>
    <p:sldId id="275" r:id="rId15"/>
    <p:sldId id="258" r:id="rId16"/>
    <p:sldId id="260" r:id="rId17"/>
    <p:sldId id="261" r:id="rId18"/>
    <p:sldId id="262" r:id="rId19"/>
    <p:sldId id="263" r:id="rId20"/>
    <p:sldId id="267" r:id="rId21"/>
    <p:sldId id="287" r:id="rId22"/>
    <p:sldId id="269" r:id="rId23"/>
    <p:sldId id="288" r:id="rId24"/>
    <p:sldId id="289" r:id="rId25"/>
    <p:sldId id="292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747" autoAdjust="0"/>
  </p:normalViewPr>
  <p:slideViewPr>
    <p:cSldViewPr>
      <p:cViewPr>
        <p:scale>
          <a:sx n="50" d="100"/>
          <a:sy n="50" d="100"/>
        </p:scale>
        <p:origin x="-173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4FDE82-2128-4CEE-8C79-4BF2DDCEF541}" type="datetimeFigureOut">
              <a:rPr lang="en-US"/>
              <a:pPr>
                <a:defRPr/>
              </a:pPr>
              <a:t>2/7/2011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A9AC1C-998E-4C4E-B8EB-35ED91BD9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67476-DE66-46DC-8D6B-895233B5B1A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17C3B0-0347-404F-B380-01FB40D4C80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95400" y="1143000"/>
            <a:ext cx="6400800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</a:rPr>
              <a:t>Metropolitan Council Environmental Services</a:t>
            </a:r>
          </a:p>
          <a:p>
            <a:pPr marL="0" indent="0" algn="ctr">
              <a:buFontTx/>
              <a:buNone/>
            </a:pPr>
            <a:endParaRPr lang="en-US" sz="18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0" indent="0" algn="ctr">
              <a:buFontTx/>
              <a:buNone/>
            </a:pPr>
            <a:endParaRPr lang="en-US" sz="16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</a:rPr>
              <a:t>2011 Flood Planning</a:t>
            </a:r>
          </a:p>
          <a:p>
            <a:pPr marL="0" indent="0" algn="ctr">
              <a:buFontTx/>
              <a:buNone/>
            </a:pPr>
            <a:endParaRPr lang="en-US" sz="24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en-US" sz="1800" b="1" dirty="0" smtClean="0">
                <a:latin typeface="Tahoma" pitchFamily="34" charset="0"/>
              </a:rPr>
              <a:t>February 8, 2011</a:t>
            </a:r>
          </a:p>
          <a:p>
            <a:pPr marL="0" indent="0" algn="ctr">
              <a:buFontTx/>
              <a:buNone/>
            </a:pPr>
            <a:endParaRPr lang="en-US" sz="1800" b="1" dirty="0" smtClean="0">
              <a:latin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</a:rPr>
              <a:t>Mike Mereness, Metro Plant Director</a:t>
            </a:r>
          </a:p>
          <a:p>
            <a:pPr marL="0" indent="0" algn="ctr">
              <a:buFontTx/>
              <a:buNone/>
            </a:pPr>
            <a:endParaRPr lang="en-US" sz="2400" dirty="0" smtClean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828800" y="41910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solidFill>
                <a:srgbClr val="FFFF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37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25"/>
          <p:cNvGrpSpPr>
            <a:grpSpLocks/>
          </p:cNvGrpSpPr>
          <p:nvPr/>
        </p:nvGrpSpPr>
        <p:grpSpPr bwMode="auto">
          <a:xfrm flipH="1">
            <a:off x="2819400" y="5715000"/>
            <a:ext cx="6096000" cy="914400"/>
            <a:chOff x="1440" y="4928"/>
            <a:chExt cx="1680" cy="224"/>
          </a:xfrm>
        </p:grpSpPr>
        <p:sp>
          <p:nvSpPr>
            <p:cNvPr id="2056" name="Freeform 26"/>
            <p:cNvSpPr>
              <a:spLocks/>
            </p:cNvSpPr>
            <p:nvPr/>
          </p:nvSpPr>
          <p:spPr bwMode="gray">
            <a:xfrm>
              <a:off x="1584" y="5118"/>
              <a:ext cx="840" cy="34"/>
            </a:xfrm>
            <a:custGeom>
              <a:avLst/>
              <a:gdLst>
                <a:gd name="T0" fmla="*/ 0 w 3526"/>
                <a:gd name="T1" fmla="*/ 0 h 116"/>
                <a:gd name="T2" fmla="*/ 0 w 3526"/>
                <a:gd name="T3" fmla="*/ 0 h 116"/>
                <a:gd name="T4" fmla="*/ 0 w 3526"/>
                <a:gd name="T5" fmla="*/ 0 h 116"/>
                <a:gd name="T6" fmla="*/ 0 w 3526"/>
                <a:gd name="T7" fmla="*/ 0 h 116"/>
                <a:gd name="T8" fmla="*/ 0 w 3526"/>
                <a:gd name="T9" fmla="*/ 0 h 116"/>
                <a:gd name="T10" fmla="*/ 0 w 3526"/>
                <a:gd name="T11" fmla="*/ 0 h 116"/>
                <a:gd name="T12" fmla="*/ 0 w 3526"/>
                <a:gd name="T13" fmla="*/ 0 h 116"/>
                <a:gd name="T14" fmla="*/ 0 w 3526"/>
                <a:gd name="T15" fmla="*/ 0 h 116"/>
                <a:gd name="T16" fmla="*/ 0 w 3526"/>
                <a:gd name="T17" fmla="*/ 0 h 116"/>
                <a:gd name="T18" fmla="*/ 0 w 3526"/>
                <a:gd name="T19" fmla="*/ 0 h 116"/>
                <a:gd name="T20" fmla="*/ 0 w 3526"/>
                <a:gd name="T21" fmla="*/ 0 h 116"/>
                <a:gd name="T22" fmla="*/ 0 w 3526"/>
                <a:gd name="T23" fmla="*/ 0 h 116"/>
                <a:gd name="T24" fmla="*/ 0 w 3526"/>
                <a:gd name="T25" fmla="*/ 0 h 116"/>
                <a:gd name="T26" fmla="*/ 0 w 3526"/>
                <a:gd name="T27" fmla="*/ 0 h 116"/>
                <a:gd name="T28" fmla="*/ 0 w 3526"/>
                <a:gd name="T29" fmla="*/ 0 h 116"/>
                <a:gd name="T30" fmla="*/ 0 w 3526"/>
                <a:gd name="T31" fmla="*/ 0 h 116"/>
                <a:gd name="T32" fmla="*/ 0 w 3526"/>
                <a:gd name="T33" fmla="*/ 0 h 116"/>
                <a:gd name="T34" fmla="*/ 0 w 3526"/>
                <a:gd name="T35" fmla="*/ 0 h 116"/>
                <a:gd name="T36" fmla="*/ 0 w 3526"/>
                <a:gd name="T37" fmla="*/ 0 h 116"/>
                <a:gd name="T38" fmla="*/ 0 w 3526"/>
                <a:gd name="T39" fmla="*/ 0 h 116"/>
                <a:gd name="T40" fmla="*/ 0 w 3526"/>
                <a:gd name="T41" fmla="*/ 0 h 116"/>
                <a:gd name="T42" fmla="*/ 0 w 3526"/>
                <a:gd name="T43" fmla="*/ 0 h 116"/>
                <a:gd name="T44" fmla="*/ 0 w 3526"/>
                <a:gd name="T45" fmla="*/ 0 h 116"/>
                <a:gd name="T46" fmla="*/ 0 w 3526"/>
                <a:gd name="T47" fmla="*/ 0 h 116"/>
                <a:gd name="T48" fmla="*/ 0 w 3526"/>
                <a:gd name="T49" fmla="*/ 0 h 116"/>
                <a:gd name="T50" fmla="*/ 0 w 3526"/>
                <a:gd name="T51" fmla="*/ 0 h 116"/>
                <a:gd name="T52" fmla="*/ 0 w 3526"/>
                <a:gd name="T53" fmla="*/ 0 h 116"/>
                <a:gd name="T54" fmla="*/ 0 w 3526"/>
                <a:gd name="T55" fmla="*/ 0 h 116"/>
                <a:gd name="T56" fmla="*/ 0 w 3526"/>
                <a:gd name="T57" fmla="*/ 0 h 116"/>
                <a:gd name="T58" fmla="*/ 0 w 3526"/>
                <a:gd name="T59" fmla="*/ 0 h 116"/>
                <a:gd name="T60" fmla="*/ 0 w 3526"/>
                <a:gd name="T61" fmla="*/ 0 h 116"/>
                <a:gd name="T62" fmla="*/ 0 w 3526"/>
                <a:gd name="T63" fmla="*/ 0 h 116"/>
                <a:gd name="T64" fmla="*/ 0 w 3526"/>
                <a:gd name="T65" fmla="*/ 0 h 116"/>
                <a:gd name="T66" fmla="*/ 0 w 3526"/>
                <a:gd name="T67" fmla="*/ 0 h 116"/>
                <a:gd name="T68" fmla="*/ 0 w 3526"/>
                <a:gd name="T69" fmla="*/ 0 h 116"/>
                <a:gd name="T70" fmla="*/ 0 w 3526"/>
                <a:gd name="T71" fmla="*/ 0 h 116"/>
                <a:gd name="T72" fmla="*/ 0 w 3526"/>
                <a:gd name="T73" fmla="*/ 0 h 116"/>
                <a:gd name="T74" fmla="*/ 0 w 3526"/>
                <a:gd name="T75" fmla="*/ 0 h 116"/>
                <a:gd name="T76" fmla="*/ 0 w 3526"/>
                <a:gd name="T77" fmla="*/ 0 h 116"/>
                <a:gd name="T78" fmla="*/ 0 w 3526"/>
                <a:gd name="T79" fmla="*/ 0 h 116"/>
                <a:gd name="T80" fmla="*/ 0 w 3526"/>
                <a:gd name="T81" fmla="*/ 0 h 116"/>
                <a:gd name="T82" fmla="*/ 0 w 3526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6"/>
                <a:gd name="T127" fmla="*/ 0 h 116"/>
                <a:gd name="T128" fmla="*/ 3526 w 3526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6" h="116">
                  <a:moveTo>
                    <a:pt x="3526" y="68"/>
                  </a:moveTo>
                  <a:lnTo>
                    <a:pt x="3454" y="68"/>
                  </a:lnTo>
                  <a:lnTo>
                    <a:pt x="3322" y="68"/>
                  </a:lnTo>
                  <a:lnTo>
                    <a:pt x="3140" y="62"/>
                  </a:lnTo>
                  <a:lnTo>
                    <a:pt x="2501" y="62"/>
                  </a:lnTo>
                  <a:lnTo>
                    <a:pt x="2321" y="68"/>
                  </a:lnTo>
                  <a:lnTo>
                    <a:pt x="2195" y="68"/>
                  </a:lnTo>
                  <a:lnTo>
                    <a:pt x="2022" y="62"/>
                  </a:lnTo>
                  <a:lnTo>
                    <a:pt x="1906" y="29"/>
                  </a:lnTo>
                  <a:lnTo>
                    <a:pt x="1707" y="41"/>
                  </a:lnTo>
                  <a:lnTo>
                    <a:pt x="1599" y="41"/>
                  </a:lnTo>
                  <a:lnTo>
                    <a:pt x="1441" y="20"/>
                  </a:lnTo>
                  <a:lnTo>
                    <a:pt x="1297" y="0"/>
                  </a:lnTo>
                  <a:lnTo>
                    <a:pt x="1236" y="0"/>
                  </a:lnTo>
                  <a:lnTo>
                    <a:pt x="1192" y="20"/>
                  </a:lnTo>
                  <a:lnTo>
                    <a:pt x="1131" y="41"/>
                  </a:lnTo>
                  <a:lnTo>
                    <a:pt x="991" y="68"/>
                  </a:lnTo>
                  <a:lnTo>
                    <a:pt x="612" y="68"/>
                  </a:lnTo>
                  <a:lnTo>
                    <a:pt x="210" y="68"/>
                  </a:lnTo>
                  <a:lnTo>
                    <a:pt x="82" y="68"/>
                  </a:lnTo>
                  <a:lnTo>
                    <a:pt x="0" y="116"/>
                  </a:lnTo>
                  <a:lnTo>
                    <a:pt x="82" y="68"/>
                  </a:lnTo>
                  <a:lnTo>
                    <a:pt x="210" y="41"/>
                  </a:lnTo>
                  <a:lnTo>
                    <a:pt x="612" y="29"/>
                  </a:lnTo>
                  <a:lnTo>
                    <a:pt x="1011" y="41"/>
                  </a:lnTo>
                  <a:lnTo>
                    <a:pt x="1170" y="41"/>
                  </a:lnTo>
                  <a:lnTo>
                    <a:pt x="1253" y="29"/>
                  </a:lnTo>
                  <a:lnTo>
                    <a:pt x="1565" y="68"/>
                  </a:lnTo>
                  <a:lnTo>
                    <a:pt x="1697" y="82"/>
                  </a:lnTo>
                  <a:lnTo>
                    <a:pt x="1790" y="41"/>
                  </a:lnTo>
                  <a:lnTo>
                    <a:pt x="1834" y="20"/>
                  </a:lnTo>
                  <a:lnTo>
                    <a:pt x="1906" y="20"/>
                  </a:lnTo>
                  <a:lnTo>
                    <a:pt x="2118" y="20"/>
                  </a:lnTo>
                  <a:lnTo>
                    <a:pt x="2375" y="20"/>
                  </a:lnTo>
                  <a:lnTo>
                    <a:pt x="2592" y="20"/>
                  </a:lnTo>
                  <a:lnTo>
                    <a:pt x="2711" y="20"/>
                  </a:lnTo>
                  <a:lnTo>
                    <a:pt x="2858" y="20"/>
                  </a:lnTo>
                  <a:lnTo>
                    <a:pt x="3184" y="29"/>
                  </a:lnTo>
                  <a:lnTo>
                    <a:pt x="3327" y="41"/>
                  </a:lnTo>
                  <a:lnTo>
                    <a:pt x="3441" y="41"/>
                  </a:lnTo>
                  <a:lnTo>
                    <a:pt x="3513" y="68"/>
                  </a:lnTo>
                  <a:lnTo>
                    <a:pt x="3526" y="68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7" name="Freeform 27"/>
            <p:cNvSpPr>
              <a:spLocks/>
            </p:cNvSpPr>
            <p:nvPr/>
          </p:nvSpPr>
          <p:spPr bwMode="gray">
            <a:xfrm>
              <a:off x="1992" y="5040"/>
              <a:ext cx="840" cy="32"/>
            </a:xfrm>
            <a:custGeom>
              <a:avLst/>
              <a:gdLst>
                <a:gd name="T0" fmla="*/ 0 w 3526"/>
                <a:gd name="T1" fmla="*/ 0 h 108"/>
                <a:gd name="T2" fmla="*/ 0 w 3526"/>
                <a:gd name="T3" fmla="*/ 0 h 108"/>
                <a:gd name="T4" fmla="*/ 0 w 3526"/>
                <a:gd name="T5" fmla="*/ 0 h 108"/>
                <a:gd name="T6" fmla="*/ 0 w 3526"/>
                <a:gd name="T7" fmla="*/ 0 h 108"/>
                <a:gd name="T8" fmla="*/ 0 w 3526"/>
                <a:gd name="T9" fmla="*/ 0 h 108"/>
                <a:gd name="T10" fmla="*/ 0 w 3526"/>
                <a:gd name="T11" fmla="*/ 0 h 108"/>
                <a:gd name="T12" fmla="*/ 0 w 3526"/>
                <a:gd name="T13" fmla="*/ 0 h 108"/>
                <a:gd name="T14" fmla="*/ 0 w 3526"/>
                <a:gd name="T15" fmla="*/ 0 h 108"/>
                <a:gd name="T16" fmla="*/ 0 w 3526"/>
                <a:gd name="T17" fmla="*/ 0 h 108"/>
                <a:gd name="T18" fmla="*/ 0 w 3526"/>
                <a:gd name="T19" fmla="*/ 0 h 108"/>
                <a:gd name="T20" fmla="*/ 0 w 3526"/>
                <a:gd name="T21" fmla="*/ 0 h 108"/>
                <a:gd name="T22" fmla="*/ 0 w 3526"/>
                <a:gd name="T23" fmla="*/ 0 h 108"/>
                <a:gd name="T24" fmla="*/ 0 w 3526"/>
                <a:gd name="T25" fmla="*/ 0 h 108"/>
                <a:gd name="T26" fmla="*/ 0 w 3526"/>
                <a:gd name="T27" fmla="*/ 0 h 108"/>
                <a:gd name="T28" fmla="*/ 0 w 3526"/>
                <a:gd name="T29" fmla="*/ 0 h 108"/>
                <a:gd name="T30" fmla="*/ 0 w 3526"/>
                <a:gd name="T31" fmla="*/ 0 h 108"/>
                <a:gd name="T32" fmla="*/ 0 w 3526"/>
                <a:gd name="T33" fmla="*/ 0 h 108"/>
                <a:gd name="T34" fmla="*/ 0 w 3526"/>
                <a:gd name="T35" fmla="*/ 0 h 108"/>
                <a:gd name="T36" fmla="*/ 0 w 3526"/>
                <a:gd name="T37" fmla="*/ 0 h 108"/>
                <a:gd name="T38" fmla="*/ 0 w 3526"/>
                <a:gd name="T39" fmla="*/ 0 h 108"/>
                <a:gd name="T40" fmla="*/ 0 w 3526"/>
                <a:gd name="T41" fmla="*/ 0 h 108"/>
                <a:gd name="T42" fmla="*/ 0 w 3526"/>
                <a:gd name="T43" fmla="*/ 0 h 108"/>
                <a:gd name="T44" fmla="*/ 0 w 3526"/>
                <a:gd name="T45" fmla="*/ 0 h 108"/>
                <a:gd name="T46" fmla="*/ 0 w 3526"/>
                <a:gd name="T47" fmla="*/ 0 h 108"/>
                <a:gd name="T48" fmla="*/ 0 w 3526"/>
                <a:gd name="T49" fmla="*/ 0 h 108"/>
                <a:gd name="T50" fmla="*/ 0 w 3526"/>
                <a:gd name="T51" fmla="*/ 0 h 108"/>
                <a:gd name="T52" fmla="*/ 0 w 3526"/>
                <a:gd name="T53" fmla="*/ 0 h 108"/>
                <a:gd name="T54" fmla="*/ 0 w 3526"/>
                <a:gd name="T55" fmla="*/ 0 h 108"/>
                <a:gd name="T56" fmla="*/ 0 w 3526"/>
                <a:gd name="T57" fmla="*/ 0 h 108"/>
                <a:gd name="T58" fmla="*/ 0 w 3526"/>
                <a:gd name="T59" fmla="*/ 0 h 108"/>
                <a:gd name="T60" fmla="*/ 0 w 3526"/>
                <a:gd name="T61" fmla="*/ 0 h 108"/>
                <a:gd name="T62" fmla="*/ 0 w 3526"/>
                <a:gd name="T63" fmla="*/ 0 h 108"/>
                <a:gd name="T64" fmla="*/ 0 w 3526"/>
                <a:gd name="T65" fmla="*/ 0 h 108"/>
                <a:gd name="T66" fmla="*/ 0 w 3526"/>
                <a:gd name="T67" fmla="*/ 0 h 108"/>
                <a:gd name="T68" fmla="*/ 0 w 3526"/>
                <a:gd name="T69" fmla="*/ 0 h 108"/>
                <a:gd name="T70" fmla="*/ 0 w 3526"/>
                <a:gd name="T71" fmla="*/ 0 h 108"/>
                <a:gd name="T72" fmla="*/ 0 w 3526"/>
                <a:gd name="T73" fmla="*/ 0 h 108"/>
                <a:gd name="T74" fmla="*/ 0 w 3526"/>
                <a:gd name="T75" fmla="*/ 0 h 108"/>
                <a:gd name="T76" fmla="*/ 0 w 3526"/>
                <a:gd name="T77" fmla="*/ 0 h 108"/>
                <a:gd name="T78" fmla="*/ 0 w 3526"/>
                <a:gd name="T79" fmla="*/ 0 h 108"/>
                <a:gd name="T80" fmla="*/ 0 w 3526"/>
                <a:gd name="T81" fmla="*/ 0 h 108"/>
                <a:gd name="T82" fmla="*/ 0 w 3526"/>
                <a:gd name="T83" fmla="*/ 0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26"/>
                <a:gd name="T127" fmla="*/ 0 h 108"/>
                <a:gd name="T128" fmla="*/ 3526 w 3526"/>
                <a:gd name="T129" fmla="*/ 108 h 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26" h="108">
                  <a:moveTo>
                    <a:pt x="3526" y="66"/>
                  </a:moveTo>
                  <a:lnTo>
                    <a:pt x="3452" y="66"/>
                  </a:lnTo>
                  <a:lnTo>
                    <a:pt x="3321" y="66"/>
                  </a:lnTo>
                  <a:lnTo>
                    <a:pt x="3142" y="56"/>
                  </a:lnTo>
                  <a:lnTo>
                    <a:pt x="2503" y="56"/>
                  </a:lnTo>
                  <a:lnTo>
                    <a:pt x="2326" y="66"/>
                  </a:lnTo>
                  <a:lnTo>
                    <a:pt x="2188" y="66"/>
                  </a:lnTo>
                  <a:lnTo>
                    <a:pt x="2024" y="56"/>
                  </a:lnTo>
                  <a:lnTo>
                    <a:pt x="1905" y="29"/>
                  </a:lnTo>
                  <a:lnTo>
                    <a:pt x="1707" y="40"/>
                  </a:lnTo>
                  <a:lnTo>
                    <a:pt x="1596" y="40"/>
                  </a:lnTo>
                  <a:lnTo>
                    <a:pt x="1443" y="22"/>
                  </a:lnTo>
                  <a:lnTo>
                    <a:pt x="1283" y="0"/>
                  </a:lnTo>
                  <a:lnTo>
                    <a:pt x="1230" y="0"/>
                  </a:lnTo>
                  <a:lnTo>
                    <a:pt x="1194" y="22"/>
                  </a:lnTo>
                  <a:lnTo>
                    <a:pt x="1125" y="40"/>
                  </a:lnTo>
                  <a:lnTo>
                    <a:pt x="993" y="66"/>
                  </a:lnTo>
                  <a:lnTo>
                    <a:pt x="603" y="66"/>
                  </a:lnTo>
                  <a:lnTo>
                    <a:pt x="212" y="66"/>
                  </a:lnTo>
                  <a:lnTo>
                    <a:pt x="79" y="69"/>
                  </a:lnTo>
                  <a:lnTo>
                    <a:pt x="0" y="108"/>
                  </a:lnTo>
                  <a:lnTo>
                    <a:pt x="79" y="69"/>
                  </a:lnTo>
                  <a:lnTo>
                    <a:pt x="212" y="40"/>
                  </a:lnTo>
                  <a:lnTo>
                    <a:pt x="603" y="29"/>
                  </a:lnTo>
                  <a:lnTo>
                    <a:pt x="1006" y="40"/>
                  </a:lnTo>
                  <a:lnTo>
                    <a:pt x="1169" y="40"/>
                  </a:lnTo>
                  <a:lnTo>
                    <a:pt x="1259" y="29"/>
                  </a:lnTo>
                  <a:lnTo>
                    <a:pt x="1562" y="69"/>
                  </a:lnTo>
                  <a:lnTo>
                    <a:pt x="1696" y="77"/>
                  </a:lnTo>
                  <a:lnTo>
                    <a:pt x="1779" y="40"/>
                  </a:lnTo>
                  <a:lnTo>
                    <a:pt x="1839" y="22"/>
                  </a:lnTo>
                  <a:lnTo>
                    <a:pt x="1905" y="9"/>
                  </a:lnTo>
                  <a:lnTo>
                    <a:pt x="2117" y="9"/>
                  </a:lnTo>
                  <a:lnTo>
                    <a:pt x="2366" y="22"/>
                  </a:lnTo>
                  <a:lnTo>
                    <a:pt x="2591" y="22"/>
                  </a:lnTo>
                  <a:lnTo>
                    <a:pt x="2710" y="22"/>
                  </a:lnTo>
                  <a:lnTo>
                    <a:pt x="2856" y="22"/>
                  </a:lnTo>
                  <a:lnTo>
                    <a:pt x="3186" y="29"/>
                  </a:lnTo>
                  <a:lnTo>
                    <a:pt x="3326" y="40"/>
                  </a:lnTo>
                  <a:lnTo>
                    <a:pt x="3444" y="40"/>
                  </a:lnTo>
                  <a:lnTo>
                    <a:pt x="3517" y="66"/>
                  </a:lnTo>
                  <a:lnTo>
                    <a:pt x="3526" y="66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8" name="Freeform 28"/>
            <p:cNvSpPr>
              <a:spLocks/>
            </p:cNvSpPr>
            <p:nvPr/>
          </p:nvSpPr>
          <p:spPr bwMode="gray">
            <a:xfrm>
              <a:off x="2304" y="4936"/>
              <a:ext cx="816" cy="60"/>
            </a:xfrm>
            <a:custGeom>
              <a:avLst/>
              <a:gdLst>
                <a:gd name="T0" fmla="*/ 0 w 3427"/>
                <a:gd name="T1" fmla="*/ 0 h 203"/>
                <a:gd name="T2" fmla="*/ 0 w 3427"/>
                <a:gd name="T3" fmla="*/ 0 h 203"/>
                <a:gd name="T4" fmla="*/ 0 w 3427"/>
                <a:gd name="T5" fmla="*/ 0 h 203"/>
                <a:gd name="T6" fmla="*/ 0 w 3427"/>
                <a:gd name="T7" fmla="*/ 0 h 203"/>
                <a:gd name="T8" fmla="*/ 0 w 3427"/>
                <a:gd name="T9" fmla="*/ 0 h 203"/>
                <a:gd name="T10" fmla="*/ 0 w 3427"/>
                <a:gd name="T11" fmla="*/ 0 h 203"/>
                <a:gd name="T12" fmla="*/ 0 w 3427"/>
                <a:gd name="T13" fmla="*/ 0 h 203"/>
                <a:gd name="T14" fmla="*/ 0 w 3427"/>
                <a:gd name="T15" fmla="*/ 0 h 203"/>
                <a:gd name="T16" fmla="*/ 0 w 3427"/>
                <a:gd name="T17" fmla="*/ 0 h 203"/>
                <a:gd name="T18" fmla="*/ 0 w 3427"/>
                <a:gd name="T19" fmla="*/ 0 h 203"/>
                <a:gd name="T20" fmla="*/ 0 w 3427"/>
                <a:gd name="T21" fmla="*/ 0 h 203"/>
                <a:gd name="T22" fmla="*/ 0 w 3427"/>
                <a:gd name="T23" fmla="*/ 0 h 203"/>
                <a:gd name="T24" fmla="*/ 0 w 3427"/>
                <a:gd name="T25" fmla="*/ 0 h 203"/>
                <a:gd name="T26" fmla="*/ 0 w 3427"/>
                <a:gd name="T27" fmla="*/ 0 h 203"/>
                <a:gd name="T28" fmla="*/ 0 w 3427"/>
                <a:gd name="T29" fmla="*/ 0 h 203"/>
                <a:gd name="T30" fmla="*/ 0 w 3427"/>
                <a:gd name="T31" fmla="*/ 0 h 203"/>
                <a:gd name="T32" fmla="*/ 0 w 3427"/>
                <a:gd name="T33" fmla="*/ 0 h 203"/>
                <a:gd name="T34" fmla="*/ 0 w 3427"/>
                <a:gd name="T35" fmla="*/ 0 h 203"/>
                <a:gd name="T36" fmla="*/ 0 w 3427"/>
                <a:gd name="T37" fmla="*/ 0 h 203"/>
                <a:gd name="T38" fmla="*/ 0 w 3427"/>
                <a:gd name="T39" fmla="*/ 0 h 203"/>
                <a:gd name="T40" fmla="*/ 0 w 3427"/>
                <a:gd name="T41" fmla="*/ 0 h 203"/>
                <a:gd name="T42" fmla="*/ 0 w 3427"/>
                <a:gd name="T43" fmla="*/ 0 h 203"/>
                <a:gd name="T44" fmla="*/ 0 w 3427"/>
                <a:gd name="T45" fmla="*/ 0 h 203"/>
                <a:gd name="T46" fmla="*/ 0 w 3427"/>
                <a:gd name="T47" fmla="*/ 0 h 203"/>
                <a:gd name="T48" fmla="*/ 0 w 3427"/>
                <a:gd name="T49" fmla="*/ 0 h 203"/>
                <a:gd name="T50" fmla="*/ 0 w 3427"/>
                <a:gd name="T51" fmla="*/ 0 h 203"/>
                <a:gd name="T52" fmla="*/ 0 w 3427"/>
                <a:gd name="T53" fmla="*/ 0 h 203"/>
                <a:gd name="T54" fmla="*/ 0 w 3427"/>
                <a:gd name="T55" fmla="*/ 0 h 203"/>
                <a:gd name="T56" fmla="*/ 0 w 3427"/>
                <a:gd name="T57" fmla="*/ 0 h 203"/>
                <a:gd name="T58" fmla="*/ 0 w 3427"/>
                <a:gd name="T59" fmla="*/ 0 h 203"/>
                <a:gd name="T60" fmla="*/ 0 w 3427"/>
                <a:gd name="T61" fmla="*/ 0 h 203"/>
                <a:gd name="T62" fmla="*/ 0 w 3427"/>
                <a:gd name="T63" fmla="*/ 0 h 203"/>
                <a:gd name="T64" fmla="*/ 0 w 3427"/>
                <a:gd name="T65" fmla="*/ 0 h 203"/>
                <a:gd name="T66" fmla="*/ 0 w 3427"/>
                <a:gd name="T67" fmla="*/ 0 h 203"/>
                <a:gd name="T68" fmla="*/ 0 w 3427"/>
                <a:gd name="T69" fmla="*/ 0 h 203"/>
                <a:gd name="T70" fmla="*/ 0 w 3427"/>
                <a:gd name="T71" fmla="*/ 0 h 203"/>
                <a:gd name="T72" fmla="*/ 0 w 3427"/>
                <a:gd name="T73" fmla="*/ 0 h 203"/>
                <a:gd name="T74" fmla="*/ 0 w 3427"/>
                <a:gd name="T75" fmla="*/ 0 h 203"/>
                <a:gd name="T76" fmla="*/ 0 w 3427"/>
                <a:gd name="T77" fmla="*/ 0 h 203"/>
                <a:gd name="T78" fmla="*/ 0 w 3427"/>
                <a:gd name="T79" fmla="*/ 0 h 203"/>
                <a:gd name="T80" fmla="*/ 0 w 3427"/>
                <a:gd name="T81" fmla="*/ 0 h 203"/>
                <a:gd name="T82" fmla="*/ 0 w 3427"/>
                <a:gd name="T83" fmla="*/ 0 h 203"/>
                <a:gd name="T84" fmla="*/ 0 w 3427"/>
                <a:gd name="T85" fmla="*/ 0 h 203"/>
                <a:gd name="T86" fmla="*/ 0 w 3427"/>
                <a:gd name="T87" fmla="*/ 0 h 203"/>
                <a:gd name="T88" fmla="*/ 0 w 3427"/>
                <a:gd name="T89" fmla="*/ 0 h 203"/>
                <a:gd name="T90" fmla="*/ 0 w 3427"/>
                <a:gd name="T91" fmla="*/ 0 h 203"/>
                <a:gd name="T92" fmla="*/ 0 w 3427"/>
                <a:gd name="T93" fmla="*/ 0 h 203"/>
                <a:gd name="T94" fmla="*/ 0 w 3427"/>
                <a:gd name="T95" fmla="*/ 0 h 203"/>
                <a:gd name="T96" fmla="*/ 0 w 3427"/>
                <a:gd name="T97" fmla="*/ 0 h 203"/>
                <a:gd name="T98" fmla="*/ 0 w 3427"/>
                <a:gd name="T99" fmla="*/ 0 h 203"/>
                <a:gd name="T100" fmla="*/ 0 w 3427"/>
                <a:gd name="T101" fmla="*/ 0 h 2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27"/>
                <a:gd name="T154" fmla="*/ 0 h 203"/>
                <a:gd name="T155" fmla="*/ 3427 w 3427"/>
                <a:gd name="T156" fmla="*/ 203 h 2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27" h="203">
                  <a:moveTo>
                    <a:pt x="0" y="97"/>
                  </a:moveTo>
                  <a:lnTo>
                    <a:pt x="40" y="97"/>
                  </a:lnTo>
                  <a:lnTo>
                    <a:pt x="105" y="85"/>
                  </a:lnTo>
                  <a:lnTo>
                    <a:pt x="212" y="85"/>
                  </a:lnTo>
                  <a:lnTo>
                    <a:pt x="325" y="85"/>
                  </a:lnTo>
                  <a:lnTo>
                    <a:pt x="481" y="85"/>
                  </a:lnTo>
                  <a:lnTo>
                    <a:pt x="678" y="85"/>
                  </a:lnTo>
                  <a:lnTo>
                    <a:pt x="891" y="105"/>
                  </a:lnTo>
                  <a:lnTo>
                    <a:pt x="1157" y="137"/>
                  </a:lnTo>
                  <a:lnTo>
                    <a:pt x="1296" y="153"/>
                  </a:lnTo>
                  <a:lnTo>
                    <a:pt x="1394" y="169"/>
                  </a:lnTo>
                  <a:lnTo>
                    <a:pt x="1466" y="169"/>
                  </a:lnTo>
                  <a:lnTo>
                    <a:pt x="1509" y="153"/>
                  </a:lnTo>
                  <a:lnTo>
                    <a:pt x="1537" y="114"/>
                  </a:lnTo>
                  <a:lnTo>
                    <a:pt x="1525" y="71"/>
                  </a:lnTo>
                  <a:lnTo>
                    <a:pt x="1537" y="29"/>
                  </a:lnTo>
                  <a:lnTo>
                    <a:pt x="1612" y="0"/>
                  </a:lnTo>
                  <a:lnTo>
                    <a:pt x="1699" y="10"/>
                  </a:lnTo>
                  <a:lnTo>
                    <a:pt x="1828" y="29"/>
                  </a:lnTo>
                  <a:lnTo>
                    <a:pt x="1979" y="65"/>
                  </a:lnTo>
                  <a:lnTo>
                    <a:pt x="2197" y="105"/>
                  </a:lnTo>
                  <a:lnTo>
                    <a:pt x="2485" y="85"/>
                  </a:lnTo>
                  <a:lnTo>
                    <a:pt x="2585" y="71"/>
                  </a:lnTo>
                  <a:lnTo>
                    <a:pt x="2655" y="85"/>
                  </a:lnTo>
                  <a:lnTo>
                    <a:pt x="2747" y="114"/>
                  </a:lnTo>
                  <a:lnTo>
                    <a:pt x="3144" y="76"/>
                  </a:lnTo>
                  <a:lnTo>
                    <a:pt x="3427" y="97"/>
                  </a:lnTo>
                  <a:lnTo>
                    <a:pt x="3160" y="169"/>
                  </a:lnTo>
                  <a:lnTo>
                    <a:pt x="2966" y="192"/>
                  </a:lnTo>
                  <a:lnTo>
                    <a:pt x="2842" y="203"/>
                  </a:lnTo>
                  <a:lnTo>
                    <a:pt x="2747" y="192"/>
                  </a:lnTo>
                  <a:lnTo>
                    <a:pt x="2565" y="114"/>
                  </a:lnTo>
                  <a:lnTo>
                    <a:pt x="2448" y="105"/>
                  </a:lnTo>
                  <a:lnTo>
                    <a:pt x="2340" y="114"/>
                  </a:lnTo>
                  <a:lnTo>
                    <a:pt x="2090" y="137"/>
                  </a:lnTo>
                  <a:lnTo>
                    <a:pt x="1887" y="85"/>
                  </a:lnTo>
                  <a:lnTo>
                    <a:pt x="1746" y="71"/>
                  </a:lnTo>
                  <a:lnTo>
                    <a:pt x="1644" y="65"/>
                  </a:lnTo>
                  <a:lnTo>
                    <a:pt x="1595" y="65"/>
                  </a:lnTo>
                  <a:lnTo>
                    <a:pt x="1562" y="97"/>
                  </a:lnTo>
                  <a:lnTo>
                    <a:pt x="1580" y="137"/>
                  </a:lnTo>
                  <a:lnTo>
                    <a:pt x="1562" y="171"/>
                  </a:lnTo>
                  <a:lnTo>
                    <a:pt x="1521" y="203"/>
                  </a:lnTo>
                  <a:lnTo>
                    <a:pt x="1423" y="203"/>
                  </a:lnTo>
                  <a:lnTo>
                    <a:pt x="1299" y="203"/>
                  </a:lnTo>
                  <a:lnTo>
                    <a:pt x="1117" y="171"/>
                  </a:lnTo>
                  <a:lnTo>
                    <a:pt x="868" y="153"/>
                  </a:lnTo>
                  <a:lnTo>
                    <a:pt x="539" y="97"/>
                  </a:lnTo>
                  <a:lnTo>
                    <a:pt x="368" y="53"/>
                  </a:lnTo>
                  <a:lnTo>
                    <a:pt x="230" y="53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9" name="Freeform 29"/>
            <p:cNvSpPr>
              <a:spLocks/>
            </p:cNvSpPr>
            <p:nvPr/>
          </p:nvSpPr>
          <p:spPr bwMode="gray">
            <a:xfrm>
              <a:off x="1440" y="4928"/>
              <a:ext cx="610" cy="126"/>
            </a:xfrm>
            <a:custGeom>
              <a:avLst/>
              <a:gdLst>
                <a:gd name="T0" fmla="*/ 0 w 2338"/>
                <a:gd name="T1" fmla="*/ 0 h 484"/>
                <a:gd name="T2" fmla="*/ 0 w 2338"/>
                <a:gd name="T3" fmla="*/ 0 h 484"/>
                <a:gd name="T4" fmla="*/ 0 w 2338"/>
                <a:gd name="T5" fmla="*/ 0 h 484"/>
                <a:gd name="T6" fmla="*/ 0 w 2338"/>
                <a:gd name="T7" fmla="*/ 0 h 484"/>
                <a:gd name="T8" fmla="*/ 0 w 2338"/>
                <a:gd name="T9" fmla="*/ 0 h 484"/>
                <a:gd name="T10" fmla="*/ 0 w 2338"/>
                <a:gd name="T11" fmla="*/ 0 h 484"/>
                <a:gd name="T12" fmla="*/ 0 w 2338"/>
                <a:gd name="T13" fmla="*/ 0 h 484"/>
                <a:gd name="T14" fmla="*/ 0 w 2338"/>
                <a:gd name="T15" fmla="*/ 0 h 484"/>
                <a:gd name="T16" fmla="*/ 0 w 2338"/>
                <a:gd name="T17" fmla="*/ 0 h 484"/>
                <a:gd name="T18" fmla="*/ 0 w 2338"/>
                <a:gd name="T19" fmla="*/ 0 h 484"/>
                <a:gd name="T20" fmla="*/ 0 w 2338"/>
                <a:gd name="T21" fmla="*/ 0 h 484"/>
                <a:gd name="T22" fmla="*/ 0 w 2338"/>
                <a:gd name="T23" fmla="*/ 0 h 484"/>
                <a:gd name="T24" fmla="*/ 0 w 2338"/>
                <a:gd name="T25" fmla="*/ 0 h 484"/>
                <a:gd name="T26" fmla="*/ 0 w 2338"/>
                <a:gd name="T27" fmla="*/ 0 h 484"/>
                <a:gd name="T28" fmla="*/ 0 w 2338"/>
                <a:gd name="T29" fmla="*/ 0 h 484"/>
                <a:gd name="T30" fmla="*/ 0 w 2338"/>
                <a:gd name="T31" fmla="*/ 0 h 484"/>
                <a:gd name="T32" fmla="*/ 0 w 2338"/>
                <a:gd name="T33" fmla="*/ 0 h 484"/>
                <a:gd name="T34" fmla="*/ 0 w 2338"/>
                <a:gd name="T35" fmla="*/ 0 h 484"/>
                <a:gd name="T36" fmla="*/ 0 w 2338"/>
                <a:gd name="T37" fmla="*/ 0 h 484"/>
                <a:gd name="T38" fmla="*/ 0 w 2338"/>
                <a:gd name="T39" fmla="*/ 0 h 484"/>
                <a:gd name="T40" fmla="*/ 0 w 2338"/>
                <a:gd name="T41" fmla="*/ 0 h 484"/>
                <a:gd name="T42" fmla="*/ 0 w 2338"/>
                <a:gd name="T43" fmla="*/ 0 h 484"/>
                <a:gd name="T44" fmla="*/ 0 w 2338"/>
                <a:gd name="T45" fmla="*/ 0 h 484"/>
                <a:gd name="T46" fmla="*/ 0 w 2338"/>
                <a:gd name="T47" fmla="*/ 0 h 484"/>
                <a:gd name="T48" fmla="*/ 0 w 2338"/>
                <a:gd name="T49" fmla="*/ 0 h 484"/>
                <a:gd name="T50" fmla="*/ 0 w 2338"/>
                <a:gd name="T51" fmla="*/ 0 h 484"/>
                <a:gd name="T52" fmla="*/ 0 w 2338"/>
                <a:gd name="T53" fmla="*/ 0 h 484"/>
                <a:gd name="T54" fmla="*/ 0 w 2338"/>
                <a:gd name="T55" fmla="*/ 0 h 484"/>
                <a:gd name="T56" fmla="*/ 0 w 2338"/>
                <a:gd name="T57" fmla="*/ 0 h 484"/>
                <a:gd name="T58" fmla="*/ 0 w 2338"/>
                <a:gd name="T59" fmla="*/ 0 h 484"/>
                <a:gd name="T60" fmla="*/ 0 w 2338"/>
                <a:gd name="T61" fmla="*/ 0 h 484"/>
                <a:gd name="T62" fmla="*/ 0 w 2338"/>
                <a:gd name="T63" fmla="*/ 0 h 484"/>
                <a:gd name="T64" fmla="*/ 0 w 2338"/>
                <a:gd name="T65" fmla="*/ 0 h 484"/>
                <a:gd name="T66" fmla="*/ 0 w 2338"/>
                <a:gd name="T67" fmla="*/ 0 h 484"/>
                <a:gd name="T68" fmla="*/ 0 w 2338"/>
                <a:gd name="T69" fmla="*/ 0 h 484"/>
                <a:gd name="T70" fmla="*/ 0 w 2338"/>
                <a:gd name="T71" fmla="*/ 0 h 484"/>
                <a:gd name="T72" fmla="*/ 0 w 2338"/>
                <a:gd name="T73" fmla="*/ 0 h 484"/>
                <a:gd name="T74" fmla="*/ 0 w 2338"/>
                <a:gd name="T75" fmla="*/ 0 h 484"/>
                <a:gd name="T76" fmla="*/ 0 w 2338"/>
                <a:gd name="T77" fmla="*/ 0 h 484"/>
                <a:gd name="T78" fmla="*/ 0 w 2338"/>
                <a:gd name="T79" fmla="*/ 0 h 484"/>
                <a:gd name="T80" fmla="*/ 0 w 2338"/>
                <a:gd name="T81" fmla="*/ 0 h 484"/>
                <a:gd name="T82" fmla="*/ 0 w 2338"/>
                <a:gd name="T83" fmla="*/ 0 h 484"/>
                <a:gd name="T84" fmla="*/ 0 w 2338"/>
                <a:gd name="T85" fmla="*/ 0 h 4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38"/>
                <a:gd name="T130" fmla="*/ 0 h 484"/>
                <a:gd name="T131" fmla="*/ 2338 w 2338"/>
                <a:gd name="T132" fmla="*/ 484 h 4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38" h="484">
                  <a:moveTo>
                    <a:pt x="745" y="96"/>
                  </a:moveTo>
                  <a:lnTo>
                    <a:pt x="713" y="106"/>
                  </a:lnTo>
                  <a:lnTo>
                    <a:pt x="737" y="124"/>
                  </a:lnTo>
                  <a:lnTo>
                    <a:pt x="792" y="124"/>
                  </a:lnTo>
                  <a:lnTo>
                    <a:pt x="872" y="124"/>
                  </a:lnTo>
                  <a:lnTo>
                    <a:pt x="988" y="130"/>
                  </a:lnTo>
                  <a:lnTo>
                    <a:pt x="1142" y="140"/>
                  </a:lnTo>
                  <a:lnTo>
                    <a:pt x="1294" y="141"/>
                  </a:lnTo>
                  <a:lnTo>
                    <a:pt x="1416" y="156"/>
                  </a:lnTo>
                  <a:lnTo>
                    <a:pt x="1597" y="175"/>
                  </a:lnTo>
                  <a:lnTo>
                    <a:pt x="1695" y="190"/>
                  </a:lnTo>
                  <a:lnTo>
                    <a:pt x="1769" y="206"/>
                  </a:lnTo>
                  <a:lnTo>
                    <a:pt x="1845" y="214"/>
                  </a:lnTo>
                  <a:lnTo>
                    <a:pt x="1940" y="206"/>
                  </a:lnTo>
                  <a:lnTo>
                    <a:pt x="2094" y="183"/>
                  </a:lnTo>
                  <a:lnTo>
                    <a:pt x="2206" y="164"/>
                  </a:lnTo>
                  <a:lnTo>
                    <a:pt x="2338" y="140"/>
                  </a:lnTo>
                  <a:lnTo>
                    <a:pt x="2096" y="164"/>
                  </a:lnTo>
                  <a:lnTo>
                    <a:pt x="1940" y="175"/>
                  </a:lnTo>
                  <a:lnTo>
                    <a:pt x="1822" y="183"/>
                  </a:lnTo>
                  <a:lnTo>
                    <a:pt x="1742" y="183"/>
                  </a:lnTo>
                  <a:lnTo>
                    <a:pt x="1562" y="167"/>
                  </a:lnTo>
                  <a:lnTo>
                    <a:pt x="1416" y="164"/>
                  </a:lnTo>
                  <a:lnTo>
                    <a:pt x="1205" y="164"/>
                  </a:lnTo>
                  <a:lnTo>
                    <a:pt x="1004" y="156"/>
                  </a:lnTo>
                  <a:lnTo>
                    <a:pt x="872" y="151"/>
                  </a:lnTo>
                  <a:lnTo>
                    <a:pt x="766" y="141"/>
                  </a:lnTo>
                  <a:lnTo>
                    <a:pt x="694" y="130"/>
                  </a:lnTo>
                  <a:lnTo>
                    <a:pt x="639" y="116"/>
                  </a:lnTo>
                  <a:lnTo>
                    <a:pt x="660" y="96"/>
                  </a:lnTo>
                  <a:lnTo>
                    <a:pt x="755" y="46"/>
                  </a:lnTo>
                  <a:lnTo>
                    <a:pt x="704" y="30"/>
                  </a:lnTo>
                  <a:lnTo>
                    <a:pt x="646" y="17"/>
                  </a:lnTo>
                  <a:lnTo>
                    <a:pt x="553" y="17"/>
                  </a:lnTo>
                  <a:lnTo>
                    <a:pt x="373" y="6"/>
                  </a:lnTo>
                  <a:lnTo>
                    <a:pt x="233" y="6"/>
                  </a:lnTo>
                  <a:lnTo>
                    <a:pt x="138" y="17"/>
                  </a:lnTo>
                  <a:lnTo>
                    <a:pt x="67" y="30"/>
                  </a:lnTo>
                  <a:lnTo>
                    <a:pt x="43" y="30"/>
                  </a:lnTo>
                  <a:lnTo>
                    <a:pt x="33" y="46"/>
                  </a:lnTo>
                  <a:lnTo>
                    <a:pt x="74" y="83"/>
                  </a:lnTo>
                  <a:lnTo>
                    <a:pt x="286" y="183"/>
                  </a:lnTo>
                  <a:lnTo>
                    <a:pt x="373" y="220"/>
                  </a:lnTo>
                  <a:lnTo>
                    <a:pt x="408" y="281"/>
                  </a:lnTo>
                  <a:lnTo>
                    <a:pt x="387" y="313"/>
                  </a:lnTo>
                  <a:lnTo>
                    <a:pt x="318" y="323"/>
                  </a:lnTo>
                  <a:lnTo>
                    <a:pt x="201" y="381"/>
                  </a:lnTo>
                  <a:lnTo>
                    <a:pt x="162" y="408"/>
                  </a:lnTo>
                  <a:lnTo>
                    <a:pt x="176" y="413"/>
                  </a:lnTo>
                  <a:lnTo>
                    <a:pt x="270" y="439"/>
                  </a:lnTo>
                  <a:lnTo>
                    <a:pt x="350" y="439"/>
                  </a:lnTo>
                  <a:lnTo>
                    <a:pt x="456" y="439"/>
                  </a:lnTo>
                  <a:lnTo>
                    <a:pt x="617" y="439"/>
                  </a:lnTo>
                  <a:lnTo>
                    <a:pt x="737" y="439"/>
                  </a:lnTo>
                  <a:lnTo>
                    <a:pt x="924" y="460"/>
                  </a:lnTo>
                  <a:lnTo>
                    <a:pt x="1112" y="469"/>
                  </a:lnTo>
                  <a:lnTo>
                    <a:pt x="1241" y="473"/>
                  </a:lnTo>
                  <a:lnTo>
                    <a:pt x="1416" y="473"/>
                  </a:lnTo>
                  <a:lnTo>
                    <a:pt x="1241" y="484"/>
                  </a:lnTo>
                  <a:lnTo>
                    <a:pt x="1112" y="479"/>
                  </a:lnTo>
                  <a:lnTo>
                    <a:pt x="887" y="460"/>
                  </a:lnTo>
                  <a:lnTo>
                    <a:pt x="718" y="440"/>
                  </a:lnTo>
                  <a:lnTo>
                    <a:pt x="519" y="440"/>
                  </a:lnTo>
                  <a:lnTo>
                    <a:pt x="397" y="440"/>
                  </a:lnTo>
                  <a:lnTo>
                    <a:pt x="292" y="452"/>
                  </a:lnTo>
                  <a:lnTo>
                    <a:pt x="176" y="440"/>
                  </a:lnTo>
                  <a:lnTo>
                    <a:pt x="122" y="413"/>
                  </a:lnTo>
                  <a:lnTo>
                    <a:pt x="122" y="399"/>
                  </a:lnTo>
                  <a:lnTo>
                    <a:pt x="207" y="323"/>
                  </a:lnTo>
                  <a:lnTo>
                    <a:pt x="250" y="291"/>
                  </a:lnTo>
                  <a:lnTo>
                    <a:pt x="286" y="262"/>
                  </a:lnTo>
                  <a:lnTo>
                    <a:pt x="260" y="214"/>
                  </a:lnTo>
                  <a:lnTo>
                    <a:pt x="176" y="156"/>
                  </a:lnTo>
                  <a:lnTo>
                    <a:pt x="13" y="74"/>
                  </a:lnTo>
                  <a:lnTo>
                    <a:pt x="0" y="37"/>
                  </a:lnTo>
                  <a:lnTo>
                    <a:pt x="13" y="30"/>
                  </a:lnTo>
                  <a:lnTo>
                    <a:pt x="56" y="17"/>
                  </a:lnTo>
                  <a:lnTo>
                    <a:pt x="138" y="17"/>
                  </a:lnTo>
                  <a:lnTo>
                    <a:pt x="249" y="6"/>
                  </a:lnTo>
                  <a:lnTo>
                    <a:pt x="408" y="0"/>
                  </a:lnTo>
                  <a:lnTo>
                    <a:pt x="607" y="0"/>
                  </a:lnTo>
                  <a:lnTo>
                    <a:pt x="694" y="0"/>
                  </a:lnTo>
                  <a:lnTo>
                    <a:pt x="766" y="6"/>
                  </a:lnTo>
                  <a:lnTo>
                    <a:pt x="807" y="30"/>
                  </a:lnTo>
                  <a:lnTo>
                    <a:pt x="792" y="58"/>
                  </a:lnTo>
                  <a:lnTo>
                    <a:pt x="745" y="96"/>
                  </a:lnTo>
                  <a:close/>
                </a:path>
              </a:pathLst>
            </a:custGeom>
            <a:solidFill>
              <a:srgbClr val="99CCFF"/>
            </a:solidFill>
            <a:ln w="3175">
              <a:solidFill>
                <a:srgbClr val="99CC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7" name="Picture 20" descr="water drop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 t="3923" b="-6627"/>
          <a:stretch>
            <a:fillRect/>
          </a:stretch>
        </p:blipFill>
        <p:spPr bwMode="invGray">
          <a:xfrm>
            <a:off x="0" y="5334000"/>
            <a:ext cx="9144000" cy="1722437"/>
          </a:xfrm>
          <a:prstGeom prst="rect">
            <a:avLst/>
          </a:prstGeom>
          <a:noFill/>
        </p:spPr>
      </p:pic>
      <p:sp>
        <p:nvSpPr>
          <p:cNvPr id="28" name="Text Box 87"/>
          <p:cNvSpPr txBox="1">
            <a:spLocks noChangeArrowheads="1"/>
          </p:cNvSpPr>
          <p:nvPr/>
        </p:nvSpPr>
        <p:spPr bwMode="auto">
          <a:xfrm>
            <a:off x="6108700" y="64627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  <a:latin typeface="Arial Black" pitchFamily="34" charset="0"/>
              </a:rPr>
              <a:t>A Clean Water Agency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619"/>
            <a:ext cx="9144000" cy="69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76" y="0"/>
            <a:ext cx="91927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71600" y="52578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Thank you!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14800" y="1524000"/>
            <a:ext cx="50292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Questions or comments?</a:t>
            </a: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Mike Mereness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Metro Plant Director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651-602-8296</a:t>
            </a:r>
            <a:endParaRPr lang="en-US" dirty="0" smtClean="0"/>
          </a:p>
        </p:txBody>
      </p:sp>
      <p:pic>
        <p:nvPicPr>
          <p:cNvPr id="13316" name="Picture 2" descr="C:\Documents and Settings\merenemp\Desktop\New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1219201"/>
            <a:ext cx="12801600" cy="1409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71600" y="52578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Thank you!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114800" y="1524000"/>
            <a:ext cx="50292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Questions or comments?</a:t>
            </a: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Mike Mereness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Metro Plant Director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ahoma" pitchFamily="34" charset="0"/>
              </a:rPr>
              <a:t>651-602-8296</a:t>
            </a:r>
            <a:endParaRPr lang="en-US" dirty="0" smtClean="0"/>
          </a:p>
        </p:txBody>
      </p:sp>
      <p:pic>
        <p:nvPicPr>
          <p:cNvPr id="15364" name="Picture 4" descr="C:\Documents and Settings\merenemp\Desktop\Ro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52400"/>
            <a:ext cx="9525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45" y="0"/>
            <a:ext cx="925244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75" y="1"/>
            <a:ext cx="9242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430" y="0"/>
            <a:ext cx="9227430" cy="683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40" y="0"/>
            <a:ext cx="9242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40" y="0"/>
            <a:ext cx="9226740" cy="68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Tahoma" pitchFamily="34" charset="0"/>
              </a:rPr>
              <a:t>Presentation Outline</a:t>
            </a:r>
            <a:endParaRPr lang="en-US" sz="4000" b="1" u="sng" dirty="0" smtClean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19800"/>
            <a:ext cx="337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1752600"/>
            <a:ext cx="7543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 Flood Forecast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 Metro Plant Preparation Activities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 Metro Past 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</a:rPr>
              <a:t>Flood </a:t>
            </a: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Views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</a:rPr>
              <a:t>  Regional Plants Forecast and Preparation</a:t>
            </a:r>
            <a:endParaRPr lang="en-US" sz="28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75" y="0"/>
            <a:ext cx="91927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VAGRundschriftD" charset="0"/>
              </a:rPr>
              <a:t>before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pic>
        <p:nvPicPr>
          <p:cNvPr id="26628" name="Picture 3" descr="River_Levels_at_St. Paul_Pag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0"/>
            <a:ext cx="8870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9601200" cy="723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KPM5_SSTG_exceed_90da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90985" y="4572000"/>
            <a:ext cx="2106795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Mississippi River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At Shakopee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Blue Lake Wastewater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Treatment Plant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62400"/>
            <a:ext cx="914400" cy="8617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Fill Empty Tanks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702.0’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100% </a:t>
            </a:r>
            <a:r>
              <a:rPr lang="en-US" sz="1050" b="1" dirty="0" smtClean="0">
                <a:latin typeface="Calibri" pitchFamily="34" charset="0"/>
              </a:rPr>
              <a:t>Probability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914400" cy="8694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Start Screw Pumps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710.5’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1</a:t>
            </a:r>
            <a:r>
              <a:rPr lang="en-US" sz="1050" b="1" dirty="0" smtClean="0">
                <a:latin typeface="Calibri" pitchFamily="34" charset="0"/>
              </a:rPr>
              <a:t>0</a:t>
            </a:r>
            <a:r>
              <a:rPr lang="en-US" sz="1000" b="1" dirty="0" smtClean="0">
                <a:latin typeface="Calibri" pitchFamily="34" charset="0"/>
              </a:rPr>
              <a:t>0% Probability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905000"/>
            <a:ext cx="838200" cy="4154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Calibri" pitchFamily="34" charset="0"/>
              </a:rPr>
              <a:t>2001 Flood</a:t>
            </a:r>
          </a:p>
          <a:p>
            <a:pPr algn="ctr"/>
            <a:r>
              <a:rPr lang="en-US" sz="1050" b="1" dirty="0" smtClean="0">
                <a:latin typeface="Calibri" pitchFamily="34" charset="0"/>
              </a:rPr>
              <a:t>719’</a:t>
            </a:r>
            <a:endParaRPr lang="en-US" sz="1050" b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rot="10800000" flipV="1">
            <a:off x="1371600" y="2112749"/>
            <a:ext cx="381000" cy="208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0" y="1295400"/>
            <a:ext cx="9144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Top of Levee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Add Sand Bags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723.5’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3-4%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38200" y="4114800"/>
            <a:ext cx="533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838200" y="3124200"/>
            <a:ext cx="533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38200" y="1600200"/>
            <a:ext cx="5334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HSTM5_SSTG_exceed_90da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4572000"/>
            <a:ext cx="2020361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Mississippi River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At Hastings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Hastings Wastewater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Treatment Plant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90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Fill Empty Tanks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687.0’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(17.0 ‘ Stage)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95% 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914400" y="3733800"/>
            <a:ext cx="457200" cy="1524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2819400"/>
            <a:ext cx="990600" cy="86177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24/7 Staffing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690.0’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(20.0 ‘ Stage)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60% 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914400" y="3200400"/>
            <a:ext cx="4572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52600" y="2819400"/>
            <a:ext cx="838200" cy="4154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Calibri" pitchFamily="34" charset="0"/>
              </a:rPr>
              <a:t>2001 Flood</a:t>
            </a:r>
          </a:p>
          <a:p>
            <a:pPr algn="ctr"/>
            <a:r>
              <a:rPr lang="en-US" sz="1050" b="1" dirty="0" smtClean="0">
                <a:latin typeface="Calibri" pitchFamily="34" charset="0"/>
              </a:rPr>
              <a:t>692.5’</a:t>
            </a:r>
            <a:endParaRPr lang="en-US" sz="1050" b="1" dirty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>
            <a:off x="1371600" y="3048000"/>
            <a:ext cx="3810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0" y="1752600"/>
            <a:ext cx="990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Top of Levee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Add Sand Bags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695.0’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(25‘ Stage)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12% 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914400" y="2514600"/>
            <a:ext cx="4572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LM5_SSTG_exceed_90d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8049" y="4572000"/>
            <a:ext cx="1552668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St. Croix River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At Stillwater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St. Croix Valley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Wastewater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Treatment Plant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28800"/>
            <a:ext cx="838200" cy="41549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latin typeface="Calibri" pitchFamily="34" charset="0"/>
              </a:rPr>
              <a:t>2001 Flood</a:t>
            </a:r>
          </a:p>
          <a:p>
            <a:pPr algn="ctr"/>
            <a:r>
              <a:rPr lang="en-US" sz="1050" b="1" dirty="0" smtClean="0">
                <a:latin typeface="Calibri" pitchFamily="34" charset="0"/>
              </a:rPr>
              <a:t>692.5’</a:t>
            </a:r>
            <a:endParaRPr lang="en-US" sz="1050" b="1" dirty="0">
              <a:latin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13716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2667000"/>
            <a:ext cx="9906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Night Time Inspections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690.0’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(90.0 ‘ Stage)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20% 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914400" y="3048000"/>
            <a:ext cx="457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990600"/>
            <a:ext cx="9906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24/7 Staffing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695.0’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(95.0 ‘ Stage)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5% Probability</a:t>
            </a:r>
            <a:endParaRPr lang="en-US" sz="1000" b="1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914400" y="1600200"/>
            <a:ext cx="457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4800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</a:rPr>
              <a:t>Thank you!</a:t>
            </a:r>
            <a:endParaRPr lang="en-US" sz="3600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609600"/>
            <a:ext cx="73152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ahoma" pitchFamily="34" charset="0"/>
              </a:rPr>
              <a:t>Questions</a:t>
            </a:r>
            <a:r>
              <a:rPr lang="en-US" sz="3600" b="1" dirty="0" smtClean="0">
                <a:solidFill>
                  <a:srgbClr val="FFFF00"/>
                </a:solidFill>
                <a:latin typeface="Tahoma" pitchFamily="34" charset="0"/>
              </a:rPr>
              <a:t> or Comments?</a:t>
            </a: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Mike Mereness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Metro Plant Director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651-602-8296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19800"/>
            <a:ext cx="337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Jan 27 2011 Flood outlook partners brief_Page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Jan 27 2011 Flood outlook partners brief_Page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Jan 27 2011 Flood outlook partners brief_Page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Jan 27 2011 Flood outlook partners brief_Page_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Flood Forecast as of 01-25-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86600" y="4724400"/>
            <a:ext cx="1911180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Mississippi River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At St. Paul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Metro Wastewater 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Treatment Plant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457200"/>
            <a:ext cx="83820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4000" b="1" u="sng" dirty="0" smtClean="0">
                <a:solidFill>
                  <a:srgbClr val="FFFF00"/>
                </a:solidFill>
                <a:latin typeface="Tahoma" pitchFamily="34" charset="0"/>
              </a:rPr>
              <a:t>Metro Plant Flood Preparations</a:t>
            </a:r>
            <a:endParaRPr lang="en-US" sz="4000" dirty="0" smtClean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Emergency Generators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Childs Road Ramp (If needed)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Sand Bags &amp; Stop Logs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Meetings with Neighboring Businesses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Coordination with City/County Emergency Offices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Increase Critical Process Chemicals Inventory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ahoma" pitchFamily="34" charset="0"/>
              </a:rPr>
              <a:t>Provide 24/7 Electrician and Manager Coverage</a:t>
            </a:r>
          </a:p>
          <a:p>
            <a:pPr>
              <a:buFontTx/>
              <a:buNone/>
            </a:pPr>
            <a:endParaRPr lang="en-US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19800"/>
            <a:ext cx="337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pic>
        <p:nvPicPr>
          <p:cNvPr id="9220" name="Picture 4" descr="Metro Aerial 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81000"/>
            <a:ext cx="96012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267</Words>
  <Application>Microsoft Office PowerPoint</Application>
  <PresentationFormat>On-screen Show (4:3)</PresentationFormat>
  <Paragraphs>98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Presentation 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Thank you!</vt:lpstr>
      <vt:lpstr>Thank you!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you!</vt:lpstr>
    </vt:vector>
  </TitlesOfParts>
  <Company>hsh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gfrick</dc:creator>
  <cp:lastModifiedBy>Mike Mereness</cp:lastModifiedBy>
  <cp:revision>42</cp:revision>
  <dcterms:created xsi:type="dcterms:W3CDTF">2001-04-20T16:56:31Z</dcterms:created>
  <dcterms:modified xsi:type="dcterms:W3CDTF">2011-02-07T18:15:04Z</dcterms:modified>
</cp:coreProperties>
</file>