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4" r:id="rId2"/>
    <p:sldId id="305" r:id="rId3"/>
    <p:sldId id="286" r:id="rId4"/>
    <p:sldId id="296" r:id="rId5"/>
    <p:sldId id="297" r:id="rId6"/>
    <p:sldId id="299" r:id="rId7"/>
    <p:sldId id="303" r:id="rId8"/>
    <p:sldId id="306" r:id="rId9"/>
    <p:sldId id="307" r:id="rId10"/>
    <p:sldId id="308" r:id="rId11"/>
    <p:sldId id="304" r:id="rId12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3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3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3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3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3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99"/>
    <a:srgbClr val="FFFF99"/>
    <a:srgbClr val="000072"/>
    <a:srgbClr val="000066"/>
    <a:srgbClr val="FFFF00"/>
    <a:srgbClr val="CCEC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053" autoAdjust="0"/>
    <p:restoredTop sz="94777" autoAdjust="0"/>
  </p:normalViewPr>
  <p:slideViewPr>
    <p:cSldViewPr>
      <p:cViewPr>
        <p:scale>
          <a:sx n="75" d="100"/>
          <a:sy n="75" d="100"/>
        </p:scale>
        <p:origin x="-492" y="-78"/>
      </p:cViewPr>
      <p:guideLst>
        <p:guide orient="horz" pos="96"/>
        <p:guide orient="horz"/>
        <p:guide orient="horz" pos="4224"/>
        <p:guide orient="horz" pos="1200"/>
        <p:guide orient="horz" pos="2880"/>
        <p:guide pos="96"/>
        <p:guide pos="5664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1650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rafs\Schuelde\excel\Financing\New%20Debt%20Book-MCES%20updated2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rafs\Schuelde\excel\Financing\2011%20Capital%20Finance%20Model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($ </a:t>
            </a:r>
            <a:r>
              <a:rPr lang="en-US" dirty="0"/>
              <a:t>in 000s)</a:t>
            </a:r>
          </a:p>
        </c:rich>
      </c:tx>
      <c:layout>
        <c:manualLayout>
          <c:xMode val="edge"/>
          <c:yMode val="edge"/>
          <c:x val="8.98074053936848E-2"/>
          <c:y val="6.127359080114989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21860827707820571"/>
          <c:y val="0.16623660771911714"/>
          <c:w val="0.75837988826815805"/>
          <c:h val="0.65944945274961475"/>
        </c:manualLayout>
      </c:layout>
      <c:lineChart>
        <c:grouping val="standard"/>
        <c:ser>
          <c:idx val="0"/>
          <c:order val="0"/>
          <c:tx>
            <c:v>Total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'3'!$S$5:$S$24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'3'!$AF$5:$AF$24</c:f>
              <c:numCache>
                <c:formatCode>#,##0</c:formatCode>
                <c:ptCount val="20"/>
                <c:pt idx="0">
                  <c:v>562804</c:v>
                </c:pt>
                <c:pt idx="1">
                  <c:v>588085</c:v>
                </c:pt>
                <c:pt idx="2">
                  <c:v>662430</c:v>
                </c:pt>
                <c:pt idx="3">
                  <c:v>751207</c:v>
                </c:pt>
                <c:pt idx="4">
                  <c:v>817522</c:v>
                </c:pt>
                <c:pt idx="5">
                  <c:v>822967.91</c:v>
                </c:pt>
                <c:pt idx="6">
                  <c:v>888394.91</c:v>
                </c:pt>
                <c:pt idx="7">
                  <c:v>957847.91</c:v>
                </c:pt>
                <c:pt idx="8">
                  <c:v>945811.91</c:v>
                </c:pt>
                <c:pt idx="9">
                  <c:v>988455.43</c:v>
                </c:pt>
                <c:pt idx="10">
                  <c:v>1056907.9449999998</c:v>
                </c:pt>
                <c:pt idx="11">
                  <c:v>1071729.52</c:v>
                </c:pt>
                <c:pt idx="12">
                  <c:v>1073661.4979999999</c:v>
                </c:pt>
                <c:pt idx="13">
                  <c:v>1078059.4130000002</c:v>
                </c:pt>
                <c:pt idx="14">
                  <c:v>1077692.375</c:v>
                </c:pt>
                <c:pt idx="15">
                  <c:v>1080282.3900000008</c:v>
                </c:pt>
                <c:pt idx="16">
                  <c:v>1113476.94</c:v>
                </c:pt>
                <c:pt idx="17">
                  <c:v>1134495.24</c:v>
                </c:pt>
                <c:pt idx="18">
                  <c:v>1147712.29</c:v>
                </c:pt>
                <c:pt idx="19">
                  <c:v>1164913.0900000003</c:v>
                </c:pt>
              </c:numCache>
            </c:numRef>
          </c:val>
        </c:ser>
        <c:ser>
          <c:idx val="1"/>
          <c:order val="1"/>
          <c:tx>
            <c:v>Bonds</c:v>
          </c:tx>
          <c:val>
            <c:numRef>
              <c:f>'3'!$Y$5:$Y$24</c:f>
              <c:numCache>
                <c:formatCode>#,##0</c:formatCode>
                <c:ptCount val="20"/>
                <c:pt idx="0" formatCode="General">
                  <c:v>140000</c:v>
                </c:pt>
                <c:pt idx="1">
                  <c:v>139800</c:v>
                </c:pt>
                <c:pt idx="2">
                  <c:v>121000</c:v>
                </c:pt>
                <c:pt idx="3">
                  <c:v>127325</c:v>
                </c:pt>
                <c:pt idx="4">
                  <c:v>197465</c:v>
                </c:pt>
                <c:pt idx="5">
                  <c:v>178540</c:v>
                </c:pt>
                <c:pt idx="6">
                  <c:v>245495</c:v>
                </c:pt>
                <c:pt idx="7">
                  <c:v>306985</c:v>
                </c:pt>
                <c:pt idx="8">
                  <c:v>286210</c:v>
                </c:pt>
                <c:pt idx="9">
                  <c:v>307305</c:v>
                </c:pt>
                <c:pt idx="10">
                  <c:v>358490</c:v>
                </c:pt>
                <c:pt idx="11">
                  <c:v>368094</c:v>
                </c:pt>
                <c:pt idx="12">
                  <c:v>367998.55</c:v>
                </c:pt>
                <c:pt idx="13">
                  <c:v>374791.85</c:v>
                </c:pt>
                <c:pt idx="14">
                  <c:v>379133.89999999997</c:v>
                </c:pt>
                <c:pt idx="15">
                  <c:v>393109.69999999995</c:v>
                </c:pt>
                <c:pt idx="16">
                  <c:v>447809.24999999994</c:v>
                </c:pt>
                <c:pt idx="17">
                  <c:v>495632.54999999993</c:v>
                </c:pt>
                <c:pt idx="18">
                  <c:v>536759.6</c:v>
                </c:pt>
                <c:pt idx="19">
                  <c:v>572395.4</c:v>
                </c:pt>
              </c:numCache>
            </c:numRef>
          </c:val>
        </c:ser>
        <c:marker val="1"/>
        <c:axId val="69540864"/>
        <c:axId val="69567232"/>
      </c:lineChart>
      <c:catAx>
        <c:axId val="695408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380" baseline="0"/>
            </a:pPr>
            <a:endParaRPr lang="en-US"/>
          </a:p>
        </c:txPr>
        <c:crossAx val="69567232"/>
        <c:crosses val="autoZero"/>
        <c:auto val="1"/>
        <c:lblAlgn val="ctr"/>
        <c:lblOffset val="100"/>
        <c:tickLblSkip val="1"/>
        <c:tickMarkSkip val="1"/>
      </c:catAx>
      <c:valAx>
        <c:axId val="6956723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954086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8449639499119892"/>
          <c:y val="0.94343422851611225"/>
          <c:w val="0.22576613484173735"/>
          <c:h val="5.5022304721415533E-2"/>
        </c:manualLayout>
      </c:layout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2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MCES Total Debt Service ($ in 000s)</a:t>
            </a:r>
          </a:p>
        </c:rich>
      </c:tx>
      <c:layout>
        <c:manualLayout>
          <c:xMode val="edge"/>
          <c:yMode val="edge"/>
          <c:x val="0.17385458893110059"/>
          <c:y val="3.170731707317089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633433468345642"/>
          <c:y val="0.1926829268292683"/>
          <c:w val="0.8247983864334083"/>
          <c:h val="0.57560975609756271"/>
        </c:manualLayout>
      </c:layout>
      <c:lineChart>
        <c:grouping val="standard"/>
        <c:ser>
          <c:idx val="0"/>
          <c:order val="0"/>
          <c:tx>
            <c:strRef>
              <c:f>total!$J$55</c:f>
              <c:strCache>
                <c:ptCount val="1"/>
                <c:pt idx="0">
                  <c:v>Debt Service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total!$I$56:$I$77</c:f>
              <c:numCache>
                <c:formatCode>General</c:formatCode>
                <c:ptCount val="2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</c:numCache>
            </c:numRef>
          </c:cat>
          <c:val>
            <c:numRef>
              <c:f>total!$J$56:$J$77</c:f>
              <c:numCache>
                <c:formatCode>_(* #,##0_);_(* \(#,##0\);_(* "-"??_);_(@_)</c:formatCode>
                <c:ptCount val="20"/>
                <c:pt idx="0">
                  <c:v>64566</c:v>
                </c:pt>
                <c:pt idx="1">
                  <c:v>67857</c:v>
                </c:pt>
                <c:pt idx="2">
                  <c:v>68077</c:v>
                </c:pt>
                <c:pt idx="3">
                  <c:v>66000</c:v>
                </c:pt>
                <c:pt idx="4">
                  <c:v>73769</c:v>
                </c:pt>
                <c:pt idx="5">
                  <c:v>78141</c:v>
                </c:pt>
                <c:pt idx="6">
                  <c:v>81782</c:v>
                </c:pt>
                <c:pt idx="7">
                  <c:v>87140</c:v>
                </c:pt>
                <c:pt idx="8">
                  <c:v>90479</c:v>
                </c:pt>
                <c:pt idx="9">
                  <c:v>92147</c:v>
                </c:pt>
                <c:pt idx="10">
                  <c:v>92500</c:v>
                </c:pt>
                <c:pt idx="11">
                  <c:v>96266</c:v>
                </c:pt>
                <c:pt idx="12">
                  <c:v>100761.65741609994</c:v>
                </c:pt>
                <c:pt idx="13">
                  <c:v>104990.99448290744</c:v>
                </c:pt>
                <c:pt idx="14">
                  <c:v>110268.61045831963</c:v>
                </c:pt>
                <c:pt idx="15">
                  <c:v>118034.96546641676</c:v>
                </c:pt>
                <c:pt idx="16">
                  <c:v>126146.08620374039</c:v>
                </c:pt>
                <c:pt idx="17">
                  <c:v>137098.01019106081</c:v>
                </c:pt>
                <c:pt idx="18">
                  <c:v>145782.97169915072</c:v>
                </c:pt>
                <c:pt idx="19">
                  <c:v>149268.8269704922</c:v>
                </c:pt>
              </c:numCache>
            </c:numRef>
          </c:val>
        </c:ser>
        <c:marker val="1"/>
        <c:axId val="71372800"/>
        <c:axId val="71374720"/>
      </c:lineChart>
      <c:catAx>
        <c:axId val="713728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374720"/>
        <c:crosses val="autoZero"/>
        <c:auto val="1"/>
        <c:lblAlgn val="ctr"/>
        <c:lblOffset val="100"/>
        <c:tickLblSkip val="1"/>
        <c:tickMarkSkip val="1"/>
      </c:catAx>
      <c:valAx>
        <c:axId val="7137472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\$#,##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37280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5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831263"/>
            <a:ext cx="68580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900" b="0"/>
            </a:lvl1pPr>
          </a:lstStyle>
          <a:p>
            <a:pPr>
              <a:defRPr/>
            </a:pPr>
            <a:r>
              <a:rPr lang="en-US"/>
              <a:t>PFA Loan: </a:t>
            </a:r>
            <a:r>
              <a:rPr lang="en-US" smtClean="0"/>
              <a:t>January 11, 2011 </a:t>
            </a:r>
            <a:r>
              <a:rPr lang="en-US"/>
              <a:t>. . . Page </a:t>
            </a:r>
            <a:fld id="{0F18B408-F9D2-484E-A1CF-C1280FC6B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BC531D5F-8153-4659-8C51-1DC605DDD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8E27F0-CBEB-41E4-A1A2-AF944AAAEFF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6939A6-4881-4754-96EC-C340572E336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DAAD37-9BEA-4D0E-8489-ABA8561A41C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MCES’s historical involvement</a:t>
            </a:r>
          </a:p>
          <a:p>
            <a:pPr lvl="1"/>
            <a:r>
              <a:rPr lang="en-US" smtClean="0"/>
              <a:t>Active in program since 1989</a:t>
            </a:r>
          </a:p>
          <a:p>
            <a:pPr lvl="1"/>
            <a:r>
              <a:rPr lang="en-US" smtClean="0"/>
              <a:t>19 separate prior loan agreements</a:t>
            </a:r>
          </a:p>
          <a:p>
            <a:pPr lvl="1"/>
            <a:r>
              <a:rPr lang="en-US" smtClean="0"/>
              <a:t>$1.045 billion of prior loans to date</a:t>
            </a:r>
          </a:p>
          <a:p>
            <a:pPr lvl="1"/>
            <a:r>
              <a:rPr lang="en-US" smtClean="0"/>
              <a:t>Interest rates from 1.77% to 6.42% (1991) 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2BFA2B-9106-4045-BAFF-F6BBAFF6D67F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0863" y="381000"/>
            <a:ext cx="2243137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6688" y="381000"/>
            <a:ext cx="6581775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6688" y="1371600"/>
            <a:ext cx="4381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588" y="1371600"/>
            <a:ext cx="4381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gradFill rotWithShape="0">
          <a:gsLst>
            <a:gs pos="0">
              <a:schemeClr val="bg1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381000"/>
            <a:ext cx="7315200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1027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6688" y="1371600"/>
            <a:ext cx="891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61" name="Rectangle 37"/>
          <p:cNvSpPr>
            <a:spLocks noChangeArrowheads="1"/>
          </p:cNvSpPr>
          <p:nvPr userDrawn="1"/>
        </p:nvSpPr>
        <p:spPr bwMode="auto">
          <a:xfrm>
            <a:off x="1836738" y="1066800"/>
            <a:ext cx="7002462" cy="109538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CCECFF"/>
              </a:gs>
              <a:gs pos="100000">
                <a:schemeClr val="accent2"/>
              </a:gs>
            </a:gsLst>
            <a:lin ang="5400000" scaled="1"/>
          </a:gradFill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9" name="Picture 53" descr="clean water logo"/>
          <p:cNvPicPr>
            <a:picLocks noChangeAspect="1" noChangeArrowheads="1"/>
          </p:cNvPicPr>
          <p:nvPr userDrawn="1"/>
        </p:nvPicPr>
        <p:blipFill>
          <a:blip r:embed="rId13" cstate="print"/>
          <a:srcRect l="1828" t="5923" r="1306" b="6621"/>
          <a:stretch>
            <a:fillRect/>
          </a:stretch>
        </p:blipFill>
        <p:spPr bwMode="auto">
          <a:xfrm>
            <a:off x="285750" y="190500"/>
            <a:ext cx="14859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9" name="Rectangle 55"/>
          <p:cNvSpPr>
            <a:spLocks noChangeArrowheads="1"/>
          </p:cNvSpPr>
          <p:nvPr userDrawn="1"/>
        </p:nvSpPr>
        <p:spPr bwMode="auto">
          <a:xfrm>
            <a:off x="68580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DC5DE968-4DB4-4079-AB04-8A8FBA537260}" type="slidenum">
              <a:rPr lang="en-US" sz="1400" b="0"/>
              <a:pPr algn="r">
                <a:defRPr/>
              </a:pPr>
              <a:t>‹#›</a:t>
            </a:fld>
            <a:endParaRPr lang="en-US" sz="14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 Black" pitchFamily="34" charset="0"/>
        </a:defRPr>
      </a:lvl9pPr>
    </p:titleStyle>
    <p:bodyStyle>
      <a:lvl1pPr marL="393700" indent="-3937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973138" indent="-4651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 New Roman" pitchFamily="18" charset="0"/>
        <a:buChar char="—"/>
        <a:defRPr sz="2800" b="1">
          <a:solidFill>
            <a:schemeClr val="tx1"/>
          </a:solidFill>
          <a:latin typeface="+mn-lt"/>
        </a:defRPr>
      </a:lvl2pPr>
      <a:lvl3pPr marL="1316038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 New Roman" pitchFamily="18" charset="0"/>
        <a:buChar char="–"/>
        <a:defRPr sz="2400" b="1">
          <a:solidFill>
            <a:schemeClr val="tx1"/>
          </a:solidFill>
          <a:latin typeface="+mn-lt"/>
        </a:defRPr>
      </a:lvl3pPr>
      <a:lvl4pPr marL="165893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3366FF"/>
            </a:gs>
            <a:gs pos="100000">
              <a:srgbClr val="00006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 descr="water drop"/>
          <p:cNvPicPr>
            <a:picLocks noChangeAspect="1" noChangeArrowheads="1"/>
          </p:cNvPicPr>
          <p:nvPr/>
        </p:nvPicPr>
        <p:blipFill>
          <a:blip r:embed="rId3" cstate="print">
            <a:lum bright="-30000"/>
          </a:blip>
          <a:srcRect t="3923" b="-6627"/>
          <a:stretch>
            <a:fillRect/>
          </a:stretch>
        </p:blipFill>
        <p:spPr bwMode="invGray">
          <a:xfrm>
            <a:off x="0" y="5135563"/>
            <a:ext cx="9144000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361950" y="333375"/>
            <a:ext cx="3371850" cy="577850"/>
            <a:chOff x="228" y="188"/>
            <a:chExt cx="2124" cy="364"/>
          </a:xfrm>
        </p:grpSpPr>
        <p:sp>
          <p:nvSpPr>
            <p:cNvPr id="2056" name="Rectangle 3"/>
            <p:cNvSpPr>
              <a:spLocks noChangeArrowheads="1"/>
            </p:cNvSpPr>
            <p:nvPr/>
          </p:nvSpPr>
          <p:spPr bwMode="black">
            <a:xfrm>
              <a:off x="552" y="188"/>
              <a:ext cx="177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2000">
                  <a:solidFill>
                    <a:srgbClr val="FFFFFF"/>
                  </a:solidFill>
                  <a:latin typeface="Bookman Old Style" pitchFamily="18" charset="0"/>
                </a:rPr>
                <a:t>Metropolitan Council</a:t>
              </a:r>
              <a:endParaRPr lang="en-US" sz="2000" b="0">
                <a:latin typeface="Times New Roman" pitchFamily="18" charset="0"/>
              </a:endParaRPr>
            </a:p>
          </p:txBody>
        </p:sp>
        <p:grpSp>
          <p:nvGrpSpPr>
            <p:cNvPr id="2057" name="Group 4"/>
            <p:cNvGrpSpPr>
              <a:grpSpLocks/>
            </p:cNvGrpSpPr>
            <p:nvPr/>
          </p:nvGrpSpPr>
          <p:grpSpPr bwMode="auto">
            <a:xfrm>
              <a:off x="228" y="218"/>
              <a:ext cx="265" cy="295"/>
              <a:chOff x="3264" y="3600"/>
              <a:chExt cx="296" cy="315"/>
            </a:xfrm>
          </p:grpSpPr>
          <p:sp>
            <p:nvSpPr>
              <p:cNvPr id="2059" name="Freeform 5"/>
              <p:cNvSpPr>
                <a:spLocks/>
              </p:cNvSpPr>
              <p:nvPr/>
            </p:nvSpPr>
            <p:spPr bwMode="black">
              <a:xfrm>
                <a:off x="3264" y="3600"/>
                <a:ext cx="97" cy="102"/>
              </a:xfrm>
              <a:custGeom>
                <a:avLst/>
                <a:gdLst>
                  <a:gd name="T0" fmla="*/ 0 w 196"/>
                  <a:gd name="T1" fmla="*/ 0 h 205"/>
                  <a:gd name="T2" fmla="*/ 0 w 196"/>
                  <a:gd name="T3" fmla="*/ 0 h 205"/>
                  <a:gd name="T4" fmla="*/ 0 w 196"/>
                  <a:gd name="T5" fmla="*/ 0 h 205"/>
                  <a:gd name="T6" fmla="*/ 0 w 196"/>
                  <a:gd name="T7" fmla="*/ 0 h 20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6"/>
                  <a:gd name="T13" fmla="*/ 0 h 205"/>
                  <a:gd name="T14" fmla="*/ 196 w 196"/>
                  <a:gd name="T15" fmla="*/ 205 h 20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6" h="205">
                    <a:moveTo>
                      <a:pt x="0" y="205"/>
                    </a:moveTo>
                    <a:lnTo>
                      <a:pt x="196" y="205"/>
                    </a:lnTo>
                    <a:lnTo>
                      <a:pt x="196" y="0"/>
                    </a:lnTo>
                    <a:lnTo>
                      <a:pt x="0" y="20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Freeform 6"/>
              <p:cNvSpPr>
                <a:spLocks/>
              </p:cNvSpPr>
              <p:nvPr/>
            </p:nvSpPr>
            <p:spPr bwMode="black">
              <a:xfrm>
                <a:off x="3360" y="3600"/>
                <a:ext cx="99" cy="102"/>
              </a:xfrm>
              <a:custGeom>
                <a:avLst/>
                <a:gdLst>
                  <a:gd name="T0" fmla="*/ 0 w 199"/>
                  <a:gd name="T1" fmla="*/ 0 h 205"/>
                  <a:gd name="T2" fmla="*/ 0 w 199"/>
                  <a:gd name="T3" fmla="*/ 0 h 205"/>
                  <a:gd name="T4" fmla="*/ 0 w 199"/>
                  <a:gd name="T5" fmla="*/ 0 h 205"/>
                  <a:gd name="T6" fmla="*/ 0 w 199"/>
                  <a:gd name="T7" fmla="*/ 0 h 20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9"/>
                  <a:gd name="T13" fmla="*/ 0 h 205"/>
                  <a:gd name="T14" fmla="*/ 199 w 199"/>
                  <a:gd name="T15" fmla="*/ 205 h 20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9" h="205">
                    <a:moveTo>
                      <a:pt x="0" y="205"/>
                    </a:moveTo>
                    <a:lnTo>
                      <a:pt x="199" y="205"/>
                    </a:lnTo>
                    <a:lnTo>
                      <a:pt x="199" y="0"/>
                    </a:lnTo>
                    <a:lnTo>
                      <a:pt x="0" y="20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Freeform 7"/>
              <p:cNvSpPr>
                <a:spLocks/>
              </p:cNvSpPr>
              <p:nvPr/>
            </p:nvSpPr>
            <p:spPr bwMode="black">
              <a:xfrm>
                <a:off x="3461" y="3600"/>
                <a:ext cx="99" cy="102"/>
              </a:xfrm>
              <a:custGeom>
                <a:avLst/>
                <a:gdLst>
                  <a:gd name="T0" fmla="*/ 0 w 197"/>
                  <a:gd name="T1" fmla="*/ 0 h 206"/>
                  <a:gd name="T2" fmla="*/ 1 w 197"/>
                  <a:gd name="T3" fmla="*/ 0 h 206"/>
                  <a:gd name="T4" fmla="*/ 1 w 197"/>
                  <a:gd name="T5" fmla="*/ 0 h 206"/>
                  <a:gd name="T6" fmla="*/ 0 w 197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7"/>
                  <a:gd name="T13" fmla="*/ 0 h 206"/>
                  <a:gd name="T14" fmla="*/ 197 w 197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7" h="206">
                    <a:moveTo>
                      <a:pt x="0" y="206"/>
                    </a:moveTo>
                    <a:lnTo>
                      <a:pt x="197" y="206"/>
                    </a:lnTo>
                    <a:lnTo>
                      <a:pt x="197" y="0"/>
                    </a:lnTo>
                    <a:lnTo>
                      <a:pt x="0" y="20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Freeform 8"/>
              <p:cNvSpPr>
                <a:spLocks/>
              </p:cNvSpPr>
              <p:nvPr/>
            </p:nvSpPr>
            <p:spPr bwMode="black">
              <a:xfrm>
                <a:off x="3264" y="3710"/>
                <a:ext cx="97" cy="103"/>
              </a:xfrm>
              <a:custGeom>
                <a:avLst/>
                <a:gdLst>
                  <a:gd name="T0" fmla="*/ 0 w 196"/>
                  <a:gd name="T1" fmla="*/ 1 h 206"/>
                  <a:gd name="T2" fmla="*/ 0 w 196"/>
                  <a:gd name="T3" fmla="*/ 1 h 206"/>
                  <a:gd name="T4" fmla="*/ 0 w 196"/>
                  <a:gd name="T5" fmla="*/ 0 h 206"/>
                  <a:gd name="T6" fmla="*/ 0 w 196"/>
                  <a:gd name="T7" fmla="*/ 1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6"/>
                  <a:gd name="T13" fmla="*/ 0 h 206"/>
                  <a:gd name="T14" fmla="*/ 196 w 196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6" h="206">
                    <a:moveTo>
                      <a:pt x="0" y="206"/>
                    </a:moveTo>
                    <a:lnTo>
                      <a:pt x="196" y="206"/>
                    </a:lnTo>
                    <a:lnTo>
                      <a:pt x="196" y="0"/>
                    </a:lnTo>
                    <a:lnTo>
                      <a:pt x="0" y="20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Freeform 9"/>
              <p:cNvSpPr>
                <a:spLocks/>
              </p:cNvSpPr>
              <p:nvPr/>
            </p:nvSpPr>
            <p:spPr bwMode="black">
              <a:xfrm>
                <a:off x="3360" y="3710"/>
                <a:ext cx="99" cy="103"/>
              </a:xfrm>
              <a:custGeom>
                <a:avLst/>
                <a:gdLst>
                  <a:gd name="T0" fmla="*/ 0 w 199"/>
                  <a:gd name="T1" fmla="*/ 1 h 206"/>
                  <a:gd name="T2" fmla="*/ 0 w 199"/>
                  <a:gd name="T3" fmla="*/ 1 h 206"/>
                  <a:gd name="T4" fmla="*/ 0 w 199"/>
                  <a:gd name="T5" fmla="*/ 0 h 206"/>
                  <a:gd name="T6" fmla="*/ 0 w 199"/>
                  <a:gd name="T7" fmla="*/ 1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9"/>
                  <a:gd name="T13" fmla="*/ 0 h 206"/>
                  <a:gd name="T14" fmla="*/ 199 w 199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9" h="206">
                    <a:moveTo>
                      <a:pt x="0" y="206"/>
                    </a:moveTo>
                    <a:lnTo>
                      <a:pt x="199" y="206"/>
                    </a:lnTo>
                    <a:lnTo>
                      <a:pt x="199" y="0"/>
                    </a:lnTo>
                    <a:lnTo>
                      <a:pt x="0" y="206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Freeform 10"/>
              <p:cNvSpPr>
                <a:spLocks/>
              </p:cNvSpPr>
              <p:nvPr/>
            </p:nvSpPr>
            <p:spPr bwMode="black">
              <a:xfrm>
                <a:off x="3360" y="3813"/>
                <a:ext cx="99" cy="102"/>
              </a:xfrm>
              <a:custGeom>
                <a:avLst/>
                <a:gdLst>
                  <a:gd name="T0" fmla="*/ 0 w 199"/>
                  <a:gd name="T1" fmla="*/ 0 h 205"/>
                  <a:gd name="T2" fmla="*/ 0 w 199"/>
                  <a:gd name="T3" fmla="*/ 0 h 205"/>
                  <a:gd name="T4" fmla="*/ 0 w 199"/>
                  <a:gd name="T5" fmla="*/ 0 h 205"/>
                  <a:gd name="T6" fmla="*/ 0 w 199"/>
                  <a:gd name="T7" fmla="*/ 0 h 20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9"/>
                  <a:gd name="T13" fmla="*/ 0 h 205"/>
                  <a:gd name="T14" fmla="*/ 199 w 199"/>
                  <a:gd name="T15" fmla="*/ 205 h 20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9" h="205">
                    <a:moveTo>
                      <a:pt x="0" y="205"/>
                    </a:moveTo>
                    <a:lnTo>
                      <a:pt x="199" y="205"/>
                    </a:lnTo>
                    <a:lnTo>
                      <a:pt x="199" y="0"/>
                    </a:lnTo>
                    <a:lnTo>
                      <a:pt x="0" y="20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Freeform 11"/>
              <p:cNvSpPr>
                <a:spLocks/>
              </p:cNvSpPr>
              <p:nvPr/>
            </p:nvSpPr>
            <p:spPr bwMode="black">
              <a:xfrm>
                <a:off x="3459" y="3813"/>
                <a:ext cx="99" cy="102"/>
              </a:xfrm>
              <a:custGeom>
                <a:avLst/>
                <a:gdLst>
                  <a:gd name="T0" fmla="*/ 0 w 197"/>
                  <a:gd name="T1" fmla="*/ 0 h 205"/>
                  <a:gd name="T2" fmla="*/ 1 w 197"/>
                  <a:gd name="T3" fmla="*/ 0 h 205"/>
                  <a:gd name="T4" fmla="*/ 1 w 197"/>
                  <a:gd name="T5" fmla="*/ 0 h 205"/>
                  <a:gd name="T6" fmla="*/ 0 w 197"/>
                  <a:gd name="T7" fmla="*/ 0 h 20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7"/>
                  <a:gd name="T13" fmla="*/ 0 h 205"/>
                  <a:gd name="T14" fmla="*/ 197 w 197"/>
                  <a:gd name="T15" fmla="*/ 205 h 20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7" h="205">
                    <a:moveTo>
                      <a:pt x="0" y="205"/>
                    </a:moveTo>
                    <a:lnTo>
                      <a:pt x="197" y="205"/>
                    </a:lnTo>
                    <a:lnTo>
                      <a:pt x="197" y="0"/>
                    </a:lnTo>
                    <a:lnTo>
                      <a:pt x="0" y="205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8" name="Rectangle 12"/>
            <p:cNvSpPr>
              <a:spLocks noChangeArrowheads="1"/>
            </p:cNvSpPr>
            <p:nvPr/>
          </p:nvSpPr>
          <p:spPr bwMode="black">
            <a:xfrm>
              <a:off x="552" y="379"/>
              <a:ext cx="180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 i="1">
                  <a:solidFill>
                    <a:srgbClr val="FFFFFF"/>
                  </a:solidFill>
                  <a:latin typeface="Bookman Old Style" pitchFamily="18" charset="0"/>
                </a:rPr>
                <a:t>Environmental Services</a:t>
              </a:r>
              <a:endParaRPr lang="en-US" sz="2400" b="0">
                <a:latin typeface="Times New Roman" pitchFamily="18" charset="0"/>
              </a:endParaRPr>
            </a:p>
          </p:txBody>
        </p:sp>
      </p:grpSp>
      <p:sp>
        <p:nvSpPr>
          <p:cNvPr id="2052" name="Text Box 87"/>
          <p:cNvSpPr txBox="1">
            <a:spLocks noChangeArrowheads="1"/>
          </p:cNvSpPr>
          <p:nvPr/>
        </p:nvSpPr>
        <p:spPr bwMode="auto">
          <a:xfrm>
            <a:off x="6108700" y="6462713"/>
            <a:ext cx="296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 b="0">
                <a:solidFill>
                  <a:schemeClr val="bg1"/>
                </a:solidFill>
                <a:latin typeface="Arial Black" pitchFamily="34" charset="0"/>
              </a:rPr>
              <a:t>A Clean Water Agency</a:t>
            </a:r>
          </a:p>
        </p:txBody>
      </p:sp>
      <p:sp>
        <p:nvSpPr>
          <p:cNvPr id="2053" name="Text Box 88"/>
          <p:cNvSpPr txBox="1">
            <a:spLocks noChangeArrowheads="1"/>
          </p:cNvSpPr>
          <p:nvPr/>
        </p:nvSpPr>
        <p:spPr bwMode="auto">
          <a:xfrm>
            <a:off x="1495425" y="3800475"/>
            <a:ext cx="63388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chemeClr val="bg1"/>
                </a:solidFill>
              </a:rPr>
              <a:t>Presented to the Environment Committee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January 11, 2011</a:t>
            </a:r>
          </a:p>
        </p:txBody>
      </p:sp>
      <p:sp>
        <p:nvSpPr>
          <p:cNvPr id="2054" name="Text Box 89"/>
          <p:cNvSpPr txBox="1">
            <a:spLocks noChangeArrowheads="1"/>
          </p:cNvSpPr>
          <p:nvPr/>
        </p:nvSpPr>
        <p:spPr bwMode="auto">
          <a:xfrm>
            <a:off x="304800" y="1447800"/>
            <a:ext cx="8556625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0" u="sng">
                <a:solidFill>
                  <a:srgbClr val="FFFF00"/>
                </a:solidFill>
                <a:latin typeface="Arial Black" pitchFamily="34" charset="0"/>
              </a:rPr>
              <a:t>Info Item 3</a:t>
            </a:r>
            <a:r>
              <a:rPr lang="en-US" sz="4800" b="0">
                <a:solidFill>
                  <a:srgbClr val="FFFF00"/>
                </a:solidFill>
                <a:latin typeface="Arial Black" pitchFamily="34" charset="0"/>
              </a:rPr>
              <a:t>:</a:t>
            </a:r>
          </a:p>
          <a:p>
            <a:r>
              <a:rPr lang="en-US" sz="4800" b="0">
                <a:solidFill>
                  <a:srgbClr val="FFFF00"/>
                </a:solidFill>
                <a:latin typeface="Arial Black" pitchFamily="34" charset="0"/>
              </a:rPr>
              <a:t>Capital Finance Update</a:t>
            </a:r>
          </a:p>
          <a:p>
            <a:r>
              <a:rPr lang="en-US" sz="3600" b="0">
                <a:solidFill>
                  <a:srgbClr val="FFFF00"/>
                </a:solidFill>
                <a:latin typeface="Arial Black" pitchFamily="34" charset="0"/>
              </a:rPr>
              <a:t>($70M PFA &amp; $65M BABs)</a:t>
            </a:r>
          </a:p>
          <a:p>
            <a:r>
              <a:rPr lang="en-US" sz="4000" b="0">
                <a:solidFill>
                  <a:srgbClr val="FFFF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55" name="Text Box 90"/>
          <p:cNvSpPr txBox="1">
            <a:spLocks noChangeArrowheads="1"/>
          </p:cNvSpPr>
          <p:nvPr/>
        </p:nvSpPr>
        <p:spPr bwMode="auto">
          <a:xfrm>
            <a:off x="2260600" y="4800600"/>
            <a:ext cx="4738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40000"/>
              </a:spcBef>
            </a:pPr>
            <a:r>
              <a:rPr lang="en-US" sz="2000">
                <a:solidFill>
                  <a:srgbClr val="FFFF00"/>
                </a:solidFill>
              </a:rPr>
              <a:t>Jason Willett, MCES Finance Director</a:t>
            </a:r>
            <a:endParaRPr lang="en-US" sz="16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2011 Planned Refunding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0772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$9.6 million of 2002B bonds “callable” in June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“Current” refunding sale in March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4.00% interest cost reduced to estimated 1.51%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About $570,000 savings estimated (net present value)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Questions/Concerns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  <p:pic>
        <p:nvPicPr>
          <p:cNvPr id="12292" name="Picture 4" descr="j03979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133600"/>
            <a:ext cx="33115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Build America Bonds (BAB) Summary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688" y="1676400"/>
            <a:ext cx="8596312" cy="4800600"/>
          </a:xfrm>
        </p:spPr>
        <p:txBody>
          <a:bodyPr/>
          <a:lstStyle/>
          <a:p>
            <a:r>
              <a:rPr lang="en-US" smtClean="0"/>
              <a:t>$65 million Council BAB</a:t>
            </a:r>
          </a:p>
          <a:p>
            <a:pPr lvl="1"/>
            <a:r>
              <a:rPr lang="en-US" smtClean="0"/>
              <a:t>Competitive bids</a:t>
            </a:r>
          </a:p>
          <a:p>
            <a:pPr lvl="1"/>
            <a:r>
              <a:rPr lang="en-US" smtClean="0"/>
              <a:t>Closed on December 22</a:t>
            </a:r>
          </a:p>
          <a:p>
            <a:pPr lvl="1"/>
            <a:r>
              <a:rPr lang="en-US" smtClean="0"/>
              <a:t>2.97% after federal 35% credit (3.9% before credit)</a:t>
            </a:r>
          </a:p>
          <a:p>
            <a:pPr lvl="1"/>
            <a:r>
              <a:rPr lang="en-US" smtClean="0"/>
              <a:t>$65M projected to last about 14-18 months</a:t>
            </a:r>
          </a:p>
          <a:p>
            <a:endParaRPr 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PFA Loan Summary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688" y="1524000"/>
            <a:ext cx="8596312" cy="4953000"/>
          </a:xfrm>
        </p:spPr>
        <p:txBody>
          <a:bodyPr/>
          <a:lstStyle/>
          <a:p>
            <a:r>
              <a:rPr lang="en-US" smtClean="0"/>
              <a:t>$70 million PFA loan</a:t>
            </a:r>
          </a:p>
          <a:p>
            <a:pPr lvl="1"/>
            <a:r>
              <a:rPr lang="en-US" smtClean="0"/>
              <a:t>Closing January 13, 2011</a:t>
            </a:r>
          </a:p>
          <a:p>
            <a:pPr lvl="1"/>
            <a:r>
              <a:rPr lang="en-US" smtClean="0"/>
              <a:t>Interest rate locked on October 22, 2010 at all-time low of 1.77%</a:t>
            </a:r>
          </a:p>
          <a:p>
            <a:pPr lvl="1"/>
            <a:r>
              <a:rPr lang="en-US" smtClean="0"/>
              <a:t>PFA loans to provide about 60% of wastewater capital project spending</a:t>
            </a:r>
          </a:p>
          <a:p>
            <a:pPr lvl="1"/>
            <a:r>
              <a:rPr lang="en-US" smtClean="0"/>
              <a:t>$70M projected to last about 12-16 months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228600" y="2667000"/>
            <a:ext cx="8382000" cy="3429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28600" y="1905000"/>
            <a:ext cx="8547100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tabLst>
                <a:tab pos="5829300" algn="r"/>
                <a:tab pos="8183563" algn="r"/>
              </a:tabLst>
            </a:pPr>
            <a:r>
              <a:rPr lang="en-US" sz="2000" b="0"/>
              <a:t>	</a:t>
            </a:r>
            <a:r>
              <a:rPr lang="en-US" sz="2000"/>
              <a:t>Total Debt	Present</a:t>
            </a:r>
          </a:p>
          <a:p>
            <a:pPr algn="l">
              <a:tabLst>
                <a:tab pos="5829300" algn="r"/>
                <a:tab pos="8183563" algn="r"/>
              </a:tabLst>
            </a:pPr>
            <a:r>
              <a:rPr lang="en-US" sz="2000"/>
              <a:t>	Service	Value</a:t>
            </a:r>
          </a:p>
          <a:p>
            <a:pPr algn="l">
              <a:lnSpc>
                <a:spcPct val="125000"/>
              </a:lnSpc>
              <a:spcBef>
                <a:spcPct val="20000"/>
              </a:spcBef>
              <a:tabLst>
                <a:tab pos="5829300" algn="r"/>
                <a:tab pos="8183563" algn="r"/>
              </a:tabLst>
            </a:pPr>
            <a:r>
              <a:rPr lang="en-US" sz="2400"/>
              <a:t>2.62% Council BABs*</a:t>
            </a:r>
            <a:r>
              <a:rPr lang="en-US" sz="2800"/>
              <a:t>	$90.8	$70.0</a:t>
            </a:r>
          </a:p>
          <a:p>
            <a:pPr algn="l">
              <a:lnSpc>
                <a:spcPct val="125000"/>
              </a:lnSpc>
              <a:tabLst>
                <a:tab pos="5829300" algn="r"/>
                <a:tab pos="8183563" algn="r"/>
              </a:tabLst>
            </a:pPr>
            <a:r>
              <a:rPr lang="en-US" sz="2400"/>
              <a:t>1.77% PFA loan</a:t>
            </a:r>
            <a:r>
              <a:rPr lang="en-US" sz="2800"/>
              <a:t>	83.7	64.5</a:t>
            </a:r>
          </a:p>
          <a:p>
            <a:pPr algn="l">
              <a:lnSpc>
                <a:spcPct val="125000"/>
              </a:lnSpc>
              <a:spcBef>
                <a:spcPct val="40000"/>
              </a:spcBef>
              <a:tabLst>
                <a:tab pos="5829300" algn="r"/>
                <a:tab pos="8183563" algn="r"/>
              </a:tabLst>
            </a:pPr>
            <a:r>
              <a:rPr lang="en-US" sz="2400"/>
              <a:t>Savings Interest Rate</a:t>
            </a:r>
            <a:r>
              <a:rPr lang="en-US" sz="2800"/>
              <a:t>	$ 7.1	$  5.5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  <a:tabLst>
                <a:tab pos="5829300" algn="r"/>
                <a:tab pos="8183563" algn="r"/>
              </a:tabLst>
            </a:pPr>
            <a:r>
              <a:rPr lang="en-US" sz="2400"/>
              <a:t>Underwriters Disc./Issuance Cost Saved</a:t>
            </a:r>
            <a:r>
              <a:rPr lang="en-US" sz="2800"/>
              <a:t>	 	$  0.6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  <a:tabLst>
                <a:tab pos="5829300" algn="r"/>
                <a:tab pos="8183563" algn="r"/>
              </a:tabLst>
            </a:pPr>
            <a:r>
              <a:rPr lang="en-US" sz="2400"/>
              <a:t>Interest Savings from Reimbursement Basis</a:t>
            </a:r>
            <a:r>
              <a:rPr lang="en-US" sz="2800"/>
              <a:t>	$  0.5</a:t>
            </a:r>
          </a:p>
          <a:p>
            <a:pPr algn="l">
              <a:lnSpc>
                <a:spcPct val="75000"/>
              </a:lnSpc>
              <a:spcBef>
                <a:spcPct val="50000"/>
              </a:spcBef>
              <a:tabLst>
                <a:tab pos="5829300" algn="r"/>
                <a:tab pos="8183563" algn="r"/>
              </a:tabLst>
            </a:pPr>
            <a:r>
              <a:rPr lang="en-US" sz="2800"/>
              <a:t>Total Present Value Savings		$  6.6</a:t>
            </a:r>
            <a:endParaRPr lang="en-US" sz="2800" b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PFA Compared to BAB</a:t>
            </a: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0" y="1524000"/>
            <a:ext cx="8716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/>
              <a:t>  $70 million loan</a:t>
            </a:r>
            <a:endParaRPr lang="en-US" sz="2000"/>
          </a:p>
        </p:txBody>
      </p:sp>
      <p:sp>
        <p:nvSpPr>
          <p:cNvPr id="5126" name="Line 5"/>
          <p:cNvSpPr>
            <a:spLocks noChangeShapeType="1"/>
          </p:cNvSpPr>
          <p:nvPr/>
        </p:nvSpPr>
        <p:spPr bwMode="auto">
          <a:xfrm>
            <a:off x="4953000" y="2667000"/>
            <a:ext cx="3562350" cy="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Line 6"/>
          <p:cNvSpPr>
            <a:spLocks noChangeShapeType="1"/>
          </p:cNvSpPr>
          <p:nvPr/>
        </p:nvSpPr>
        <p:spPr bwMode="auto">
          <a:xfrm>
            <a:off x="4953000" y="3810000"/>
            <a:ext cx="3562350" cy="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V="1">
            <a:off x="228600" y="5562600"/>
            <a:ext cx="8362950" cy="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TextBox 8"/>
          <p:cNvSpPr txBox="1">
            <a:spLocks noChangeArrowheads="1"/>
          </p:cNvSpPr>
          <p:nvPr/>
        </p:nvSpPr>
        <p:spPr bwMode="auto">
          <a:xfrm>
            <a:off x="381000" y="6172200"/>
            <a:ext cx="81534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100" i="1"/>
              <a:t>* 2.62% is after 35% federal rebate (estimated rate on 10/22/10).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PFA Loan Key Terms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688" y="1371600"/>
            <a:ext cx="8672512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Loan closing date is Jan. 13, 2011 (day after Council approval)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Funds received after expenses incurred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No interest accrual until fund disbursement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Council must complete projects even after funding is exhausted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Loan backed by Council’s general obligation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Terms, cont.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688" y="1524000"/>
            <a:ext cx="8520112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Sale of assets and management contracts restricted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Blue Lake project has extra restriction and must have declaration recorded against title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Federal prevailing wage rates (Davis-Bacon) must be used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Refunding or prepayment savings is split with PFA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Rates*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590800"/>
            <a:ext cx="5334000" cy="2438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</p:txBody>
      </p:sp>
      <p:pic>
        <p:nvPicPr>
          <p:cNvPr id="8196" name="Picture 2" descr="C:\Documents and Settings\schuelde.MC\Local Settings\Temporary Internet Files\Content.Outlook\HU29NZV3\sg201012066479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95400"/>
            <a:ext cx="7543800" cy="473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Down Arrow 4"/>
          <p:cNvSpPr>
            <a:spLocks noChangeArrowheads="1"/>
          </p:cNvSpPr>
          <p:nvPr/>
        </p:nvSpPr>
        <p:spPr bwMode="auto">
          <a:xfrm>
            <a:off x="4800600" y="4038600"/>
            <a:ext cx="152400" cy="990600"/>
          </a:xfrm>
          <a:prstGeom prst="downArrow">
            <a:avLst>
              <a:gd name="adj1" fmla="val 50000"/>
              <a:gd name="adj2" fmla="val 50014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609600" y="6096000"/>
            <a:ext cx="800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/>
              <a:t>* Chart of national average G.O. AAA 20-year bonds.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MCES Outstanding Debt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590800"/>
            <a:ext cx="5334000" cy="2438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609600" y="6119813"/>
            <a:ext cx="8001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 i="1"/>
              <a:t>* Actual through 2009, projected thereafter based on CIP and level debt service on all new debt.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143000" y="1447800"/>
          <a:ext cx="7343775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MCES Debt Service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590800"/>
            <a:ext cx="5334000" cy="2438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609600" y="6019800"/>
            <a:ext cx="800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 i="1"/>
              <a:t>* Actual through 2009, projected thereafter based on CIP and level debt service on all new debt.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038224" y="1476374"/>
          <a:ext cx="7343775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2"/>
            </a:gs>
            <a:gs pos="50000">
              <a:srgbClr val="CCECFF"/>
            </a:gs>
            <a:gs pos="100000">
              <a:schemeClr val="accent2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2"/>
            </a:gs>
            <a:gs pos="50000">
              <a:srgbClr val="CCECFF"/>
            </a:gs>
            <a:gs pos="100000">
              <a:schemeClr val="accent2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Arial Black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Arial Black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7144</TotalTime>
  <Words>384</Words>
  <Application>Microsoft Office PowerPoint</Application>
  <PresentationFormat>On-screen Show (4:3)</PresentationFormat>
  <Paragraphs>68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Wingdings</vt:lpstr>
      <vt:lpstr>Times New Roman</vt:lpstr>
      <vt:lpstr>Bookman Old Style</vt:lpstr>
      <vt:lpstr>Default Design</vt:lpstr>
      <vt:lpstr>Slide 1</vt:lpstr>
      <vt:lpstr>Build America Bonds (BAB) Summary</vt:lpstr>
      <vt:lpstr>PFA Loan Summary</vt:lpstr>
      <vt:lpstr>PFA Compared to BAB</vt:lpstr>
      <vt:lpstr>PFA Loan Key Terms</vt:lpstr>
      <vt:lpstr>Key Terms, cont.</vt:lpstr>
      <vt:lpstr>Rates*</vt:lpstr>
      <vt:lpstr>MCES Outstanding Debt</vt:lpstr>
      <vt:lpstr>MCES Debt Service</vt:lpstr>
      <vt:lpstr>2011 Planned Refunding</vt:lpstr>
      <vt:lpstr>Questions/Concerns</vt:lpstr>
    </vt:vector>
  </TitlesOfParts>
  <Company>Met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Goodwidl</dc:creator>
  <cp:lastModifiedBy>hardersm</cp:lastModifiedBy>
  <cp:revision>403</cp:revision>
  <cp:lastPrinted>2006-01-24T17:52:47Z</cp:lastPrinted>
  <dcterms:created xsi:type="dcterms:W3CDTF">2003-09-12T13:27:57Z</dcterms:created>
  <dcterms:modified xsi:type="dcterms:W3CDTF">2011-01-19T13:32:52Z</dcterms:modified>
</cp:coreProperties>
</file>