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1175" r:id="rId2"/>
    <p:sldId id="1270" r:id="rId3"/>
    <p:sldId id="1271" r:id="rId4"/>
    <p:sldId id="1201" r:id="rId5"/>
    <p:sldId id="1205" r:id="rId6"/>
    <p:sldId id="1206" r:id="rId7"/>
    <p:sldId id="1208" r:id="rId8"/>
    <p:sldId id="1236" r:id="rId9"/>
    <p:sldId id="1235" r:id="rId10"/>
    <p:sldId id="1237" r:id="rId11"/>
    <p:sldId id="1239" r:id="rId12"/>
    <p:sldId id="1240" r:id="rId13"/>
    <p:sldId id="1241" r:id="rId14"/>
    <p:sldId id="1252" r:id="rId15"/>
    <p:sldId id="1272" r:id="rId16"/>
    <p:sldId id="1262" r:id="rId17"/>
    <p:sldId id="1251" r:id="rId18"/>
    <p:sldId id="1256" r:id="rId19"/>
    <p:sldId id="1257" r:id="rId20"/>
    <p:sldId id="1253" r:id="rId21"/>
    <p:sldId id="1220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gitzl" initials="a" lastIdx="15" clrIdx="0"/>
  <p:cmAuthor id="1" name="mgute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18F"/>
    <a:srgbClr val="8A2003"/>
    <a:srgbClr val="457345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6" autoAdjust="0"/>
    <p:restoredTop sz="95573" autoAdjust="0"/>
  </p:normalViewPr>
  <p:slideViewPr>
    <p:cSldViewPr snapToGrid="0">
      <p:cViewPr>
        <p:scale>
          <a:sx n="80" d="100"/>
          <a:sy n="80" d="100"/>
        </p:scale>
        <p:origin x="-136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rgbClr val="8A2003"/>
            </a:solidFill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Alt 2</c:v>
                </c:pt>
                <c:pt idx="1">
                  <c:v>Alt 3</c:v>
                </c:pt>
                <c:pt idx="2">
                  <c:v>Alt 4</c:v>
                </c:pt>
                <c:pt idx="3">
                  <c:v>Alt 5</c:v>
                </c:pt>
                <c:pt idx="4">
                  <c:v>Alt 6</c:v>
                </c:pt>
                <c:pt idx="5">
                  <c:v>Alt 8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65</c:v>
                </c:pt>
                <c:pt idx="1">
                  <c:v>420</c:v>
                </c:pt>
                <c:pt idx="2">
                  <c:v>500</c:v>
                </c:pt>
                <c:pt idx="3">
                  <c:v>980</c:v>
                </c:pt>
                <c:pt idx="4">
                  <c:v>1300</c:v>
                </c:pt>
                <c:pt idx="5">
                  <c:v>590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Optimized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Alt 2</c:v>
                </c:pt>
                <c:pt idx="1">
                  <c:v>Alt 3</c:v>
                </c:pt>
                <c:pt idx="2">
                  <c:v>Alt 4</c:v>
                </c:pt>
                <c:pt idx="3">
                  <c:v>Alt 5</c:v>
                </c:pt>
                <c:pt idx="4">
                  <c:v>Alt 6</c:v>
                </c:pt>
                <c:pt idx="5">
                  <c:v>Alt 8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27</c:v>
                </c:pt>
                <c:pt idx="1">
                  <c:v>404</c:v>
                </c:pt>
                <c:pt idx="2">
                  <c:v>468</c:v>
                </c:pt>
                <c:pt idx="3">
                  <c:v>922</c:v>
                </c:pt>
                <c:pt idx="4">
                  <c:v>1144</c:v>
                </c:pt>
                <c:pt idx="5">
                  <c:v>523</c:v>
                </c:pt>
              </c:numCache>
            </c:numRef>
          </c:val>
        </c:ser>
        <c:dLbls/>
        <c:axId val="96900608"/>
        <c:axId val="96902144"/>
      </c:barChart>
      <c:catAx>
        <c:axId val="96900608"/>
        <c:scaling>
          <c:orientation val="minMax"/>
        </c:scaling>
        <c:axPos val="b"/>
        <c:numFmt formatCode="General" sourceLinked="1"/>
        <c:tickLblPos val="nextTo"/>
        <c:crossAx val="96902144"/>
        <c:crosses val="autoZero"/>
        <c:auto val="1"/>
        <c:lblAlgn val="ctr"/>
        <c:lblOffset val="100"/>
      </c:catAx>
      <c:valAx>
        <c:axId val="96902144"/>
        <c:scaling>
          <c:orientation val="minMax"/>
        </c:scaling>
        <c:axPos val="l"/>
        <c:majorGridlines/>
        <c:numFmt formatCode="&quot;$&quot;#,##0_);[Red]\(&quot;$&quot;#,##0\)" sourceLinked="1"/>
        <c:tickLblPos val="nextTo"/>
        <c:crossAx val="9690060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F8232-EFDC-45A3-9B74-433F3B3462C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ED979-A008-4CAF-9D35-60DAFB5EF737}">
      <dgm:prSet phldrT="[Text]"/>
      <dgm:spPr/>
      <dgm:t>
        <a:bodyPr/>
        <a:lstStyle/>
        <a:p>
          <a:r>
            <a:rPr lang="en-US" dirty="0" smtClean="0"/>
            <a:t>Tier One</a:t>
          </a:r>
          <a:endParaRPr lang="en-US" dirty="0"/>
        </a:p>
      </dgm:t>
    </dgm:pt>
    <dgm:pt modelId="{D438AB80-A252-4CB6-9611-49FD93FC5ED6}" type="parTrans" cxnId="{DCFB5484-36CB-48F5-8D94-DD0343A62679}">
      <dgm:prSet/>
      <dgm:spPr/>
      <dgm:t>
        <a:bodyPr/>
        <a:lstStyle/>
        <a:p>
          <a:endParaRPr lang="en-US"/>
        </a:p>
      </dgm:t>
    </dgm:pt>
    <dgm:pt modelId="{8702B0F5-0684-4756-978A-35FF870A177B}" type="sibTrans" cxnId="{DCFB5484-36CB-48F5-8D94-DD0343A62679}">
      <dgm:prSet/>
      <dgm:spPr/>
      <dgm:t>
        <a:bodyPr/>
        <a:lstStyle/>
        <a:p>
          <a:endParaRPr lang="en-US"/>
        </a:p>
      </dgm:t>
    </dgm:pt>
    <dgm:pt modelId="{6ECE719D-8665-4418-B258-4D39EB0D5D62}">
      <dgm:prSet phldrT="[Text]"/>
      <dgm:spPr/>
      <dgm:t>
        <a:bodyPr/>
        <a:lstStyle/>
        <a:p>
          <a:r>
            <a:rPr lang="en-US" dirty="0" smtClean="0"/>
            <a:t>Improve Mobility</a:t>
          </a:r>
          <a:endParaRPr lang="en-US" dirty="0"/>
        </a:p>
      </dgm:t>
    </dgm:pt>
    <dgm:pt modelId="{DA055679-4F59-4B3F-B41C-554D92C3A01F}" type="parTrans" cxnId="{E472C321-ED8A-4F89-B79B-B4FD8B69205A}">
      <dgm:prSet/>
      <dgm:spPr/>
      <dgm:t>
        <a:bodyPr/>
        <a:lstStyle/>
        <a:p>
          <a:endParaRPr lang="en-US"/>
        </a:p>
      </dgm:t>
    </dgm:pt>
    <dgm:pt modelId="{EC52574A-002C-4B5C-808C-D21C1E963104}" type="sibTrans" cxnId="{E472C321-ED8A-4F89-B79B-B4FD8B69205A}">
      <dgm:prSet/>
      <dgm:spPr/>
      <dgm:t>
        <a:bodyPr/>
        <a:lstStyle/>
        <a:p>
          <a:endParaRPr lang="en-US"/>
        </a:p>
      </dgm:t>
    </dgm:pt>
    <dgm:pt modelId="{C3E33E1B-2ABC-4E5A-A1D2-EE9496CE3D2E}">
      <dgm:prSet phldrT="[Text]"/>
      <dgm:spPr>
        <a:solidFill>
          <a:srgbClr val="90C35D"/>
        </a:solidFill>
      </dgm:spPr>
      <dgm:t>
        <a:bodyPr/>
        <a:lstStyle/>
        <a:p>
          <a:r>
            <a:rPr lang="en-US" dirty="0" smtClean="0"/>
            <a:t>Tier Two</a:t>
          </a:r>
          <a:endParaRPr lang="en-US" dirty="0"/>
        </a:p>
      </dgm:t>
    </dgm:pt>
    <dgm:pt modelId="{0AF6063E-D944-4262-98DA-8818962BAFAF}" type="parTrans" cxnId="{6299232B-96C4-476B-BDCD-759FE4B78350}">
      <dgm:prSet/>
      <dgm:spPr/>
      <dgm:t>
        <a:bodyPr/>
        <a:lstStyle/>
        <a:p>
          <a:endParaRPr lang="en-US"/>
        </a:p>
      </dgm:t>
    </dgm:pt>
    <dgm:pt modelId="{C467AD26-D9F3-406E-9B37-03B48083B73D}" type="sibTrans" cxnId="{6299232B-96C4-476B-BDCD-759FE4B78350}">
      <dgm:prSet/>
      <dgm:spPr/>
      <dgm:t>
        <a:bodyPr/>
        <a:lstStyle/>
        <a:p>
          <a:endParaRPr lang="en-US"/>
        </a:p>
      </dgm:t>
    </dgm:pt>
    <dgm:pt modelId="{E338F6A1-BFC5-4ABD-B0D6-068D80E30227}">
      <dgm:prSet phldrT="[Text]"/>
      <dgm:spPr/>
      <dgm:t>
        <a:bodyPr/>
        <a:lstStyle/>
        <a:p>
          <a:r>
            <a:rPr lang="en-US" dirty="0" smtClean="0"/>
            <a:t>Support Economic Development </a:t>
          </a:r>
          <a:endParaRPr lang="en-US" dirty="0"/>
        </a:p>
      </dgm:t>
    </dgm:pt>
    <dgm:pt modelId="{8C20ACA4-E468-4CC5-BCA2-45AA1E0865C2}" type="parTrans" cxnId="{835C13A1-E2AD-47DA-9A0B-5997B6392E1B}">
      <dgm:prSet/>
      <dgm:spPr/>
      <dgm:t>
        <a:bodyPr/>
        <a:lstStyle/>
        <a:p>
          <a:endParaRPr lang="en-US"/>
        </a:p>
      </dgm:t>
    </dgm:pt>
    <dgm:pt modelId="{61B90D19-F190-4B15-9E46-EBC96E4C98C6}" type="sibTrans" cxnId="{835C13A1-E2AD-47DA-9A0B-5997B6392E1B}">
      <dgm:prSet/>
      <dgm:spPr/>
      <dgm:t>
        <a:bodyPr/>
        <a:lstStyle/>
        <a:p>
          <a:endParaRPr lang="en-US"/>
        </a:p>
      </dgm:t>
    </dgm:pt>
    <dgm:pt modelId="{7544D25D-956F-48E5-8C4F-DAE5C5FA2007}">
      <dgm:prSet phldrT="[Text]"/>
      <dgm:spPr/>
      <dgm:t>
        <a:bodyPr/>
        <a:lstStyle/>
        <a:p>
          <a:r>
            <a:rPr lang="en-US" dirty="0" smtClean="0"/>
            <a:t>Provide a Cost-Effective, Economically Viable Transit Option </a:t>
          </a:r>
          <a:endParaRPr lang="en-US" dirty="0"/>
        </a:p>
      </dgm:t>
    </dgm:pt>
    <dgm:pt modelId="{C95FE4F1-C885-486F-B3B0-D6D03C52A618}" type="parTrans" cxnId="{7F79D920-B084-4291-87DF-0E91F762FD90}">
      <dgm:prSet/>
      <dgm:spPr/>
      <dgm:t>
        <a:bodyPr/>
        <a:lstStyle/>
        <a:p>
          <a:endParaRPr lang="en-US"/>
        </a:p>
      </dgm:t>
    </dgm:pt>
    <dgm:pt modelId="{BCC9A445-5D5B-4196-BFD7-57832C3F3DF8}" type="sibTrans" cxnId="{7F79D920-B084-4291-87DF-0E91F762FD90}">
      <dgm:prSet/>
      <dgm:spPr/>
      <dgm:t>
        <a:bodyPr/>
        <a:lstStyle/>
        <a:p>
          <a:endParaRPr lang="en-US"/>
        </a:p>
      </dgm:t>
    </dgm:pt>
    <dgm:pt modelId="{742F3C05-0147-4F18-B539-9B977F140846}">
      <dgm:prSet/>
      <dgm:spPr/>
      <dgm:t>
        <a:bodyPr/>
        <a:lstStyle/>
        <a:p>
          <a:r>
            <a:rPr lang="en-US" dirty="0" smtClean="0"/>
            <a:t>Protect the Natural Environment </a:t>
          </a:r>
          <a:endParaRPr lang="en-US" dirty="0"/>
        </a:p>
      </dgm:t>
    </dgm:pt>
    <dgm:pt modelId="{AB85BD34-DBBE-4AFF-8BB0-ACA9A8157474}" type="parTrans" cxnId="{E0DB88F7-055D-4575-90D9-5CA66E7461BE}">
      <dgm:prSet/>
      <dgm:spPr/>
      <dgm:t>
        <a:bodyPr/>
        <a:lstStyle/>
        <a:p>
          <a:endParaRPr lang="en-US"/>
        </a:p>
      </dgm:t>
    </dgm:pt>
    <dgm:pt modelId="{BEC32910-668F-448F-88B6-A7D485A3101D}" type="sibTrans" cxnId="{E0DB88F7-055D-4575-90D9-5CA66E7461BE}">
      <dgm:prSet/>
      <dgm:spPr/>
      <dgm:t>
        <a:bodyPr/>
        <a:lstStyle/>
        <a:p>
          <a:endParaRPr lang="en-US"/>
        </a:p>
      </dgm:t>
    </dgm:pt>
    <dgm:pt modelId="{BEC436A9-FBE6-4886-9685-074F8765A053}">
      <dgm:prSet/>
      <dgm:spPr/>
      <dgm:t>
        <a:bodyPr/>
        <a:lstStyle/>
        <a:p>
          <a:r>
            <a:rPr lang="en-US" dirty="0" smtClean="0"/>
            <a:t>Preserve and Protect Community Quality of Life </a:t>
          </a:r>
          <a:endParaRPr lang="en-US" dirty="0"/>
        </a:p>
      </dgm:t>
    </dgm:pt>
    <dgm:pt modelId="{359BCBB5-71AC-48F3-B9E8-119836100618}" type="parTrans" cxnId="{796D60A3-B72C-45B6-9403-65FE8154570A}">
      <dgm:prSet/>
      <dgm:spPr/>
      <dgm:t>
        <a:bodyPr/>
        <a:lstStyle/>
        <a:p>
          <a:endParaRPr lang="en-US"/>
        </a:p>
      </dgm:t>
    </dgm:pt>
    <dgm:pt modelId="{F4E85BD4-4EB2-4320-B821-178E78962850}" type="sibTrans" cxnId="{796D60A3-B72C-45B6-9403-65FE8154570A}">
      <dgm:prSet/>
      <dgm:spPr/>
      <dgm:t>
        <a:bodyPr/>
        <a:lstStyle/>
        <a:p>
          <a:endParaRPr lang="en-US"/>
        </a:p>
      </dgm:t>
    </dgm:pt>
    <dgm:pt modelId="{B8D8F359-02F8-440F-9BF6-6A66C54B02B6}">
      <dgm:prSet/>
      <dgm:spPr/>
      <dgm:t>
        <a:bodyPr/>
        <a:lstStyle/>
        <a:p>
          <a:r>
            <a:rPr lang="en-US" dirty="0" smtClean="0"/>
            <a:t>Improve Safety </a:t>
          </a:r>
          <a:endParaRPr lang="en-US" dirty="0"/>
        </a:p>
      </dgm:t>
    </dgm:pt>
    <dgm:pt modelId="{973A0BC1-0E99-4E56-8CEF-6F46A2E7392F}" type="parTrans" cxnId="{B10BB709-8794-4443-A21A-3E2DCC7039AD}">
      <dgm:prSet/>
      <dgm:spPr/>
      <dgm:t>
        <a:bodyPr/>
        <a:lstStyle/>
        <a:p>
          <a:endParaRPr lang="en-US"/>
        </a:p>
      </dgm:t>
    </dgm:pt>
    <dgm:pt modelId="{4DA19FFB-55EF-41FB-BEDE-9702AE506C42}" type="sibTrans" cxnId="{B10BB709-8794-4443-A21A-3E2DCC7039AD}">
      <dgm:prSet/>
      <dgm:spPr/>
      <dgm:t>
        <a:bodyPr/>
        <a:lstStyle/>
        <a:p>
          <a:endParaRPr lang="en-US"/>
        </a:p>
      </dgm:t>
    </dgm:pt>
    <dgm:pt modelId="{416C0B7B-6D76-4DFE-9EAC-BBFEEF1D00E4}" type="pres">
      <dgm:prSet presAssocID="{F48F8232-EFDC-45A3-9B74-433F3B3462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EA53D4-0559-4371-A2A3-CD36AE4C7BFE}" type="pres">
      <dgm:prSet presAssocID="{B85ED979-A008-4CAF-9D35-60DAFB5EF7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54568-584D-4052-A6BD-CBBE85BAF7B3}" type="pres">
      <dgm:prSet presAssocID="{B85ED979-A008-4CAF-9D35-60DAFB5EF73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96BB5-3637-4730-BEB3-E5108ADDA913}" type="pres">
      <dgm:prSet presAssocID="{C3E33E1B-2ABC-4E5A-A1D2-EE9496CE3D2E}" presName="parentText" presStyleLbl="node1" presStyleIdx="1" presStyleCnt="2" custLinFactNeighborX="1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69B3C-D926-49F9-B80D-28CDB5B07E42}" type="pres">
      <dgm:prSet presAssocID="{C3E33E1B-2ABC-4E5A-A1D2-EE9496CE3D2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0CAEE0-E3DF-4D91-A44A-BF63C40FA37D}" type="presOf" srcId="{E338F6A1-BFC5-4ABD-B0D6-068D80E30227}" destId="{9C169B3C-D926-49F9-B80D-28CDB5B07E42}" srcOrd="0" destOrd="0" presId="urn:microsoft.com/office/officeart/2005/8/layout/vList2"/>
    <dgm:cxn modelId="{E472C321-ED8A-4F89-B79B-B4FD8B69205A}" srcId="{B85ED979-A008-4CAF-9D35-60DAFB5EF737}" destId="{6ECE719D-8665-4418-B258-4D39EB0D5D62}" srcOrd="0" destOrd="0" parTransId="{DA055679-4F59-4B3F-B41C-554D92C3A01F}" sibTransId="{EC52574A-002C-4B5C-808C-D21C1E963104}"/>
    <dgm:cxn modelId="{1BDDD47A-3496-465D-870B-814524CA4FC3}" type="presOf" srcId="{742F3C05-0147-4F18-B539-9B977F140846}" destId="{9C169B3C-D926-49F9-B80D-28CDB5B07E42}" srcOrd="0" destOrd="1" presId="urn:microsoft.com/office/officeart/2005/8/layout/vList2"/>
    <dgm:cxn modelId="{7F79D920-B084-4291-87DF-0E91F762FD90}" srcId="{B85ED979-A008-4CAF-9D35-60DAFB5EF737}" destId="{7544D25D-956F-48E5-8C4F-DAE5C5FA2007}" srcOrd="1" destOrd="0" parTransId="{C95FE4F1-C885-486F-B3B0-D6D03C52A618}" sibTransId="{BCC9A445-5D5B-4196-BFD7-57832C3F3DF8}"/>
    <dgm:cxn modelId="{E0DB88F7-055D-4575-90D9-5CA66E7461BE}" srcId="{C3E33E1B-2ABC-4E5A-A1D2-EE9496CE3D2E}" destId="{742F3C05-0147-4F18-B539-9B977F140846}" srcOrd="1" destOrd="0" parTransId="{AB85BD34-DBBE-4AFF-8BB0-ACA9A8157474}" sibTransId="{BEC32910-668F-448F-88B6-A7D485A3101D}"/>
    <dgm:cxn modelId="{DCFB5484-36CB-48F5-8D94-DD0343A62679}" srcId="{F48F8232-EFDC-45A3-9B74-433F3B3462CB}" destId="{B85ED979-A008-4CAF-9D35-60DAFB5EF737}" srcOrd="0" destOrd="0" parTransId="{D438AB80-A252-4CB6-9611-49FD93FC5ED6}" sibTransId="{8702B0F5-0684-4756-978A-35FF870A177B}"/>
    <dgm:cxn modelId="{71642F1F-A152-4DDD-93A5-A3245B21E1A2}" type="presOf" srcId="{C3E33E1B-2ABC-4E5A-A1D2-EE9496CE3D2E}" destId="{44296BB5-3637-4730-BEB3-E5108ADDA913}" srcOrd="0" destOrd="0" presId="urn:microsoft.com/office/officeart/2005/8/layout/vList2"/>
    <dgm:cxn modelId="{835C13A1-E2AD-47DA-9A0B-5997B6392E1B}" srcId="{C3E33E1B-2ABC-4E5A-A1D2-EE9496CE3D2E}" destId="{E338F6A1-BFC5-4ABD-B0D6-068D80E30227}" srcOrd="0" destOrd="0" parTransId="{8C20ACA4-E468-4CC5-BCA2-45AA1E0865C2}" sibTransId="{61B90D19-F190-4B15-9E46-EBC96E4C98C6}"/>
    <dgm:cxn modelId="{F3F44A59-AE96-4FCD-BE30-5A08EC8DE8AE}" type="presOf" srcId="{7544D25D-956F-48E5-8C4F-DAE5C5FA2007}" destId="{F8F54568-584D-4052-A6BD-CBBE85BAF7B3}" srcOrd="0" destOrd="1" presId="urn:microsoft.com/office/officeart/2005/8/layout/vList2"/>
    <dgm:cxn modelId="{796D60A3-B72C-45B6-9403-65FE8154570A}" srcId="{C3E33E1B-2ABC-4E5A-A1D2-EE9496CE3D2E}" destId="{BEC436A9-FBE6-4886-9685-074F8765A053}" srcOrd="2" destOrd="0" parTransId="{359BCBB5-71AC-48F3-B9E8-119836100618}" sibTransId="{F4E85BD4-4EB2-4320-B821-178E78962850}"/>
    <dgm:cxn modelId="{B10BB709-8794-4443-A21A-3E2DCC7039AD}" srcId="{C3E33E1B-2ABC-4E5A-A1D2-EE9496CE3D2E}" destId="{B8D8F359-02F8-440F-9BF6-6A66C54B02B6}" srcOrd="3" destOrd="0" parTransId="{973A0BC1-0E99-4E56-8CEF-6F46A2E7392F}" sibTransId="{4DA19FFB-55EF-41FB-BEDE-9702AE506C42}"/>
    <dgm:cxn modelId="{6299232B-96C4-476B-BDCD-759FE4B78350}" srcId="{F48F8232-EFDC-45A3-9B74-433F3B3462CB}" destId="{C3E33E1B-2ABC-4E5A-A1D2-EE9496CE3D2E}" srcOrd="1" destOrd="0" parTransId="{0AF6063E-D944-4262-98DA-8818962BAFAF}" sibTransId="{C467AD26-D9F3-406E-9B37-03B48083B73D}"/>
    <dgm:cxn modelId="{7B2B690C-033D-4346-864E-ADB2B6876C8D}" type="presOf" srcId="{F48F8232-EFDC-45A3-9B74-433F3B3462CB}" destId="{416C0B7B-6D76-4DFE-9EAC-BBFEEF1D00E4}" srcOrd="0" destOrd="0" presId="urn:microsoft.com/office/officeart/2005/8/layout/vList2"/>
    <dgm:cxn modelId="{F333DF48-808B-448F-AE8C-B6E4E6A2329D}" type="presOf" srcId="{BEC436A9-FBE6-4886-9685-074F8765A053}" destId="{9C169B3C-D926-49F9-B80D-28CDB5B07E42}" srcOrd="0" destOrd="2" presId="urn:microsoft.com/office/officeart/2005/8/layout/vList2"/>
    <dgm:cxn modelId="{41A73C79-CD57-4C9E-BACB-BA37AA2B3DCF}" type="presOf" srcId="{B85ED979-A008-4CAF-9D35-60DAFB5EF737}" destId="{58EA53D4-0559-4371-A2A3-CD36AE4C7BFE}" srcOrd="0" destOrd="0" presId="urn:microsoft.com/office/officeart/2005/8/layout/vList2"/>
    <dgm:cxn modelId="{0A450310-57DA-4855-B949-9F8E37DADC6A}" type="presOf" srcId="{B8D8F359-02F8-440F-9BF6-6A66C54B02B6}" destId="{9C169B3C-D926-49F9-B80D-28CDB5B07E42}" srcOrd="0" destOrd="3" presId="urn:microsoft.com/office/officeart/2005/8/layout/vList2"/>
    <dgm:cxn modelId="{AF2437A7-9CB3-4A99-A603-0A6AACEA7FD9}" type="presOf" srcId="{6ECE719D-8665-4418-B258-4D39EB0D5D62}" destId="{F8F54568-584D-4052-A6BD-CBBE85BAF7B3}" srcOrd="0" destOrd="0" presId="urn:microsoft.com/office/officeart/2005/8/layout/vList2"/>
    <dgm:cxn modelId="{CF59ED08-99C9-4EFD-9C39-2BB24AF7BB8E}" type="presParOf" srcId="{416C0B7B-6D76-4DFE-9EAC-BBFEEF1D00E4}" destId="{58EA53D4-0559-4371-A2A3-CD36AE4C7BFE}" srcOrd="0" destOrd="0" presId="urn:microsoft.com/office/officeart/2005/8/layout/vList2"/>
    <dgm:cxn modelId="{ECF55B36-2789-4AAB-A41A-F7426AB7B5EF}" type="presParOf" srcId="{416C0B7B-6D76-4DFE-9EAC-BBFEEF1D00E4}" destId="{F8F54568-584D-4052-A6BD-CBBE85BAF7B3}" srcOrd="1" destOrd="0" presId="urn:microsoft.com/office/officeart/2005/8/layout/vList2"/>
    <dgm:cxn modelId="{D90C6335-2832-41B9-B5EA-9FF6FAC2FB2E}" type="presParOf" srcId="{416C0B7B-6D76-4DFE-9EAC-BBFEEF1D00E4}" destId="{44296BB5-3637-4730-BEB3-E5108ADDA913}" srcOrd="2" destOrd="0" presId="urn:microsoft.com/office/officeart/2005/8/layout/vList2"/>
    <dgm:cxn modelId="{35F6450A-657E-4718-BBCB-B76475605470}" type="presParOf" srcId="{416C0B7B-6D76-4DFE-9EAC-BBFEEF1D00E4}" destId="{9C169B3C-D926-49F9-B80D-28CDB5B07E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A53D4-0559-4371-A2A3-CD36AE4C7BFE}">
      <dsp:nvSpPr>
        <dsp:cNvPr id="0" name=""/>
        <dsp:cNvSpPr/>
      </dsp:nvSpPr>
      <dsp:spPr>
        <a:xfrm>
          <a:off x="0" y="27710"/>
          <a:ext cx="8807530" cy="865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Tier One</a:t>
          </a:r>
          <a:endParaRPr lang="en-US" sz="3700" kern="1200" dirty="0"/>
        </a:p>
      </dsp:txBody>
      <dsp:txXfrm>
        <a:off x="0" y="27710"/>
        <a:ext cx="8807530" cy="865800"/>
      </dsp:txXfrm>
    </dsp:sp>
    <dsp:sp modelId="{F8F54568-584D-4052-A6BD-CBBE85BAF7B3}">
      <dsp:nvSpPr>
        <dsp:cNvPr id="0" name=""/>
        <dsp:cNvSpPr/>
      </dsp:nvSpPr>
      <dsp:spPr>
        <a:xfrm>
          <a:off x="0" y="893510"/>
          <a:ext cx="8807530" cy="134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3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Improve Mobility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Provide a Cost-Effective, Economically Viable Transit Option </a:t>
          </a:r>
          <a:endParaRPr lang="en-US" sz="2900" kern="1200" dirty="0"/>
        </a:p>
      </dsp:txBody>
      <dsp:txXfrm>
        <a:off x="0" y="893510"/>
        <a:ext cx="8807530" cy="1340325"/>
      </dsp:txXfrm>
    </dsp:sp>
    <dsp:sp modelId="{44296BB5-3637-4730-BEB3-E5108ADDA913}">
      <dsp:nvSpPr>
        <dsp:cNvPr id="0" name=""/>
        <dsp:cNvSpPr/>
      </dsp:nvSpPr>
      <dsp:spPr>
        <a:xfrm>
          <a:off x="0" y="2233835"/>
          <a:ext cx="8807530" cy="865800"/>
        </a:xfrm>
        <a:prstGeom prst="roundRect">
          <a:avLst/>
        </a:prstGeom>
        <a:solidFill>
          <a:srgbClr val="90C35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Tier Two</a:t>
          </a:r>
          <a:endParaRPr lang="en-US" sz="3700" kern="1200" dirty="0"/>
        </a:p>
      </dsp:txBody>
      <dsp:txXfrm>
        <a:off x="0" y="2233835"/>
        <a:ext cx="8807530" cy="865800"/>
      </dsp:txXfrm>
    </dsp:sp>
    <dsp:sp modelId="{9C169B3C-D926-49F9-B80D-28CDB5B07E42}">
      <dsp:nvSpPr>
        <dsp:cNvPr id="0" name=""/>
        <dsp:cNvSpPr/>
      </dsp:nvSpPr>
      <dsp:spPr>
        <a:xfrm>
          <a:off x="0" y="3099635"/>
          <a:ext cx="8807530" cy="187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3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Support Economic Development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Protect the Natural Environment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Preserve and Protect Community Quality of Life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Improve Safety </a:t>
          </a:r>
          <a:endParaRPr lang="en-US" sz="2900" kern="1200" dirty="0"/>
        </a:p>
      </dsp:txBody>
      <dsp:txXfrm>
        <a:off x="0" y="3099635"/>
        <a:ext cx="8807530" cy="187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3037424" cy="465133"/>
          </a:xfrm>
          <a:prstGeom prst="rect">
            <a:avLst/>
          </a:prstGeom>
        </p:spPr>
        <p:txBody>
          <a:bodyPr vert="horz" lIns="89981" tIns="44992" rIns="89981" bIns="449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17" y="7"/>
            <a:ext cx="3037424" cy="465133"/>
          </a:xfrm>
          <a:prstGeom prst="rect">
            <a:avLst/>
          </a:prstGeom>
        </p:spPr>
        <p:txBody>
          <a:bodyPr vert="horz" lIns="89981" tIns="44992" rIns="89981" bIns="449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9365E6-B57A-4847-87BC-C1132F007EF3}" type="datetimeFigureOut">
              <a:rPr lang="en-US"/>
              <a:pPr>
                <a:defRPr/>
              </a:pPr>
              <a:t>11/20/2012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708"/>
            <a:ext cx="3037424" cy="465133"/>
          </a:xfrm>
          <a:prstGeom prst="rect">
            <a:avLst/>
          </a:prstGeom>
        </p:spPr>
        <p:txBody>
          <a:bodyPr vert="horz" lIns="89981" tIns="44992" rIns="89981" bIns="449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17" y="8829708"/>
            <a:ext cx="3037424" cy="465133"/>
          </a:xfrm>
          <a:prstGeom prst="rect">
            <a:avLst/>
          </a:prstGeom>
        </p:spPr>
        <p:txBody>
          <a:bodyPr vert="horz" lIns="89981" tIns="44992" rIns="89981" bIns="449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A8897-65CD-4F9F-85DB-5002FCFEA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290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3037424" cy="465133"/>
          </a:xfrm>
          <a:prstGeom prst="rect">
            <a:avLst/>
          </a:prstGeom>
        </p:spPr>
        <p:txBody>
          <a:bodyPr vert="horz" lIns="93124" tIns="46561" rIns="93124" bIns="46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17" y="7"/>
            <a:ext cx="3037424" cy="465133"/>
          </a:xfrm>
          <a:prstGeom prst="rect">
            <a:avLst/>
          </a:prstGeom>
        </p:spPr>
        <p:txBody>
          <a:bodyPr vert="horz" lIns="93124" tIns="46561" rIns="93124" bIns="46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B13BF3-DE1C-4116-A738-1D1623CF0779}" type="datetimeFigureOut">
              <a:rPr lang="en-US"/>
              <a:pPr>
                <a:defRPr/>
              </a:pPr>
              <a:t>11/20/2012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4" tIns="46561" rIns="93124" bIns="4656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66" y="4416419"/>
            <a:ext cx="5607072" cy="4183068"/>
          </a:xfrm>
          <a:prstGeom prst="rect">
            <a:avLst/>
          </a:prstGeom>
        </p:spPr>
        <p:txBody>
          <a:bodyPr vert="horz" lIns="93124" tIns="46561" rIns="93124" bIns="465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708"/>
            <a:ext cx="3037424" cy="465133"/>
          </a:xfrm>
          <a:prstGeom prst="rect">
            <a:avLst/>
          </a:prstGeom>
        </p:spPr>
        <p:txBody>
          <a:bodyPr vert="horz" lIns="93124" tIns="46561" rIns="93124" bIns="46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17" y="8829708"/>
            <a:ext cx="3037424" cy="465133"/>
          </a:xfrm>
          <a:prstGeom prst="rect">
            <a:avLst/>
          </a:prstGeom>
        </p:spPr>
        <p:txBody>
          <a:bodyPr vert="horz" lIns="93124" tIns="46561" rIns="93124" bIns="46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C04982-DE82-4D18-99AC-CF836D1E7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8394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4A55-7383-4239-AC7F-C8F4DA4B723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915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883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3878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944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Identify and Evaluate Transit Options that: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Benefit and make sense for the Gateway Corridor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Are consistent with the region’s infrastructure and service plans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Corridor communities can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Are Cost-effective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May qualify for federal capital funding assistance through the Federal Transit Administration (FTA) “New Starts” process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3347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0458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3333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19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4498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E69950-7BBA-41A7-912F-E3C42C36B4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FTA: </a:t>
            </a:r>
          </a:p>
          <a:p>
            <a:r>
              <a:rPr lang="en-US" b="1" dirty="0" smtClean="0"/>
              <a:t>Mobility Improvements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measured by travel time benefits per project passenger mile, low-income households served, and employment near stations. </a:t>
            </a:r>
          </a:p>
          <a:p>
            <a:r>
              <a:rPr lang="en-US" b="1" dirty="0" smtClean="0"/>
              <a:t>Environmental Benefits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measured by change in regional pollutant emissions, change in regional energy consumption, and EPA air quality designation </a:t>
            </a:r>
          </a:p>
          <a:p>
            <a:r>
              <a:rPr lang="en-US" b="1" dirty="0" smtClean="0"/>
              <a:t>Cost Effectiveness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measured as the cost per hour of travel time saved. </a:t>
            </a:r>
          </a:p>
          <a:p>
            <a:r>
              <a:rPr lang="en-US" b="1" dirty="0" smtClean="0"/>
              <a:t>Operating Efficiencies</a:t>
            </a:r>
            <a:br>
              <a:rPr lang="en-US" b="1" dirty="0" smtClean="0"/>
            </a:br>
            <a:r>
              <a:rPr lang="en-US" dirty="0" smtClean="0"/>
              <a:t>- measured by system operating cost per passenger mile. </a:t>
            </a:r>
          </a:p>
          <a:p>
            <a:r>
              <a:rPr lang="en-US" b="1" dirty="0" smtClean="0"/>
              <a:t>Transit Supportive Land Use &amp; Future Patterns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measured by existing land use, transit supportive plans and policies and performance, and impacts of policies. </a:t>
            </a:r>
          </a:p>
          <a:p>
            <a:r>
              <a:rPr lang="en-US" b="1" dirty="0" smtClean="0"/>
              <a:t>Other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includes a number of optional factors, including the projected economic impact of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2BD3-044B-42E3-80E0-DB6AF94A61D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2BD3-044B-42E3-80E0-DB6AF94A61D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2BD3-044B-42E3-80E0-DB6AF94A61D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TSM over No Build:  6000</a:t>
            </a:r>
          </a:p>
          <a:p>
            <a:r>
              <a:rPr lang="en-US" dirty="0" smtClean="0"/>
              <a:t>Alt 3 –</a:t>
            </a:r>
            <a:r>
              <a:rPr lang="en-US" baseline="0" dirty="0" smtClean="0"/>
              <a:t> 1600</a:t>
            </a:r>
          </a:p>
          <a:p>
            <a:r>
              <a:rPr lang="en-US" baseline="0" dirty="0" smtClean="0"/>
              <a:t>Alt 4 – 2000</a:t>
            </a:r>
          </a:p>
          <a:p>
            <a:r>
              <a:rPr lang="en-US" baseline="0" dirty="0" smtClean="0"/>
              <a:t>Alt 5 – 3700</a:t>
            </a:r>
          </a:p>
          <a:p>
            <a:r>
              <a:rPr lang="en-US" baseline="0" dirty="0" smtClean="0"/>
              <a:t>Alt 6 – 3900</a:t>
            </a:r>
          </a:p>
          <a:p>
            <a:r>
              <a:rPr lang="en-US" baseline="0" dirty="0" smtClean="0"/>
              <a:t>Alt 7 – 3000</a:t>
            </a:r>
          </a:p>
          <a:p>
            <a:r>
              <a:rPr lang="en-US" baseline="0" dirty="0" smtClean="0"/>
              <a:t>Alt 8 - 1600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4A55-7383-4239-AC7F-C8F4DA4B723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Identify and Evaluate Transit Options that: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Benefit and make sense for the Gateway Corridor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Are consistent with the region’s infrastructure and service plans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Corridor communities can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Are Cost-effective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May qualify for federal capital funding assistance through the Federal Transit Administration (FTA) “New Starts” process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4982-DE82-4D18-99AC-CF836D1E75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atewayCorridor_Presentation_Template_Final3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61963" y="1612901"/>
            <a:ext cx="4038600" cy="44926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10113" y="1612900"/>
            <a:ext cx="3981451" cy="455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C819-DA8D-431B-8811-A635E882F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4202-2EBB-4BFF-85E8-9019821EEB21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61963" y="1612900"/>
            <a:ext cx="4038600" cy="32829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4710113" y="1612900"/>
            <a:ext cx="3981451" cy="455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457200" y="5638800"/>
            <a:ext cx="4038600" cy="609600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61963" y="4953001"/>
            <a:ext cx="4038600" cy="685799"/>
          </a:xfrm>
        </p:spPr>
        <p:txBody>
          <a:bodyPr lIns="45720" tIns="18288" rIns="18288" bIns="18288" anchor="b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FC81-590E-498E-9BAA-32A3CD69D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5F16-7793-4499-B9A9-4F122D33BAEF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ff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4724400" y="1600200"/>
            <a:ext cx="3962400" cy="4572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61963" y="2057400"/>
            <a:ext cx="1600200" cy="2057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2209801" y="2057400"/>
            <a:ext cx="2438400" cy="4114800"/>
          </a:xfrm>
        </p:spPr>
        <p:txBody>
          <a:bodyPr rIns="18288" bIns="18288"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baseline="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57200" y="1612901"/>
            <a:ext cx="4191000" cy="380999"/>
          </a:xfrm>
        </p:spPr>
        <p:txBody>
          <a:bodyPr lIns="45720" tIns="18288" rIns="18288" bIns="18288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073F-ACEA-45F2-980C-9BE91B807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36A2-FB6C-4945-8307-15765F0FF4D6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+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7"/>
          </p:nvPr>
        </p:nvSpPr>
        <p:spPr>
          <a:xfrm>
            <a:off x="461964" y="1612901"/>
            <a:ext cx="8229600" cy="339725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0" y="5181600"/>
            <a:ext cx="9144000" cy="838200"/>
          </a:xfrm>
        </p:spPr>
        <p:txBody>
          <a:bodyPr anchor="ctr"/>
          <a:lstStyle>
            <a:lvl1pPr algn="ctr">
              <a:buNone/>
              <a:defRPr b="1" baseline="0">
                <a:solidFill>
                  <a:schemeClr val="accent5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F135-97CE-4B6A-A932-9759F8FC0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2F4E-328F-439C-85F4-D974CC79478B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+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9"/>
          </p:nvPr>
        </p:nvSpPr>
        <p:spPr>
          <a:xfrm>
            <a:off x="461963" y="1612900"/>
            <a:ext cx="8229600" cy="18161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0" y="5181600"/>
            <a:ext cx="9144000" cy="838200"/>
          </a:xfrm>
        </p:spPr>
        <p:txBody>
          <a:bodyPr anchor="ctr"/>
          <a:lstStyle>
            <a:lvl1pPr algn="ctr">
              <a:buNone/>
              <a:defRPr b="1" baseline="0">
                <a:solidFill>
                  <a:schemeClr val="accent5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6B45-64E7-4679-B852-8F815DA7E7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5F44-20B3-40E7-BB3B-8A4C315819D1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up Table +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4710113" y="1612900"/>
            <a:ext cx="3981451" cy="455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20"/>
          </p:nvPr>
        </p:nvSpPr>
        <p:spPr>
          <a:xfrm>
            <a:off x="461963" y="1612900"/>
            <a:ext cx="4038600" cy="18161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CF21-2041-4D6F-A0A9-9A0D86BB2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9BBD-8320-4140-899C-B0A5926FA982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Smart Art +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artArt Placeholder 10"/>
          <p:cNvSpPr>
            <a:spLocks noGrp="1"/>
          </p:cNvSpPr>
          <p:nvPr>
            <p:ph type="dgm" sz="quarter" idx="21"/>
          </p:nvPr>
        </p:nvSpPr>
        <p:spPr>
          <a:xfrm>
            <a:off x="457200" y="1600200"/>
            <a:ext cx="8229600" cy="3429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0" y="5181600"/>
            <a:ext cx="9144000" cy="838200"/>
          </a:xfrm>
        </p:spPr>
        <p:txBody>
          <a:bodyPr anchor="ctr"/>
          <a:lstStyle>
            <a:lvl1pPr algn="ctr">
              <a:buNone/>
              <a:defRPr b="1" baseline="0">
                <a:solidFill>
                  <a:schemeClr val="accent5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FE8A-1314-4647-809A-62D56790D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844C-E379-4449-AADE-F8182D48A75D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 +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4710113" y="1612900"/>
            <a:ext cx="3981451" cy="455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20"/>
          </p:nvPr>
        </p:nvSpPr>
        <p:spPr>
          <a:xfrm>
            <a:off x="461963" y="1612900"/>
            <a:ext cx="4038600" cy="45593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5581-BB6F-402A-A225-F8B0C6D3B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FD19-0AA3-4893-8E91-CF5515BEC012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12" y="2819400"/>
            <a:ext cx="7772400" cy="99417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3389" y="3819525"/>
            <a:ext cx="7796212" cy="70485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12" y="2819400"/>
            <a:ext cx="7772400" cy="99417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3389" y="3819525"/>
            <a:ext cx="7796212" cy="70485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ateway Corridor logo_APPROV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806451"/>
            <a:ext cx="996951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333375" y="1402916"/>
            <a:ext cx="8467725" cy="4769285"/>
          </a:xfrm>
        </p:spPr>
        <p:txBody>
          <a:bodyPr/>
          <a:lstStyle>
            <a:lvl1pPr marL="342900" indent="-342900">
              <a:lnSpc>
                <a:spcPts val="2700"/>
              </a:lnSpc>
              <a:spcBef>
                <a:spcPts val="700"/>
              </a:spcBef>
              <a:buSzPct val="88000"/>
              <a:buFontTx/>
              <a:buBlip>
                <a:blip r:embed="rId3"/>
              </a:buBlip>
              <a:defRPr/>
            </a:lvl1pPr>
            <a:lvl2pPr marL="571500" indent="-228600">
              <a:buClr>
                <a:schemeClr val="accent1">
                  <a:lumMod val="50000"/>
                </a:schemeClr>
              </a:buClr>
              <a:buSzPct val="96000"/>
              <a:buFont typeface="Wingdings" pitchFamily="2" charset="2"/>
              <a:buChar char="§"/>
              <a:defRPr/>
            </a:lvl2pPr>
            <a:lvl3pPr marL="742950" indent="-171450">
              <a:buClr>
                <a:srgbClr val="457345"/>
              </a:buClr>
              <a:defRPr/>
            </a:lvl3pPr>
            <a:lvl4pPr marL="914400" indent="-171450">
              <a:defRPr/>
            </a:lvl4pPr>
            <a:lvl5pPr marL="1085850" indent="-171450">
              <a:defRPr i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687397" y="25053"/>
            <a:ext cx="7199427" cy="113986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45DE-3391-4FF6-AAB3-327A254AE76A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B37F-11F8-4EA8-993E-F9B855E77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191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91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75B-1A2D-4409-BDD7-FE7AAC109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7CA0-48FD-4490-854B-3F45857E9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4CF9-5712-488A-BFC8-38CE0A886C8C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ateway Corridor logo_APPROV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806451"/>
            <a:ext cx="996951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323E-9542-4C43-BC94-926D5C511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4B1E1-62C0-41A8-811E-8250262AF9C2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461963" y="1612901"/>
            <a:ext cx="4038600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10113" y="1612900"/>
            <a:ext cx="3981451" cy="448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9DFA-70EC-40BF-812D-82AD57D31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F30A-244E-4D11-A27E-203493BD7E15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23"/>
          </p:nvPr>
        </p:nvSpPr>
        <p:spPr>
          <a:xfrm>
            <a:off x="457200" y="2362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4"/>
          </p:nvPr>
        </p:nvSpPr>
        <p:spPr>
          <a:xfrm>
            <a:off x="4724400" y="2362200"/>
            <a:ext cx="396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457200" y="1600200"/>
            <a:ext cx="4038600" cy="685800"/>
          </a:xfrm>
        </p:spPr>
        <p:txBody>
          <a:bodyPr lIns="45720" tIns="18288" rIns="18288" bIns="18288" anchor="b">
            <a:normAutofit/>
          </a:bodyPr>
          <a:lstStyle>
            <a:lvl1pPr>
              <a:buNone/>
              <a:defRPr lang="en-US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724400" y="1600200"/>
            <a:ext cx="3962400" cy="685800"/>
          </a:xfrm>
        </p:spPr>
        <p:txBody>
          <a:bodyPr lIns="45720" tIns="18288" rIns="18288" bIns="18288" anchor="b">
            <a:normAutofit/>
          </a:bodyPr>
          <a:lstStyle>
            <a:lvl1pPr>
              <a:buNone/>
              <a:defRPr lang="en-US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9D3D-94DF-4DC9-AA1E-8CB67F0B0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0780-1534-45B5-80B6-051E4F33969B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teway Corridor logo_APPROV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806451"/>
            <a:ext cx="996951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B7509-8F05-493D-BA5A-FED2CFA73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0" y="1524000"/>
            <a:ext cx="9144000" cy="46482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466E-F127-4E6D-AD04-6606DD5F6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1A55-43BD-4806-834F-1BD4B06638D4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+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0" y="1524000"/>
            <a:ext cx="9144000" cy="35052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0" y="5181600"/>
            <a:ext cx="9144000" cy="838200"/>
          </a:xfrm>
        </p:spPr>
        <p:txBody>
          <a:bodyPr anchor="ctr"/>
          <a:lstStyle>
            <a:lvl1pPr algn="ctr">
              <a:buNone/>
              <a:defRPr b="1" baseline="0">
                <a:solidFill>
                  <a:schemeClr val="accent5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F5D3-5DBC-4EE7-A163-B7D46985A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F51-91FE-4733-A2A7-D4EA416EBCBA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atewayCorridor_Presentation_Template_Final2.jpg"/>
          <p:cNvPicPr>
            <a:picLocks noChangeAspect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702" y="6356351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C99417-85A7-4AED-A767-0EB351E9B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2"/>
          <p:cNvSpPr>
            <a:spLocks noGrp="1"/>
          </p:cNvSpPr>
          <p:nvPr>
            <p:ph type="title"/>
          </p:nvPr>
        </p:nvSpPr>
        <p:spPr bwMode="auto">
          <a:xfrm>
            <a:off x="333375" y="25401"/>
            <a:ext cx="8553451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18288" rIns="18288" bIns="182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333375" y="1403350"/>
            <a:ext cx="8477251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2028826" y="6356351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A2DB51-454F-4DBD-9838-AB27273DAFBF}" type="datetime1">
              <a:rPr/>
              <a:pPr>
                <a:defRPr/>
              </a:pPr>
              <a:t>3/23/2011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962026" y="6356351"/>
            <a:ext cx="1047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6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0" r:id="rId4"/>
    <p:sldLayoutId id="2147483671" r:id="rId5"/>
    <p:sldLayoutId id="2147483686" r:id="rId6"/>
    <p:sldLayoutId id="2147483687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8" r:id="rId18"/>
    <p:sldLayoutId id="2147483689" r:id="rId19"/>
    <p:sldLayoutId id="2147483690" r:id="rId20"/>
    <p:sldLayoutId id="2147483682" r:id="rId21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173038" indent="-173038" algn="l" rtl="0" eaLnBrk="1" fontAlgn="base" hangingPunct="1">
        <a:spcBef>
          <a:spcPct val="20000"/>
        </a:spcBef>
        <a:spcAft>
          <a:spcPct val="0"/>
        </a:spcAft>
        <a:buClr>
          <a:srgbClr val="457345"/>
        </a:buClr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2238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84" y="2635317"/>
            <a:ext cx="845523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400" b="1" dirty="0" smtClean="0">
                <a:solidFill>
                  <a:srgbClr val="38718F"/>
                </a:solidFill>
              </a:rPr>
              <a:t>Gateway Corridor </a:t>
            </a:r>
          </a:p>
          <a:p>
            <a:pPr algn="ctr">
              <a:lnSpc>
                <a:spcPts val="5000"/>
              </a:lnSpc>
            </a:pPr>
            <a:r>
              <a:rPr lang="en-US" sz="4400" b="1" dirty="0" smtClean="0">
                <a:solidFill>
                  <a:srgbClr val="38718F"/>
                </a:solidFill>
              </a:rPr>
              <a:t>Alternatives Analysis Findings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041" y="4560122"/>
            <a:ext cx="715992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endParaRPr lang="en-US" sz="2000" b="1" dirty="0" smtClean="0"/>
          </a:p>
          <a:p>
            <a:pPr algn="ctr">
              <a:lnSpc>
                <a:spcPts val="2900"/>
              </a:lnSpc>
            </a:pPr>
            <a:r>
              <a:rPr lang="en-US" sz="2000" b="1" dirty="0" smtClean="0"/>
              <a:t>Metropolitan Council Transportation Committee</a:t>
            </a:r>
          </a:p>
          <a:p>
            <a:pPr algn="ctr">
              <a:lnSpc>
                <a:spcPts val="2900"/>
              </a:lnSpc>
            </a:pPr>
            <a:r>
              <a:rPr lang="en-US" sz="2000" b="1" dirty="0" smtClean="0"/>
              <a:t>November 26,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3376" y="1402916"/>
            <a:ext cx="8276234" cy="4769285"/>
          </a:xfrm>
        </p:spPr>
        <p:txBody>
          <a:bodyPr/>
          <a:lstStyle/>
          <a:p>
            <a:r>
              <a:rPr lang="en-US" dirty="0" smtClean="0"/>
              <a:t>Shifted to run on the south side of I-94 east of 494/694 interchange</a:t>
            </a:r>
          </a:p>
          <a:p>
            <a:pPr lvl="1"/>
            <a:r>
              <a:rPr lang="en-US" dirty="0" smtClean="0"/>
              <a:t>Better economic development potential</a:t>
            </a:r>
          </a:p>
          <a:p>
            <a:pPr lvl="1"/>
            <a:r>
              <a:rPr lang="en-US" dirty="0" smtClean="0"/>
              <a:t>More accessible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5001" y="85726"/>
            <a:ext cx="7477124" cy="1139825"/>
          </a:xfrm>
          <a:prstGeom prst="rect">
            <a:avLst/>
          </a:prstGeom>
        </p:spPr>
        <p:txBody>
          <a:bodyPr lIns="45720" tIns="18288" rIns="18288" bIns="18288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8718F"/>
                </a:solidFill>
                <a:latin typeface="+mn-lt"/>
                <a:ea typeface="+mj-ea"/>
                <a:cs typeface="+mj-cs"/>
              </a:rPr>
              <a:t>Modifying Alignment of Alternative 3 (BRT) and 5 (LRT)</a:t>
            </a:r>
            <a:endParaRPr lang="en-US" sz="3600" b="1" i="1" dirty="0">
              <a:solidFill>
                <a:srgbClr val="38718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22" y="3049208"/>
            <a:ext cx="7578116" cy="341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3375" y="1402916"/>
            <a:ext cx="8467725" cy="4921684"/>
          </a:xfrm>
        </p:spPr>
        <p:txBody>
          <a:bodyPr/>
          <a:lstStyle/>
          <a:p>
            <a:r>
              <a:rPr lang="en-US" dirty="0" smtClean="0"/>
              <a:t>Added Landfall Station for Alt 3 (BRT) and 5 (LRT)</a:t>
            </a:r>
          </a:p>
          <a:p>
            <a:pPr lvl="1"/>
            <a:r>
              <a:rPr lang="en-US" dirty="0" smtClean="0"/>
              <a:t>Added significant amount of walk up riders</a:t>
            </a:r>
          </a:p>
          <a:p>
            <a:endParaRPr lang="en-US" dirty="0" smtClean="0"/>
          </a:p>
          <a:p>
            <a:r>
              <a:rPr lang="en-US" dirty="0" smtClean="0"/>
              <a:t>Shifted stations for Alt 8 (BRT Managed Lane)</a:t>
            </a:r>
          </a:p>
          <a:p>
            <a:pPr lvl="1"/>
            <a:r>
              <a:rPr lang="en-US" dirty="0" smtClean="0"/>
              <a:t>Better access to SunRay and 3M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0" y="3842994"/>
            <a:ext cx="9144000" cy="2184281"/>
            <a:chOff x="-5739671" y="3325328"/>
            <a:chExt cx="14883671" cy="30688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5900" y="3898592"/>
              <a:ext cx="7658100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1196"/>
            <a:stretch>
              <a:fillRect/>
            </a:stretch>
          </p:blipFill>
          <p:spPr bwMode="auto">
            <a:xfrm>
              <a:off x="-5739671" y="3325328"/>
              <a:ext cx="7459829" cy="1935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203851" y="3773009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Bear</a:t>
            </a:r>
          </a:p>
          <a:p>
            <a:pPr algn="ctr"/>
            <a:r>
              <a:rPr lang="en-US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</a:t>
            </a:r>
            <a:endParaRPr lang="en-US" sz="1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6921" y="3694590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 </a:t>
            </a:r>
          </a:p>
          <a:p>
            <a:pPr algn="ctr"/>
            <a:r>
              <a:rPr lang="en-US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</a:t>
            </a:r>
            <a:endParaRPr lang="en-US" sz="1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9122" y="419322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Ray</a:t>
            </a:r>
            <a:endParaRPr lang="en-US" sz="1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2443" y="5336958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McKnight</a:t>
            </a:r>
          </a:p>
          <a:p>
            <a:pPr algn="ctr"/>
            <a:r>
              <a:rPr lang="en-US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</a:t>
            </a:r>
            <a:endParaRPr lang="en-US" sz="1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1676" y="432786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3M</a:t>
            </a:r>
            <a:endParaRPr lang="en-US" sz="1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87588" y="4385569"/>
            <a:ext cx="1509204" cy="2929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7982505" y="5070630"/>
            <a:ext cx="859654" cy="2929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58107" y="437669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Shift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06794" y="50617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Shift</a:t>
            </a:r>
            <a:endParaRPr lang="en-US" sz="14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65001" y="85726"/>
            <a:ext cx="7477124" cy="1139825"/>
          </a:xfrm>
          <a:prstGeom prst="rect">
            <a:avLst/>
          </a:prstGeom>
        </p:spPr>
        <p:txBody>
          <a:bodyPr lIns="45720" tIns="18288" rIns="18288" bIns="18288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8718F"/>
                </a:solidFill>
                <a:latin typeface="+mn-lt"/>
                <a:ea typeface="+mj-ea"/>
                <a:cs typeface="+mj-cs"/>
              </a:rPr>
              <a:t>Modifying Stations</a:t>
            </a:r>
            <a:endParaRPr lang="en-US" sz="3600" b="1" i="1" dirty="0">
              <a:solidFill>
                <a:srgbClr val="38718F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3376" y="1402916"/>
            <a:ext cx="8276234" cy="4769285"/>
          </a:xfrm>
        </p:spPr>
        <p:txBody>
          <a:bodyPr/>
          <a:lstStyle/>
          <a:p>
            <a:r>
              <a:rPr lang="en-US" dirty="0" smtClean="0"/>
              <a:t>Passing lane added in each direction</a:t>
            </a:r>
          </a:p>
          <a:p>
            <a:pPr lvl="1"/>
            <a:r>
              <a:rPr lang="en-US" dirty="0" smtClean="0"/>
              <a:t>Express buses can use fixed guideway and bypass station platforms where a station-to-station BRT bus may be stopped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5001" y="85726"/>
            <a:ext cx="7477124" cy="1139825"/>
          </a:xfrm>
          <a:prstGeom prst="rect">
            <a:avLst/>
          </a:prstGeom>
        </p:spPr>
        <p:txBody>
          <a:bodyPr lIns="45720" tIns="18288" rIns="18288" bIns="18288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8718F"/>
                </a:solidFill>
                <a:latin typeface="+mn-lt"/>
                <a:ea typeface="+mj-ea"/>
                <a:cs typeface="+mj-cs"/>
              </a:rPr>
              <a:t>Added BRT Bypass Lanes at Stations for Alt 3 (BRT)</a:t>
            </a:r>
            <a:endParaRPr lang="en-US" sz="3600" b="1" i="1" dirty="0">
              <a:solidFill>
                <a:srgbClr val="38718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702" y="2909456"/>
            <a:ext cx="7125182" cy="29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3376" y="1402916"/>
            <a:ext cx="8276234" cy="4769285"/>
          </a:xfrm>
        </p:spPr>
        <p:txBody>
          <a:bodyPr/>
          <a:lstStyle/>
          <a:p>
            <a:r>
              <a:rPr lang="en-US" dirty="0" smtClean="0"/>
              <a:t>Improve Efficiency / Reducing Costs</a:t>
            </a:r>
          </a:p>
          <a:p>
            <a:pPr lvl="1"/>
            <a:r>
              <a:rPr lang="en-US" dirty="0" smtClean="0"/>
              <a:t>Scaled back WI bus service to Hudson – originally planned all the way to Eau Claire</a:t>
            </a:r>
          </a:p>
          <a:p>
            <a:pPr lvl="1"/>
            <a:r>
              <a:rPr lang="en-US" dirty="0" smtClean="0"/>
              <a:t>Reduced off-peak service from every 15 minutes to every 30 minutes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5001" y="85726"/>
            <a:ext cx="7477124" cy="1139825"/>
          </a:xfrm>
          <a:prstGeom prst="rect">
            <a:avLst/>
          </a:prstGeom>
        </p:spPr>
        <p:txBody>
          <a:bodyPr lIns="45720" tIns="18288" rIns="18288" bIns="18288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8718F"/>
                </a:solidFill>
                <a:latin typeface="+mn-lt"/>
                <a:ea typeface="+mj-ea"/>
                <a:cs typeface="+mj-cs"/>
              </a:rPr>
              <a:t>Changing Transit Service</a:t>
            </a:r>
            <a:endParaRPr lang="en-US" sz="3600" b="1" i="1" dirty="0">
              <a:solidFill>
                <a:srgbClr val="38718F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38213" y="1532063"/>
            <a:ext cx="8229600" cy="5468441"/>
          </a:xfrm>
        </p:spPr>
        <p:txBody>
          <a:bodyPr rtlCol="0">
            <a:noAutofit/>
          </a:bodyPr>
          <a:lstStyle/>
          <a:p>
            <a:pPr lvl="1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65001" y="85726"/>
            <a:ext cx="7477124" cy="1139825"/>
          </a:xfrm>
          <a:prstGeom prst="rect">
            <a:avLst/>
          </a:prstGeom>
        </p:spPr>
        <p:txBody>
          <a:bodyPr lIns="45720" tIns="18288" rIns="18288" bIns="18288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8718F"/>
                </a:solidFill>
                <a:latin typeface="+mn-lt"/>
                <a:ea typeface="+mj-ea"/>
                <a:cs typeface="+mj-cs"/>
              </a:rPr>
              <a:t>Results</a:t>
            </a:r>
            <a:endParaRPr lang="en-US" sz="3600" b="1" i="1" dirty="0">
              <a:solidFill>
                <a:srgbClr val="38718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142509" y="1137074"/>
            <a:ext cx="8799610" cy="5263725"/>
          </a:xfrm>
          <a:custGeom>
            <a:avLst/>
            <a:gdLst>
              <a:gd name="connsiteX0" fmla="*/ 0 w 8324603"/>
              <a:gd name="connsiteY0" fmla="*/ 0 h 4800600"/>
              <a:gd name="connsiteX1" fmla="*/ 8324603 w 8324603"/>
              <a:gd name="connsiteY1" fmla="*/ 0 h 4800600"/>
              <a:gd name="connsiteX2" fmla="*/ 8324603 w 8324603"/>
              <a:gd name="connsiteY2" fmla="*/ 4800600 h 4800600"/>
              <a:gd name="connsiteX3" fmla="*/ 0 w 8324603"/>
              <a:gd name="connsiteY3" fmla="*/ 4800600 h 4800600"/>
              <a:gd name="connsiteX4" fmla="*/ 0 w 8324603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4603" h="4800600">
                <a:moveTo>
                  <a:pt x="0" y="0"/>
                </a:moveTo>
                <a:lnTo>
                  <a:pt x="8324603" y="0"/>
                </a:lnTo>
                <a:lnTo>
                  <a:pt x="8324603" y="4800600"/>
                </a:lnTo>
                <a:lnTo>
                  <a:pt x="0" y="4800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Optimization process has been a huge success resulting in the following notable improvements: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Ridership increased significantly for Optimized Alternative 3 (BRT) and 8 (Managed Lane)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Capital Operating &amp; Maintenance Costs decrease for all Optimized Alternatives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Economic development opportunity increases for Alt 3 (BRT) and 5 (LRT)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Transit Travel Times competitive with automobile on freeway in the rush hour periods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11322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87500" y="41276"/>
            <a:ext cx="7556500" cy="1139825"/>
          </a:xfrm>
          <a:prstGeom prst="rect">
            <a:avLst/>
          </a:prstGeom>
        </p:spPr>
        <p:txBody>
          <a:bodyPr lIns="45720" tIns="18288" rIns="18288" bIns="18288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8718F"/>
                </a:solidFill>
                <a:latin typeface="Arial"/>
              </a:rPr>
              <a:t>Ridership - Boardings in Corridor</a:t>
            </a:r>
            <a:endParaRPr lang="en-US" sz="3600" b="1" dirty="0">
              <a:solidFill>
                <a:srgbClr val="38718F"/>
              </a:solidFill>
              <a:latin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8220399"/>
              </p:ext>
            </p:extLst>
          </p:nvPr>
        </p:nvGraphicFramePr>
        <p:xfrm>
          <a:off x="942109" y="2137558"/>
          <a:ext cx="7155346" cy="254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081"/>
                <a:gridCol w="1080654"/>
                <a:gridCol w="1140031"/>
                <a:gridCol w="985652"/>
                <a:gridCol w="1150390"/>
                <a:gridCol w="1377538"/>
              </a:tblGrid>
              <a:tr h="760021"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 3 BRT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 4 BRT (Local)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</a:t>
                      </a:r>
                      <a:r>
                        <a:rPr lang="en-US" baseline="0" dirty="0" smtClean="0"/>
                        <a:t> 5 LRT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 6</a:t>
                      </a:r>
                    </a:p>
                    <a:p>
                      <a:r>
                        <a:rPr lang="en-US" dirty="0" smtClean="0"/>
                        <a:t>LRT (Local)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 8 BRT</a:t>
                      </a:r>
                      <a:r>
                        <a:rPr lang="en-US" baseline="0" dirty="0" smtClean="0"/>
                        <a:t> (ML)</a:t>
                      </a:r>
                      <a:endParaRPr lang="en-US" dirty="0"/>
                    </a:p>
                  </a:txBody>
                  <a:tcPr/>
                </a:tc>
              </a:tr>
              <a:tr h="985652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4,700</a:t>
                      </a:r>
                      <a:endParaRPr lang="en-US" dirty="0"/>
                    </a:p>
                  </a:txBody>
                  <a:tcPr/>
                </a:tc>
              </a:tr>
              <a:tr h="405509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8,800</a:t>
                      </a:r>
                      <a:r>
                        <a:rPr lang="en-US" baseline="0" dirty="0" smtClean="0"/>
                        <a:t> / 9,300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91588" y="4990145"/>
            <a:ext cx="7131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Clr>
                <a:srgbClr val="457345"/>
              </a:buClr>
              <a:buSzPct val="88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*BRT boardings include both express and station to station service on guideway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267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718F"/>
                </a:solidFill>
              </a:rPr>
              <a:t>2019 Optimized vs. Original Capital Cost Estimates</a:t>
            </a:r>
            <a:endParaRPr lang="en-US" dirty="0">
              <a:solidFill>
                <a:srgbClr val="387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385014" y="1620331"/>
            <a:ext cx="6774034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/>
              <a:t>2019 Optimized vs. Original Capital Cost Estimates (in millions) by Alternative</a:t>
            </a:r>
            <a:endParaRPr lang="en-US" sz="1400" b="1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415183" y="2001139"/>
          <a:ext cx="8382000" cy="4411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19360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25053"/>
            <a:ext cx="7645399" cy="11398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8718F"/>
                </a:solidFill>
              </a:rPr>
              <a:t>Updated Evaluation 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2626775"/>
              </p:ext>
            </p:extLst>
          </p:nvPr>
        </p:nvGraphicFramePr>
        <p:xfrm>
          <a:off x="244681" y="1213046"/>
          <a:ext cx="8721189" cy="5619496"/>
        </p:xfrm>
        <a:graphic>
          <a:graphicData uri="http://schemas.openxmlformats.org/drawingml/2006/table">
            <a:tbl>
              <a:tblPr/>
              <a:tblGrid>
                <a:gridCol w="850018"/>
                <a:gridCol w="602544"/>
                <a:gridCol w="624064"/>
                <a:gridCol w="613304"/>
                <a:gridCol w="720901"/>
                <a:gridCol w="570265"/>
                <a:gridCol w="817739"/>
                <a:gridCol w="817739"/>
                <a:gridCol w="833188"/>
                <a:gridCol w="748491"/>
                <a:gridCol w="710531"/>
                <a:gridCol w="812405"/>
              </a:tblGrid>
              <a:tr h="216264">
                <a:tc gridSpan="1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28815" marR="28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28815" marR="28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92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r>
                        <a:rPr lang="en-US" sz="11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= 10 points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 </a:t>
                      </a:r>
                      <a:r>
                        <a:rPr lang="en-US" sz="11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= 5 points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r>
                        <a:rPr lang="en-US" sz="11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= 0 points</a:t>
                      </a:r>
                      <a:endParaRPr lang="en-US" sz="1100" b="1" i="0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Goal 1: Improve Mobility</a:t>
                      </a: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Goal 2: Cost Effective, Economically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Viable</a:t>
                      </a: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Goal 3: Supports Economic Development</a:t>
                      </a: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Goal 4: Protect Natural Environment</a:t>
                      </a: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Goal 5: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Community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Quality of Life</a:t>
                      </a: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Goal 6: Safety</a:t>
                      </a: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Overall Ranking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4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Daily Transitway </a:t>
                      </a:r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Ridership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Transit Travel </a:t>
                      </a:r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Times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Traffic Impacts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2019 Capital </a:t>
                      </a:r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Cost/CEI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Operating Costs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2010 Population &amp; Employment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Station Area Development Potential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Impact Avoidance/Minimization &amp; VMT Reduction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Property 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Acquisitions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Ungated, At-Grade </a:t>
                      </a:r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Crossings</a:t>
                      </a:r>
                      <a:endParaRPr lang="en-US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6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 – BRT along Hudson Rd</a:t>
                      </a:r>
                      <a:r>
                        <a:rPr lang="en-US" sz="10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    I-94 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OPTIMIZED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High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85 points</a:t>
                      </a:r>
                      <a:endParaRPr lang="en-US" sz="12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74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 – LRT along Hudson Rd</a:t>
                      </a:r>
                      <a:r>
                        <a:rPr lang="en-US" sz="10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    I-94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OPTIMIZED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75 points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8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 – BRT Managed Lane 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OPTIMIZED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75 points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3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2-TSM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OPTIMIZED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70 points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6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– BRT along E 7</a:t>
                      </a:r>
                      <a:r>
                        <a:rPr lang="en-US" sz="1000" b="1" baseline="300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/White Bear Ave/Hudson </a:t>
                      </a:r>
                      <a:r>
                        <a:rPr lang="en-US" sz="10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Rd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 points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6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 – LRT along E 7</a:t>
                      </a:r>
                      <a:r>
                        <a:rPr lang="en-US" sz="1000" b="1" baseline="300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/White Bear </a:t>
                      </a:r>
                      <a:r>
                        <a:rPr lang="en-US" sz="10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Ave/Hudson Rd</a:t>
                      </a:r>
                      <a:endParaRPr lang="en-US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―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45 points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8815" marR="28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Advance Optimized Alternative 3 – BRT along Hudson Road / I-94 into DEIS as preferred option</a:t>
            </a:r>
          </a:p>
          <a:p>
            <a:pPr lvl="1"/>
            <a:r>
              <a:rPr lang="en-US" dirty="0" smtClean="0"/>
              <a:t>Highest Ranked Alternative Overall</a:t>
            </a:r>
          </a:p>
          <a:p>
            <a:pPr lvl="1"/>
            <a:r>
              <a:rPr lang="en-US" dirty="0" smtClean="0"/>
              <a:t>Received Medium or High Ranking Under All Project Goals</a:t>
            </a:r>
          </a:p>
          <a:p>
            <a:pPr lvl="1"/>
            <a:r>
              <a:rPr lang="en-US" dirty="0" smtClean="0"/>
              <a:t>FTA New Starts Eligible under MAP-21</a:t>
            </a:r>
          </a:p>
          <a:p>
            <a:r>
              <a:rPr lang="en-US" dirty="0" smtClean="0"/>
              <a:t>Advance Optimized Alternative 5 – LRT along Hudson Road / I-94 into DEIS for comparative purposes to BRT</a:t>
            </a:r>
          </a:p>
          <a:p>
            <a:pPr lvl="1"/>
            <a:r>
              <a:rPr lang="en-US" dirty="0" smtClean="0"/>
              <a:t>Received low ranking for cost but medium or high ranking for all other goals</a:t>
            </a:r>
          </a:p>
          <a:p>
            <a:pPr lvl="1"/>
            <a:r>
              <a:rPr lang="en-US" dirty="0" smtClean="0"/>
              <a:t>Continued evaluation in DEIS allows for side-by-side comparison to BRT</a:t>
            </a:r>
          </a:p>
          <a:p>
            <a:pPr lvl="1"/>
            <a:r>
              <a:rPr lang="en-US" dirty="0" smtClean="0"/>
              <a:t>FTA New Starts Eligible under MAP-21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25053"/>
            <a:ext cx="7645399" cy="11398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8718F"/>
                </a:solidFill>
              </a:rPr>
              <a:t>Gateway Corridor Commission (GCC)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0404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 not advance Optimized Alternative 8 – BRT Managed Lane </a:t>
            </a:r>
          </a:p>
          <a:p>
            <a:pPr lvl="1"/>
            <a:r>
              <a:rPr lang="en-US" sz="2400" dirty="0" smtClean="0"/>
              <a:t>Fewer Station and location in middle of freeway offer less economic development opportunity compared to other alternatives</a:t>
            </a:r>
          </a:p>
          <a:p>
            <a:pPr lvl="1"/>
            <a:r>
              <a:rPr lang="en-US" sz="2400" dirty="0" smtClean="0"/>
              <a:t>Does not qualify for FTA New Starts funding under MAP-21</a:t>
            </a:r>
          </a:p>
          <a:p>
            <a:r>
              <a:rPr lang="en-US" dirty="0" smtClean="0"/>
              <a:t>Alternative 2 advances into DEIS only if required under MAP-21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25053"/>
            <a:ext cx="7645399" cy="11398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8718F"/>
                </a:solidFill>
              </a:rPr>
              <a:t>Additional Direction</a:t>
            </a:r>
            <a:endParaRPr lang="en-US" dirty="0">
              <a:solidFill>
                <a:srgbClr val="387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171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7535" y="169142"/>
            <a:ext cx="6388925" cy="1139868"/>
          </a:xfrm>
          <a:prstGeom prst="rect">
            <a:avLst/>
          </a:prstGeom>
        </p:spPr>
        <p:txBody>
          <a:bodyPr vert="horz" lIns="45720" tIns="18288" rIns="18288" bIns="18288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718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90 Mile Corridor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8718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Content Placeholder 6" descr="I-94 Map.jpg"/>
          <p:cNvPicPr>
            <a:picLocks noGrp="1" noChangeAspect="1"/>
          </p:cNvPicPr>
          <p:nvPr>
            <p:ph sz="quarter" idx="1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35595" y="1413164"/>
            <a:ext cx="8445515" cy="3182586"/>
          </a:xfr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46380" y="4972050"/>
            <a:ext cx="8707120" cy="1219201"/>
            <a:chOff x="360680" y="5181600"/>
            <a:chExt cx="8707120" cy="1219201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 l="8000" r="4000"/>
            <a:stretch>
              <a:fillRect/>
            </a:stretch>
          </p:blipFill>
          <p:spPr bwMode="auto">
            <a:xfrm>
              <a:off x="360680" y="5181601"/>
              <a:ext cx="1676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08480" y="5181600"/>
              <a:ext cx="182737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523480" y="5181600"/>
              <a:ext cx="154432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 cstate="screen"/>
            <a:srcRect r="2833"/>
            <a:stretch>
              <a:fillRect/>
            </a:stretch>
          </p:blipFill>
          <p:spPr bwMode="auto">
            <a:xfrm>
              <a:off x="3027680" y="5181600"/>
              <a:ext cx="1676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399280" y="5181600"/>
              <a:ext cx="1752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923280" y="5181600"/>
              <a:ext cx="1600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135875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66876" y="85726"/>
            <a:ext cx="7200899" cy="1139825"/>
          </a:xfrm>
          <a:prstGeom prst="rect">
            <a:avLst/>
          </a:prstGeom>
        </p:spPr>
        <p:txBody>
          <a:bodyPr lIns="45720" tIns="18288" rIns="18288" bIns="18288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8718F"/>
                </a:solidFill>
                <a:latin typeface="+mn-lt"/>
                <a:ea typeface="+mj-ea"/>
                <a:cs typeface="+mj-cs"/>
              </a:rPr>
              <a:t>Next Steps</a:t>
            </a:r>
            <a:endParaRPr lang="en-US" sz="3600" b="1" i="1" dirty="0">
              <a:solidFill>
                <a:srgbClr val="38718F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87057560"/>
              </p:ext>
            </p:extLst>
          </p:nvPr>
        </p:nvGraphicFramePr>
        <p:xfrm>
          <a:off x="297749" y="1807105"/>
          <a:ext cx="846772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939"/>
                <a:gridCol w="2161309"/>
                <a:gridCol w="4288477"/>
              </a:tblGrid>
              <a:tr h="362137">
                <a:tc>
                  <a:txBody>
                    <a:bodyPr/>
                    <a:lstStyle/>
                    <a:p>
                      <a:r>
                        <a:rPr lang="en-US" dirty="0" smtClean="0"/>
                        <a:t>Upcoming Meetings / Milestones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Date/Time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</a:tr>
              <a:tr h="206935">
                <a:tc>
                  <a:txBody>
                    <a:bodyPr/>
                    <a:lstStyle/>
                    <a:p>
                      <a:r>
                        <a:rPr lang="en-US" dirty="0" smtClean="0"/>
                        <a:t>Report Released / 63 Day</a:t>
                      </a:r>
                      <a:r>
                        <a:rPr lang="en-US" baseline="0" dirty="0" smtClean="0"/>
                        <a:t> Comment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5, 2012</a:t>
                      </a:r>
                      <a:r>
                        <a:rPr lang="en-US" baseline="0" dirty="0" smtClean="0"/>
                        <a:t> through Jan 3,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Public Comment on Overall</a:t>
                      </a:r>
                      <a:r>
                        <a:rPr lang="en-US" baseline="0" dirty="0" smtClean="0"/>
                        <a:t> Rankings, Alternatives to Advance, Draft Final Report</a:t>
                      </a:r>
                      <a:endParaRPr lang="en-US" dirty="0" smtClean="0"/>
                    </a:p>
                    <a:p>
                      <a:pPr>
                        <a:buFontTx/>
                        <a:buNone/>
                      </a:pPr>
                      <a:endParaRPr lang="en-US" dirty="0" smtClean="0"/>
                    </a:p>
                  </a:txBody>
                  <a:tcPr/>
                </a:tc>
              </a:tr>
              <a:tr h="206935">
                <a:tc>
                  <a:txBody>
                    <a:bodyPr/>
                    <a:lstStyle/>
                    <a:p>
                      <a:r>
                        <a:rPr lang="en-US" dirty="0" smtClean="0"/>
                        <a:t>Gateway Corridor Commission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2013 (Date TBD)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dirty="0" smtClean="0"/>
                        <a:t>Review Public Comment,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Approve AA Final Report</a:t>
                      </a:r>
                    </a:p>
                  </a:txBody>
                  <a:tcPr/>
                </a:tc>
              </a:tr>
              <a:tr h="206935"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 County </a:t>
                      </a:r>
                      <a:r>
                        <a:rPr lang="en-US" dirty="0" err="1" smtClean="0"/>
                        <a:t>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r>
                        <a:rPr lang="en-US" baseline="0" dirty="0" smtClean="0"/>
                        <a:t> 2013 (Date TBD)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dirty="0" smtClean="0"/>
                        <a:t>Resolution Supporting</a:t>
                      </a:r>
                      <a:r>
                        <a:rPr lang="en-US" baseline="0" dirty="0" smtClean="0"/>
                        <a:t> findings of AA study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01101" y="4681894"/>
            <a:ext cx="8466674" cy="235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457345"/>
              </a:buClr>
              <a:buSzPct val="88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457345"/>
              </a:buClr>
              <a:buSzPct val="88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457345"/>
              </a:buClr>
              <a:buSzPct val="88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Phase:  Prepare Environmental Impact Statement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2013-2014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37840" y="152513"/>
            <a:ext cx="8466674" cy="12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457345"/>
              </a:buClr>
              <a:buSzPct val="88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457345"/>
              </a:buClr>
              <a:buSzPct val="88000"/>
              <a:buFontTx/>
              <a:buNone/>
              <a:tabLst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457345"/>
              </a:buClr>
              <a:buSzPct val="88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09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extBox 1"/>
          <p:cNvSpPr txBox="1">
            <a:spLocks noChangeArrowheads="1"/>
          </p:cNvSpPr>
          <p:nvPr/>
        </p:nvSpPr>
        <p:spPr bwMode="auto">
          <a:xfrm>
            <a:off x="1087439" y="2699563"/>
            <a:ext cx="69691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8718F"/>
                </a:solidFill>
              </a:rPr>
              <a:t>Thank You</a:t>
            </a:r>
          </a:p>
          <a:p>
            <a:pPr algn="ctr"/>
            <a:r>
              <a:rPr lang="en-US" sz="3600" b="1" dirty="0" smtClean="0">
                <a:solidFill>
                  <a:srgbClr val="38718F"/>
                </a:solidFill>
              </a:rPr>
              <a:t>Questions/Comments</a:t>
            </a:r>
            <a:endParaRPr lang="en-US" sz="3600" b="1" dirty="0">
              <a:solidFill>
                <a:srgbClr val="38718F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79997" y="4763886"/>
            <a:ext cx="80664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8718F"/>
                </a:solidFill>
              </a:rPr>
              <a:t>Andy Gitzlaff, Senior Planner – Acting Planning Coordinator</a:t>
            </a:r>
          </a:p>
          <a:p>
            <a:pPr algn="ctr"/>
            <a:r>
              <a:rPr lang="en-US" sz="2000" b="1" dirty="0" smtClean="0">
                <a:solidFill>
                  <a:srgbClr val="38718F"/>
                </a:solidFill>
              </a:rPr>
              <a:t>Washington County</a:t>
            </a:r>
          </a:p>
          <a:p>
            <a:pPr algn="ctr"/>
            <a:r>
              <a:rPr lang="en-US" sz="2000" b="1" dirty="0" smtClean="0">
                <a:solidFill>
                  <a:srgbClr val="38718F"/>
                </a:solidFill>
              </a:rPr>
              <a:t>andy.gitzlaff@co.washington.mn.us</a:t>
            </a:r>
          </a:p>
          <a:p>
            <a:pPr algn="ctr"/>
            <a:r>
              <a:rPr lang="en-US" sz="2000" b="1" dirty="0" smtClean="0">
                <a:solidFill>
                  <a:srgbClr val="38718F"/>
                </a:solidFill>
              </a:rPr>
              <a:t>651-430-4338</a:t>
            </a:r>
            <a:endParaRPr lang="en-US" sz="2000" b="1" dirty="0">
              <a:solidFill>
                <a:srgbClr val="38718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718F"/>
                </a:solidFill>
              </a:rPr>
              <a:t>Project Goals</a:t>
            </a:r>
            <a:endParaRPr lang="en-US" dirty="0">
              <a:solidFill>
                <a:srgbClr val="387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66255" y="1420749"/>
          <a:ext cx="8807530" cy="500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01145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718F"/>
                </a:solidFill>
              </a:rPr>
              <a:t>Type of Transit</a:t>
            </a:r>
            <a:endParaRPr lang="en-US" dirty="0">
              <a:solidFill>
                <a:srgbClr val="387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6B37F-11F8-4EA8-993E-F9B855E772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81645" y="4401513"/>
            <a:ext cx="2922846" cy="203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4068" y="4416674"/>
            <a:ext cx="2689762" cy="202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0630" y="1867932"/>
            <a:ext cx="2944092" cy="19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20453" y="1876301"/>
            <a:ext cx="2908853" cy="200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0994" y="1543791"/>
            <a:ext cx="2955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Express Bus</a:t>
            </a:r>
            <a:endParaRPr lang="en-US" b="1" i="1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28646" y="4393871"/>
            <a:ext cx="2738727" cy="20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7764" y="4106882"/>
            <a:ext cx="34085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Light Rail Transit (LRT)</a:t>
            </a:r>
            <a:endParaRPr lang="en-US" b="1" i="1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250351" y="1565563"/>
            <a:ext cx="3622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Bus Rapid Transit (BRT) Guideway</a:t>
            </a:r>
            <a:endParaRPr lang="en-US" b="1" i="1" dirty="0" smtClean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001493" y="4104901"/>
            <a:ext cx="2955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Commuter Rail</a:t>
            </a:r>
            <a:endParaRPr lang="en-US" b="1" i="1" dirty="0" smtClea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045534" y="4114797"/>
            <a:ext cx="2955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BRT Managed Lane</a:t>
            </a:r>
            <a:endParaRPr lang="en-US" b="1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140525"/>
            <a:ext cx="8589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871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Alternatives 3 &amp; 5: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38718F"/>
                </a:solidFill>
                <a:latin typeface="+mj-lt"/>
                <a:ea typeface="+mj-ea"/>
                <a:cs typeface="+mj-cs"/>
              </a:rPr>
              <a:t>Hudson Road/I-94 BRT or LRT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871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24" y="1650674"/>
            <a:ext cx="9022295" cy="472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38718F"/>
                </a:solidFill>
                <a:latin typeface="Arial"/>
                <a:cs typeface="Arial"/>
              </a:rPr>
              <a:t>Alternatives 4 &amp; 6: </a:t>
            </a:r>
          </a:p>
          <a:p>
            <a:pPr algn="ctr">
              <a:defRPr/>
            </a:pPr>
            <a:r>
              <a:rPr lang="en-US" sz="2800" b="1" kern="0" dirty="0" smtClean="0">
                <a:solidFill>
                  <a:srgbClr val="38718F"/>
                </a:solidFill>
                <a:latin typeface="Arial"/>
                <a:cs typeface="Arial"/>
              </a:rPr>
              <a:t>E. 7</a:t>
            </a:r>
            <a:r>
              <a:rPr lang="en-US" sz="2800" b="1" kern="0" baseline="30000" dirty="0" smtClean="0">
                <a:solidFill>
                  <a:srgbClr val="38718F"/>
                </a:solidFill>
                <a:latin typeface="Arial"/>
                <a:cs typeface="Arial"/>
              </a:rPr>
              <a:t>th</a:t>
            </a:r>
            <a:r>
              <a:rPr lang="en-US" sz="2800" b="1" kern="0" dirty="0" smtClean="0">
                <a:solidFill>
                  <a:srgbClr val="38718F"/>
                </a:solidFill>
                <a:latin typeface="Arial"/>
                <a:cs typeface="Arial"/>
              </a:rPr>
              <a:t>/White Bear/Hudson Road BRT or LRT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00" y="1567550"/>
            <a:ext cx="9073312" cy="485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Alternative 8: </a:t>
            </a:r>
            <a:r>
              <a:rPr lang="en-US" sz="1600" dirty="0" smtClean="0">
                <a:solidFill>
                  <a:schemeClr val="bg1"/>
                </a:solidFill>
              </a:rPr>
              <a:t>BRT Managed Lane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4799" y="152400"/>
            <a:ext cx="84354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871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8: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871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BRT Managed Lane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500" y="1525016"/>
            <a:ext cx="8799616" cy="50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33375" y="1402916"/>
            <a:ext cx="8467725" cy="4843505"/>
          </a:xfrm>
        </p:spPr>
        <p:txBody>
          <a:bodyPr/>
          <a:lstStyle/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97" y="25053"/>
            <a:ext cx="7199427" cy="11398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8718F"/>
                </a:solidFill>
              </a:rPr>
              <a:t>Preliminary Ranking of Alternatives – March 2012</a:t>
            </a:r>
            <a:endParaRPr lang="en-US" dirty="0">
              <a:solidFill>
                <a:srgbClr val="387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771BDB66-B33B-4262-8553-8A9B0BA3528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Gateway Corridor logo_APPROV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53" y="6198895"/>
            <a:ext cx="998037" cy="37793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4331" y="1434632"/>
          <a:ext cx="8457719" cy="420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8739"/>
                <a:gridCol w="1958980"/>
              </a:tblGrid>
              <a:tr h="2430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Alternative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Ranking</a:t>
                      </a:r>
                      <a:endParaRPr lang="en-US" sz="2400" dirty="0"/>
                    </a:p>
                  </a:txBody>
                  <a:tcPr/>
                </a:tc>
              </a:tr>
              <a:tr h="4525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BRT along Hudson</a:t>
                      </a:r>
                      <a:r>
                        <a:rPr lang="en-US" sz="2400" baseline="0" dirty="0" smtClean="0"/>
                        <a:t> Rd/I-94 (Alt 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4525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BRT Managed Lane (Alt 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4525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LRT along Hudson Rd/I-94 (Alt 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MEDIUM</a:t>
                      </a:r>
                    </a:p>
                  </a:txBody>
                  <a:tcPr anchor="ctr"/>
                </a:tc>
              </a:tr>
              <a:tr h="4525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TSM (Alt</a:t>
                      </a:r>
                      <a:r>
                        <a:rPr lang="en-US" sz="2400" baseline="0" dirty="0" smtClean="0"/>
                        <a:t> 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MEDIUM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389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LRT along St. Paul Streets/Hudson</a:t>
                      </a:r>
                      <a:r>
                        <a:rPr lang="en-US" sz="2400" baseline="0" dirty="0" smtClean="0"/>
                        <a:t> Rd (Alt 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LOW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2662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BRT along</a:t>
                      </a:r>
                      <a:r>
                        <a:rPr lang="en-US" sz="2400" baseline="0" dirty="0" smtClean="0"/>
                        <a:t> St. Paul Streets/Hudson Rd (Alt 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LOW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2662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Commuter Rail (Alt 7)—Dismissed</a:t>
                      </a:r>
                      <a:r>
                        <a:rPr lang="en-US" sz="2400" baseline="0" dirty="0" smtClean="0"/>
                        <a:t> by Corridor Commission March 15, 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LOW</a:t>
                      </a:r>
                      <a:endParaRPr 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38213" y="1532063"/>
            <a:ext cx="8229600" cy="5468441"/>
          </a:xfrm>
        </p:spPr>
        <p:txBody>
          <a:bodyPr rtlCol="0">
            <a:noAutofit/>
          </a:bodyPr>
          <a:lstStyle/>
          <a:p>
            <a:pPr lvl="1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65001" y="85726"/>
            <a:ext cx="7477124" cy="1139825"/>
          </a:xfrm>
          <a:prstGeom prst="rect">
            <a:avLst/>
          </a:prstGeom>
        </p:spPr>
        <p:txBody>
          <a:bodyPr lIns="45720" tIns="18288" rIns="18288" bIns="18288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8718F"/>
                </a:solidFill>
                <a:latin typeface="+mn-lt"/>
                <a:ea typeface="+mj-ea"/>
                <a:cs typeface="+mj-cs"/>
              </a:rPr>
              <a:t>Optimization Work</a:t>
            </a:r>
            <a:endParaRPr lang="en-US" sz="3600" b="1" i="1" dirty="0">
              <a:solidFill>
                <a:srgbClr val="38718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142509" y="1137074"/>
            <a:ext cx="8799610" cy="5263725"/>
          </a:xfrm>
          <a:custGeom>
            <a:avLst/>
            <a:gdLst>
              <a:gd name="connsiteX0" fmla="*/ 0 w 8324603"/>
              <a:gd name="connsiteY0" fmla="*/ 0 h 4800600"/>
              <a:gd name="connsiteX1" fmla="*/ 8324603 w 8324603"/>
              <a:gd name="connsiteY1" fmla="*/ 0 h 4800600"/>
              <a:gd name="connsiteX2" fmla="*/ 8324603 w 8324603"/>
              <a:gd name="connsiteY2" fmla="*/ 4800600 h 4800600"/>
              <a:gd name="connsiteX3" fmla="*/ 0 w 8324603"/>
              <a:gd name="connsiteY3" fmla="*/ 4800600 h 4800600"/>
              <a:gd name="connsiteX4" fmla="*/ 0 w 8324603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4603" h="4800600">
                <a:moveTo>
                  <a:pt x="0" y="0"/>
                </a:moveTo>
                <a:lnTo>
                  <a:pt x="8324603" y="0"/>
                </a:lnTo>
                <a:lnTo>
                  <a:pt x="8324603" y="4800600"/>
                </a:lnTo>
                <a:lnTo>
                  <a:pt x="0" y="4800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Look at ways to reduce Impacts and Cost and increase benefits of each alternative</a:t>
            </a:r>
          </a:p>
          <a:p>
            <a:pPr lvl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11322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C#7_09212011_Meeting_Presentation_v3">
  <a:themeElements>
    <a:clrScheme name="CH2M HILL 2010">
      <a:dk1>
        <a:sysClr val="windowText" lastClr="000000"/>
      </a:dk1>
      <a:lt1>
        <a:sysClr val="window" lastClr="FFFFFF"/>
      </a:lt1>
      <a:dk2>
        <a:srgbClr val="1D5693"/>
      </a:dk2>
      <a:lt2>
        <a:srgbClr val="E8D3A2"/>
      </a:lt2>
      <a:accent1>
        <a:srgbClr val="0076C0"/>
      </a:accent1>
      <a:accent2>
        <a:srgbClr val="E0E691"/>
      </a:accent2>
      <a:accent3>
        <a:srgbClr val="62CAE3"/>
      </a:accent3>
      <a:accent4>
        <a:srgbClr val="009F93"/>
      </a:accent4>
      <a:accent5>
        <a:srgbClr val="8A2003"/>
      </a:accent5>
      <a:accent6>
        <a:srgbClr val="F3901D"/>
      </a:accent6>
      <a:hlink>
        <a:srgbClr val="909822"/>
      </a:hlink>
      <a:folHlink>
        <a:srgbClr val="9D7A27"/>
      </a:folHlink>
    </a:clrScheme>
    <a:fontScheme name="CH2M HILL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PAC#7_09212011_Meeting_Presentation_v3</Template>
  <TotalTime>5877</TotalTime>
  <Words>1112</Words>
  <Application>Microsoft Office PowerPoint</Application>
  <PresentationFormat>On-screen Show (4:3)</PresentationFormat>
  <Paragraphs>307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PAC#7_09212011_Meeting_Presentation_v3</vt:lpstr>
      <vt:lpstr>Slide 1</vt:lpstr>
      <vt:lpstr>Slide 2</vt:lpstr>
      <vt:lpstr>Project Goals</vt:lpstr>
      <vt:lpstr>Type of Transit</vt:lpstr>
      <vt:lpstr>Slide 5</vt:lpstr>
      <vt:lpstr>Slide 6</vt:lpstr>
      <vt:lpstr>Slide 7</vt:lpstr>
      <vt:lpstr>Preliminary Ranking of Alternatives – March 2012</vt:lpstr>
      <vt:lpstr>Slide 9</vt:lpstr>
      <vt:lpstr>Slide 10</vt:lpstr>
      <vt:lpstr>Slide 11</vt:lpstr>
      <vt:lpstr>Slide 12</vt:lpstr>
      <vt:lpstr>Slide 13</vt:lpstr>
      <vt:lpstr>Slide 14</vt:lpstr>
      <vt:lpstr>Slide 15</vt:lpstr>
      <vt:lpstr>2019 Optimized vs. Original Capital Cost Estimates</vt:lpstr>
      <vt:lpstr>Updated Evaluation Summary</vt:lpstr>
      <vt:lpstr>Gateway Corridor Commission (GCC) Action</vt:lpstr>
      <vt:lpstr>Additional Direction</vt:lpstr>
      <vt:lpstr>Slide 20</vt:lpstr>
      <vt:lpstr>Slide 21</vt:lpstr>
    </vt:vector>
  </TitlesOfParts>
  <Company>CH2M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seiler</dc:creator>
  <cp:lastModifiedBy>majorll</cp:lastModifiedBy>
  <cp:revision>538</cp:revision>
  <cp:lastPrinted>2012-11-20T13:28:03Z</cp:lastPrinted>
  <dcterms:created xsi:type="dcterms:W3CDTF">2011-10-10T15:42:20Z</dcterms:created>
  <dcterms:modified xsi:type="dcterms:W3CDTF">2012-11-20T15:43:13Z</dcterms:modified>
</cp:coreProperties>
</file>